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1/25/2021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010462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185195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78515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92492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425958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1/25/2021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563013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443206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62601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704490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425539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286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142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1/25/2021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098471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C5580-FED9-2044-9B85-F585A98B2CD2}"/>
              </a:ext>
            </a:extLst>
          </p:cNvPr>
          <p:cNvSpPr>
            <a:spLocks noGrp="1"/>
          </p:cNvSpPr>
          <p:nvPr>
            <p:ph type="ctrTitle"/>
          </p:nvPr>
        </p:nvSpPr>
        <p:spPr>
          <a:xfrm rot="21420000">
            <a:off x="919299" y="1107731"/>
            <a:ext cx="9755187" cy="3131226"/>
          </a:xfrm>
        </p:spPr>
        <p:txBody>
          <a:bodyPr>
            <a:normAutofit/>
          </a:bodyPr>
          <a:lstStyle/>
          <a:p>
            <a:r>
              <a:rPr lang="en-GB"/>
              <a:t>Bacon’s style, Wisdom and philosophy</a:t>
            </a:r>
            <a:endParaRPr lang="en-US"/>
          </a:p>
        </p:txBody>
      </p:sp>
      <p:sp>
        <p:nvSpPr>
          <p:cNvPr id="3" name="Subtitle 2">
            <a:extLst>
              <a:ext uri="{FF2B5EF4-FFF2-40B4-BE49-F238E27FC236}">
                <a16:creationId xmlns:a16="http://schemas.microsoft.com/office/drawing/2014/main" id="{143809BC-4377-2541-9126-C81FFC872CA7}"/>
              </a:ext>
            </a:extLst>
          </p:cNvPr>
          <p:cNvSpPr>
            <a:spLocks noGrp="1"/>
          </p:cNvSpPr>
          <p:nvPr>
            <p:ph type="subTitle" idx="1"/>
          </p:nvPr>
        </p:nvSpPr>
        <p:spPr>
          <a:xfrm rot="21420000">
            <a:off x="1316693" y="4305331"/>
            <a:ext cx="9986797" cy="1960744"/>
          </a:xfrm>
        </p:spPr>
        <p:txBody>
          <a:bodyPr/>
          <a:lstStyle/>
          <a:p>
            <a:r>
              <a:rPr lang="en-GB" sz="2400" b="1"/>
              <a:t>Lecture</a:t>
            </a:r>
            <a:r>
              <a:rPr lang="en-GB" sz="2400"/>
              <a:t>: </a:t>
            </a:r>
            <a:r>
              <a:rPr lang="en-GB" sz="2400" b="1"/>
              <a:t>06</a:t>
            </a:r>
          </a:p>
          <a:p>
            <a:r>
              <a:rPr lang="en-GB" sz="2000"/>
              <a:t>Course teacher: Ms. Shahrina Afrin Siddique</a:t>
            </a:r>
          </a:p>
          <a:p>
            <a:r>
              <a:rPr lang="en-GB" sz="2000"/>
              <a:t>Lecturer, Department of English</a:t>
            </a:r>
          </a:p>
          <a:p>
            <a:r>
              <a:rPr lang="en-GB" sz="2000"/>
              <a:t>Daffodil International University</a:t>
            </a:r>
            <a:endParaRPr lang="en-US" sz="2000"/>
          </a:p>
        </p:txBody>
      </p:sp>
    </p:spTree>
    <p:extLst>
      <p:ext uri="{BB962C8B-B14F-4D97-AF65-F5344CB8AC3E}">
        <p14:creationId xmlns:p14="http://schemas.microsoft.com/office/powerpoint/2010/main" val="79625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8638-47C3-2847-BED8-0AC7E05D54AD}"/>
              </a:ext>
            </a:extLst>
          </p:cNvPr>
          <p:cNvSpPr>
            <a:spLocks noGrp="1"/>
          </p:cNvSpPr>
          <p:nvPr>
            <p:ph type="title"/>
          </p:nvPr>
        </p:nvSpPr>
        <p:spPr/>
        <p:txBody>
          <a:bodyPr>
            <a:normAutofit/>
          </a:bodyPr>
          <a:lstStyle/>
          <a:p>
            <a:r>
              <a:rPr lang="en-GB" sz="5400" b="1"/>
              <a:t>Bacon’s styles</a:t>
            </a:r>
            <a:endParaRPr lang="en-US" sz="5400" b="1"/>
          </a:p>
        </p:txBody>
      </p:sp>
      <p:sp>
        <p:nvSpPr>
          <p:cNvPr id="3" name="Content Placeholder 2">
            <a:extLst>
              <a:ext uri="{FF2B5EF4-FFF2-40B4-BE49-F238E27FC236}">
                <a16:creationId xmlns:a16="http://schemas.microsoft.com/office/drawing/2014/main" id="{71D49FBB-C113-AC48-BF51-1D17B742D078}"/>
              </a:ext>
            </a:extLst>
          </p:cNvPr>
          <p:cNvSpPr>
            <a:spLocks noGrp="1"/>
          </p:cNvSpPr>
          <p:nvPr>
            <p:ph sz="quarter" idx="13"/>
          </p:nvPr>
        </p:nvSpPr>
        <p:spPr/>
        <p:txBody>
          <a:bodyPr>
            <a:normAutofit/>
          </a:bodyPr>
          <a:lstStyle/>
          <a:p>
            <a:r>
              <a:rPr lang="en-GB" sz="3600"/>
              <a:t>Epigrammatic terseness </a:t>
            </a:r>
          </a:p>
          <a:p>
            <a:r>
              <a:rPr lang="en-GB" sz="3600"/>
              <a:t>Antithetical statements </a:t>
            </a:r>
          </a:p>
          <a:p>
            <a:r>
              <a:rPr lang="en-GB" sz="3600"/>
              <a:t>Quotations and allusions </a:t>
            </a:r>
          </a:p>
          <a:p>
            <a:r>
              <a:rPr lang="en-GB" sz="3600"/>
              <a:t>Use of rhetoric </a:t>
            </a:r>
          </a:p>
          <a:p>
            <a:r>
              <a:rPr lang="en-GB" sz="3600"/>
              <a:t>Difficulty and obscurity </a:t>
            </a:r>
            <a:endParaRPr lang="en-US" sz="3600"/>
          </a:p>
        </p:txBody>
      </p:sp>
    </p:spTree>
    <p:extLst>
      <p:ext uri="{BB962C8B-B14F-4D97-AF65-F5344CB8AC3E}">
        <p14:creationId xmlns:p14="http://schemas.microsoft.com/office/powerpoint/2010/main" val="328757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E2D4-1BF1-244A-9B45-61FDB85AEBCF}"/>
              </a:ext>
            </a:extLst>
          </p:cNvPr>
          <p:cNvSpPr>
            <a:spLocks noGrp="1"/>
          </p:cNvSpPr>
          <p:nvPr>
            <p:ph type="title"/>
          </p:nvPr>
        </p:nvSpPr>
        <p:spPr/>
        <p:txBody>
          <a:bodyPr>
            <a:normAutofit/>
          </a:bodyPr>
          <a:lstStyle/>
          <a:p>
            <a:r>
              <a:rPr lang="en-GB" sz="5400" b="1"/>
              <a:t>Bacon’s Two Styles </a:t>
            </a:r>
            <a:endParaRPr lang="en-US" sz="5400" b="1"/>
          </a:p>
        </p:txBody>
      </p:sp>
      <p:sp>
        <p:nvSpPr>
          <p:cNvPr id="3" name="Content Placeholder 2">
            <a:extLst>
              <a:ext uri="{FF2B5EF4-FFF2-40B4-BE49-F238E27FC236}">
                <a16:creationId xmlns:a16="http://schemas.microsoft.com/office/drawing/2014/main" id="{F7B378D1-2360-4148-BEE2-93B5FF653E29}"/>
              </a:ext>
            </a:extLst>
          </p:cNvPr>
          <p:cNvSpPr>
            <a:spLocks noGrp="1"/>
          </p:cNvSpPr>
          <p:nvPr>
            <p:ph sz="quarter" idx="13"/>
          </p:nvPr>
        </p:nvSpPr>
        <p:spPr>
          <a:xfrm>
            <a:off x="685800" y="2063396"/>
            <a:ext cx="11189525" cy="4301036"/>
          </a:xfrm>
        </p:spPr>
        <p:txBody>
          <a:bodyPr>
            <a:noAutofit/>
          </a:bodyPr>
          <a:lstStyle/>
          <a:p>
            <a:r>
              <a:rPr lang="en-GB" sz="3600"/>
              <a:t>Macaulay pointed out that Bacon had two styles</a:t>
            </a:r>
          </a:p>
          <a:p>
            <a:r>
              <a:rPr lang="en-GB" sz="3600"/>
              <a:t>Hugh Walker dismisses Macaulay’s point and conclusively shows that the change was owing to a growth and maturity of the essayist‘s mind and intellect. </a:t>
            </a:r>
          </a:p>
          <a:p>
            <a:r>
              <a:rPr lang="en-GB" sz="3600"/>
              <a:t>Bacon’s style development throughout his three editions: The style becomes more ornate and polished.</a:t>
            </a:r>
            <a:endParaRPr lang="en-US" sz="3600"/>
          </a:p>
        </p:txBody>
      </p:sp>
    </p:spTree>
    <p:extLst>
      <p:ext uri="{BB962C8B-B14F-4D97-AF65-F5344CB8AC3E}">
        <p14:creationId xmlns:p14="http://schemas.microsoft.com/office/powerpoint/2010/main" val="209008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E0005-222D-5E47-981E-19A754BF9530}"/>
              </a:ext>
            </a:extLst>
          </p:cNvPr>
          <p:cNvSpPr>
            <a:spLocks noGrp="1"/>
          </p:cNvSpPr>
          <p:nvPr>
            <p:ph type="title"/>
          </p:nvPr>
        </p:nvSpPr>
        <p:spPr>
          <a:xfrm>
            <a:off x="1371600" y="685800"/>
            <a:ext cx="9601200" cy="957719"/>
          </a:xfrm>
        </p:spPr>
        <p:txBody>
          <a:bodyPr>
            <a:normAutofit/>
          </a:bodyPr>
          <a:lstStyle/>
          <a:p>
            <a:r>
              <a:rPr lang="en-GB" sz="5400" b="1"/>
              <a:t>Bacon’s Wit and Wisdom</a:t>
            </a:r>
            <a:endParaRPr lang="en-US" sz="5400" b="1"/>
          </a:p>
        </p:txBody>
      </p:sp>
      <p:sp>
        <p:nvSpPr>
          <p:cNvPr id="3" name="Content Placeholder 2">
            <a:extLst>
              <a:ext uri="{FF2B5EF4-FFF2-40B4-BE49-F238E27FC236}">
                <a16:creationId xmlns:a16="http://schemas.microsoft.com/office/drawing/2014/main" id="{441F95C0-0D0C-0E46-BC45-F5C13C28C8AA}"/>
              </a:ext>
            </a:extLst>
          </p:cNvPr>
          <p:cNvSpPr>
            <a:spLocks noGrp="1"/>
          </p:cNvSpPr>
          <p:nvPr>
            <p:ph sz="quarter" idx="13"/>
          </p:nvPr>
        </p:nvSpPr>
        <p:spPr>
          <a:xfrm>
            <a:off x="956291" y="1643519"/>
            <a:ext cx="10881923" cy="4906465"/>
          </a:xfrm>
        </p:spPr>
        <p:txBody>
          <a:bodyPr>
            <a:noAutofit/>
          </a:bodyPr>
          <a:lstStyle/>
          <a:p>
            <a:r>
              <a:rPr lang="en-GB" sz="3200"/>
              <a:t>Bacon’s essays have a peculiar charm and taste of their own</a:t>
            </a:r>
          </a:p>
          <a:p>
            <a:r>
              <a:rPr lang="en-GB" sz="3200"/>
              <a:t>Human interest of the essays makes the essays objects of pleasure of humanity in all ages and countries. </a:t>
            </a:r>
          </a:p>
          <a:p>
            <a:r>
              <a:rPr lang="en-GB" sz="3200"/>
              <a:t>His essays embody worldly wisdom</a:t>
            </a:r>
          </a:p>
          <a:p>
            <a:r>
              <a:rPr lang="en-GB" sz="3200"/>
              <a:t>Though Bacon lacks in humour, he has an ample of wit</a:t>
            </a:r>
          </a:p>
          <a:p>
            <a:r>
              <a:rPr lang="en-GB" sz="3200"/>
              <a:t>His essays are thought-provoking </a:t>
            </a:r>
          </a:p>
          <a:p>
            <a:r>
              <a:rPr lang="en-GB" sz="3200"/>
              <a:t>Bacon suggests more than he describes through his excellent use of sensuous imagery</a:t>
            </a:r>
            <a:endParaRPr lang="en-US" sz="3200"/>
          </a:p>
        </p:txBody>
      </p:sp>
    </p:spTree>
    <p:extLst>
      <p:ext uri="{BB962C8B-B14F-4D97-AF65-F5344CB8AC3E}">
        <p14:creationId xmlns:p14="http://schemas.microsoft.com/office/powerpoint/2010/main" val="2277184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7CBA-0BAF-3D47-AE83-B0FF03E8E8C1}"/>
              </a:ext>
            </a:extLst>
          </p:cNvPr>
          <p:cNvSpPr>
            <a:spLocks noGrp="1"/>
          </p:cNvSpPr>
          <p:nvPr>
            <p:ph type="title"/>
          </p:nvPr>
        </p:nvSpPr>
        <p:spPr/>
        <p:txBody>
          <a:bodyPr>
            <a:normAutofit/>
          </a:bodyPr>
          <a:lstStyle/>
          <a:p>
            <a:r>
              <a:rPr lang="en-GB" sz="5400" b="1"/>
              <a:t>Bacon’s Philosophy </a:t>
            </a:r>
            <a:endParaRPr lang="en-US" sz="5400" b="1"/>
          </a:p>
        </p:txBody>
      </p:sp>
      <p:sp>
        <p:nvSpPr>
          <p:cNvPr id="3" name="Content Placeholder 2">
            <a:extLst>
              <a:ext uri="{FF2B5EF4-FFF2-40B4-BE49-F238E27FC236}">
                <a16:creationId xmlns:a16="http://schemas.microsoft.com/office/drawing/2014/main" id="{7CDDC937-9609-594A-81F9-493D11CE2D6A}"/>
              </a:ext>
            </a:extLst>
          </p:cNvPr>
          <p:cNvSpPr>
            <a:spLocks noGrp="1"/>
          </p:cNvSpPr>
          <p:nvPr>
            <p:ph sz="quarter" idx="13"/>
          </p:nvPr>
        </p:nvSpPr>
        <p:spPr/>
        <p:txBody>
          <a:bodyPr>
            <a:normAutofit/>
          </a:bodyPr>
          <a:lstStyle/>
          <a:p>
            <a:r>
              <a:rPr lang="en-GB" sz="3600"/>
              <a:t>Intellectual curiosity </a:t>
            </a:r>
          </a:p>
          <a:p>
            <a:r>
              <a:rPr lang="en-GB" sz="3600"/>
              <a:t>Machiavellism</a:t>
            </a:r>
          </a:p>
          <a:p>
            <a:r>
              <a:rPr lang="en-GB" sz="3600"/>
              <a:t>Opportunism</a:t>
            </a:r>
          </a:p>
          <a:p>
            <a:r>
              <a:rPr lang="en-GB" sz="3600"/>
              <a:t>Utilitarianism </a:t>
            </a:r>
          </a:p>
          <a:p>
            <a:r>
              <a:rPr lang="en-GB" sz="3600"/>
              <a:t>Practical utility </a:t>
            </a:r>
            <a:endParaRPr lang="en-US" sz="3600"/>
          </a:p>
        </p:txBody>
      </p:sp>
    </p:spTree>
    <p:extLst>
      <p:ext uri="{BB962C8B-B14F-4D97-AF65-F5344CB8AC3E}">
        <p14:creationId xmlns:p14="http://schemas.microsoft.com/office/powerpoint/2010/main" val="384539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8F0D-1865-814C-AADB-BF076BC1498F}"/>
              </a:ext>
            </a:extLst>
          </p:cNvPr>
          <p:cNvSpPr>
            <a:spLocks noGrp="1"/>
          </p:cNvSpPr>
          <p:nvPr>
            <p:ph type="title"/>
          </p:nvPr>
        </p:nvSpPr>
        <p:spPr/>
        <p:txBody>
          <a:bodyPr/>
          <a:lstStyle/>
          <a:p>
            <a:r>
              <a:rPr lang="en-GB" b="1"/>
              <a:t>Bacon’s Dispersed meditation </a:t>
            </a:r>
            <a:endParaRPr lang="en-US" b="1"/>
          </a:p>
        </p:txBody>
      </p:sp>
      <p:sp>
        <p:nvSpPr>
          <p:cNvPr id="3" name="Content Placeholder 2">
            <a:extLst>
              <a:ext uri="{FF2B5EF4-FFF2-40B4-BE49-F238E27FC236}">
                <a16:creationId xmlns:a16="http://schemas.microsoft.com/office/drawing/2014/main" id="{94B514DE-4055-7D45-BA01-967DE2D52FDC}"/>
              </a:ext>
            </a:extLst>
          </p:cNvPr>
          <p:cNvSpPr>
            <a:spLocks noGrp="1"/>
          </p:cNvSpPr>
          <p:nvPr>
            <p:ph sz="quarter" idx="13"/>
          </p:nvPr>
        </p:nvSpPr>
        <p:spPr/>
        <p:txBody>
          <a:bodyPr>
            <a:noAutofit/>
          </a:bodyPr>
          <a:lstStyle/>
          <a:p>
            <a:r>
              <a:rPr lang="en-GB" sz="3600" i="0">
                <a:solidFill>
                  <a:srgbClr val="3C4043"/>
                </a:solidFill>
                <a:effectLst/>
                <a:latin typeface="Roboto" panose="02000000000000000000" pitchFamily="2" charset="0"/>
              </a:rPr>
              <a:t>The essays of Francis Bacon show the example of Dispersed Meditation. It is the style, where, though the discussing matter is same, the ideas that are coming one by one are not well organized or ideas don't come consecutively. </a:t>
            </a:r>
            <a:endParaRPr lang="en-US" sz="3600"/>
          </a:p>
        </p:txBody>
      </p:sp>
    </p:spTree>
    <p:extLst>
      <p:ext uri="{BB962C8B-B14F-4D97-AF65-F5344CB8AC3E}">
        <p14:creationId xmlns:p14="http://schemas.microsoft.com/office/powerpoint/2010/main" val="2972379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03735-D03F-994E-8411-5833201B8319}"/>
              </a:ext>
            </a:extLst>
          </p:cNvPr>
          <p:cNvSpPr>
            <a:spLocks noGrp="1"/>
          </p:cNvSpPr>
          <p:nvPr>
            <p:ph type="title"/>
          </p:nvPr>
        </p:nvSpPr>
        <p:spPr/>
        <p:txBody>
          <a:bodyPr>
            <a:normAutofit/>
          </a:bodyPr>
          <a:lstStyle/>
          <a:p>
            <a:r>
              <a:rPr lang="en-GB" sz="5400" b="1"/>
              <a:t>To conclude...</a:t>
            </a:r>
            <a:endParaRPr lang="en-US" sz="5400" b="1"/>
          </a:p>
        </p:txBody>
      </p:sp>
      <p:sp>
        <p:nvSpPr>
          <p:cNvPr id="3" name="Content Placeholder 2">
            <a:extLst>
              <a:ext uri="{FF2B5EF4-FFF2-40B4-BE49-F238E27FC236}">
                <a16:creationId xmlns:a16="http://schemas.microsoft.com/office/drawing/2014/main" id="{7F95BE3C-A230-AA40-A587-9F9132681C17}"/>
              </a:ext>
            </a:extLst>
          </p:cNvPr>
          <p:cNvSpPr>
            <a:spLocks noGrp="1"/>
          </p:cNvSpPr>
          <p:nvPr>
            <p:ph sz="quarter" idx="13"/>
          </p:nvPr>
        </p:nvSpPr>
        <p:spPr/>
        <p:txBody>
          <a:bodyPr>
            <a:noAutofit/>
          </a:bodyPr>
          <a:lstStyle/>
          <a:p>
            <a:r>
              <a:rPr lang="en-GB" sz="3600" i="0">
                <a:solidFill>
                  <a:srgbClr val="3C4043"/>
                </a:solidFill>
                <a:effectLst/>
                <a:latin typeface="Roboto" panose="02000000000000000000" pitchFamily="2" charset="0"/>
              </a:rPr>
              <a:t>Bacon made a valuable contribution to the development of English prose. He proved that it was possible in English also to express the subtleties of thought in clear, straightforward, and uninvolved sentences and, when necessary, to condense the greatest amount of meaning into the fewest possible words.</a:t>
            </a:r>
            <a:endParaRPr lang="en-US" sz="3600"/>
          </a:p>
        </p:txBody>
      </p:sp>
    </p:spTree>
    <p:extLst>
      <p:ext uri="{BB962C8B-B14F-4D97-AF65-F5344CB8AC3E}">
        <p14:creationId xmlns:p14="http://schemas.microsoft.com/office/powerpoint/2010/main" val="3126013503"/>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TF10001025</vt:lpstr>
      <vt:lpstr>Bacon’s style, Wisdom and philosophy</vt:lpstr>
      <vt:lpstr>Bacon’s styles</vt:lpstr>
      <vt:lpstr>Bacon’s Two Styles </vt:lpstr>
      <vt:lpstr>Bacon’s Wit and Wisdom</vt:lpstr>
      <vt:lpstr>Bacon’s Philosophy </vt:lpstr>
      <vt:lpstr>Bacon’s Dispersed meditation </vt:lpstr>
      <vt:lpstr>To conclude...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Bacon’s style, Wisdom and philosophy</dc:title>
  <dc:creator>shahrina.ru@gmail.com</dc:creator>
  <cp:lastModifiedBy>shahrina.ru@gmail.com</cp:lastModifiedBy>
  <cp:revision>1</cp:revision>
  <dcterms:created xsi:type="dcterms:W3CDTF">2021-01-24T19:43:44Z</dcterms:created>
  <dcterms:modified xsi:type="dcterms:W3CDTF">2021-01-24T21:25:44Z</dcterms:modified>
</cp:coreProperties>
</file>