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9" roundtripDataSignature="AMtx7mgFh30egOYzk9kAdRY6gzLxuKGBq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9.xml"/><Relationship Id="rId19"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83442662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353829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1" name="Google Shape;141;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600500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7" name="Google Shape;147;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25634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70485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9" name="Google Shape;159;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437839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76540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12893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5" name="Google Shape;10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1072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314745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7" name="Google Shape;11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46150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3" name="Google Shape;123;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03419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9" name="Google Shape;129;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49778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5" name="Google Shape;135;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32240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16"/>
          <p:cNvSpPr txBox="1">
            <a:spLocks noGrp="1"/>
          </p:cNvSpPr>
          <p:nvPr>
            <p:ph type="ctrTitle"/>
          </p:nvPr>
        </p:nvSpPr>
        <p:spPr>
          <a:xfrm>
            <a:off x="1524000" y="1122363"/>
            <a:ext cx="9144000" cy="23877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6"/>
          <p:cNvSpPr txBox="1">
            <a:spLocks noGrp="1"/>
          </p:cNvSpPr>
          <p:nvPr>
            <p:ph type="subTitle" idx="1"/>
          </p:nvPr>
        </p:nvSpPr>
        <p:spPr>
          <a:xfrm>
            <a:off x="1524000" y="3602038"/>
            <a:ext cx="9144000" cy="16557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6"/>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6"/>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6"/>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5"/>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5"/>
          <p:cNvSpPr txBox="1">
            <a:spLocks noGrp="1"/>
          </p:cNvSpPr>
          <p:nvPr>
            <p:ph type="body" idx="1"/>
          </p:nvPr>
        </p:nvSpPr>
        <p:spPr>
          <a:xfrm rot="5400000">
            <a:off x="3920400" y="-1256575"/>
            <a:ext cx="4351200"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5"/>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5"/>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6"/>
          <p:cNvSpPr txBox="1">
            <a:spLocks noGrp="1"/>
          </p:cNvSpPr>
          <p:nvPr>
            <p:ph type="title"/>
          </p:nvPr>
        </p:nvSpPr>
        <p:spPr>
          <a:xfrm rot="5400000">
            <a:off x="7133400" y="1956625"/>
            <a:ext cx="5811900"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6"/>
          <p:cNvSpPr txBox="1">
            <a:spLocks noGrp="1"/>
          </p:cNvSpPr>
          <p:nvPr>
            <p:ph type="body" idx="1"/>
          </p:nvPr>
        </p:nvSpPr>
        <p:spPr>
          <a:xfrm rot="5400000">
            <a:off x="1799400" y="-596075"/>
            <a:ext cx="5811900"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6"/>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6"/>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6"/>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17"/>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7"/>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7"/>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7"/>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7"/>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3"/>
        <p:cNvGrpSpPr/>
        <p:nvPr/>
      </p:nvGrpSpPr>
      <p:grpSpPr>
        <a:xfrm>
          <a:off x="0" y="0"/>
          <a:ext cx="0" cy="0"/>
          <a:chOff x="0" y="0"/>
          <a:chExt cx="0" cy="0"/>
        </a:xfrm>
      </p:grpSpPr>
      <p:sp>
        <p:nvSpPr>
          <p:cNvPr id="24" name="Google Shape;24;p18"/>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8"/>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18"/>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8"/>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8"/>
        <p:cNvGrpSpPr/>
        <p:nvPr/>
      </p:nvGrpSpPr>
      <p:grpSpPr>
        <a:xfrm>
          <a:off x="0" y="0"/>
          <a:ext cx="0" cy="0"/>
          <a:chOff x="0" y="0"/>
          <a:chExt cx="0" cy="0"/>
        </a:xfrm>
      </p:grpSpPr>
      <p:sp>
        <p:nvSpPr>
          <p:cNvPr id="29" name="Google Shape;29;p19"/>
          <p:cNvSpPr txBox="1">
            <a:spLocks noGrp="1"/>
          </p:cNvSpPr>
          <p:nvPr>
            <p:ph type="title"/>
          </p:nvPr>
        </p:nvSpPr>
        <p:spPr>
          <a:xfrm>
            <a:off x="831850" y="1709738"/>
            <a:ext cx="10515600" cy="28527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0" name="Google Shape;30;p19"/>
          <p:cNvSpPr txBox="1">
            <a:spLocks noGrp="1"/>
          </p:cNvSpPr>
          <p:nvPr>
            <p:ph type="body" idx="1"/>
          </p:nvPr>
        </p:nvSpPr>
        <p:spPr>
          <a:xfrm>
            <a:off x="831850" y="4589463"/>
            <a:ext cx="10515600" cy="15003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1" name="Google Shape;31;p19"/>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19"/>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19"/>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4"/>
        <p:cNvGrpSpPr/>
        <p:nvPr/>
      </p:nvGrpSpPr>
      <p:grpSpPr>
        <a:xfrm>
          <a:off x="0" y="0"/>
          <a:ext cx="0" cy="0"/>
          <a:chOff x="0" y="0"/>
          <a:chExt cx="0" cy="0"/>
        </a:xfrm>
      </p:grpSpPr>
      <p:sp>
        <p:nvSpPr>
          <p:cNvPr id="35" name="Google Shape;35;p20"/>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20"/>
          <p:cNvSpPr txBox="1">
            <a:spLocks noGrp="1"/>
          </p:cNvSpPr>
          <p:nvPr>
            <p:ph type="body" idx="1"/>
          </p:nvPr>
        </p:nvSpPr>
        <p:spPr>
          <a:xfrm>
            <a:off x="838200" y="1825625"/>
            <a:ext cx="5181600" cy="435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20"/>
          <p:cNvSpPr txBox="1">
            <a:spLocks noGrp="1"/>
          </p:cNvSpPr>
          <p:nvPr>
            <p:ph type="body" idx="2"/>
          </p:nvPr>
        </p:nvSpPr>
        <p:spPr>
          <a:xfrm>
            <a:off x="6172200" y="1825625"/>
            <a:ext cx="5181600" cy="4351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20"/>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0"/>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20"/>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1"/>
        <p:cNvGrpSpPr/>
        <p:nvPr/>
      </p:nvGrpSpPr>
      <p:grpSpPr>
        <a:xfrm>
          <a:off x="0" y="0"/>
          <a:ext cx="0" cy="0"/>
          <a:chOff x="0" y="0"/>
          <a:chExt cx="0" cy="0"/>
        </a:xfrm>
      </p:grpSpPr>
      <p:sp>
        <p:nvSpPr>
          <p:cNvPr id="42" name="Google Shape;42;p21"/>
          <p:cNvSpPr txBox="1">
            <a:spLocks noGrp="1"/>
          </p:cNvSpPr>
          <p:nvPr>
            <p:ph type="title"/>
          </p:nvPr>
        </p:nvSpPr>
        <p:spPr>
          <a:xfrm>
            <a:off x="839788" y="365125"/>
            <a:ext cx="10515600" cy="1325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21"/>
          <p:cNvSpPr txBox="1">
            <a:spLocks noGrp="1"/>
          </p:cNvSpPr>
          <p:nvPr>
            <p:ph type="body" idx="1"/>
          </p:nvPr>
        </p:nvSpPr>
        <p:spPr>
          <a:xfrm>
            <a:off x="839788" y="1681163"/>
            <a:ext cx="51579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4" name="Google Shape;44;p21"/>
          <p:cNvSpPr txBox="1">
            <a:spLocks noGrp="1"/>
          </p:cNvSpPr>
          <p:nvPr>
            <p:ph type="body" idx="2"/>
          </p:nvPr>
        </p:nvSpPr>
        <p:spPr>
          <a:xfrm>
            <a:off x="839788" y="2505075"/>
            <a:ext cx="51579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5" name="Google Shape;45;p21"/>
          <p:cNvSpPr txBox="1">
            <a:spLocks noGrp="1"/>
          </p:cNvSpPr>
          <p:nvPr>
            <p:ph type="body" idx="3"/>
          </p:nvPr>
        </p:nvSpPr>
        <p:spPr>
          <a:xfrm>
            <a:off x="6172200" y="1681163"/>
            <a:ext cx="5183100" cy="8238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6" name="Google Shape;46;p21"/>
          <p:cNvSpPr txBox="1">
            <a:spLocks noGrp="1"/>
          </p:cNvSpPr>
          <p:nvPr>
            <p:ph type="body" idx="4"/>
          </p:nvPr>
        </p:nvSpPr>
        <p:spPr>
          <a:xfrm>
            <a:off x="6172200" y="2505075"/>
            <a:ext cx="5183100" cy="3684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21"/>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1"/>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1"/>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22"/>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2"/>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2"/>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3"/>
          <p:cNvSpPr txBox="1">
            <a:spLocks noGrp="1"/>
          </p:cNvSpPr>
          <p:nvPr>
            <p:ph type="title"/>
          </p:nvPr>
        </p:nvSpPr>
        <p:spPr>
          <a:xfrm>
            <a:off x="839788" y="457200"/>
            <a:ext cx="3932100"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3"/>
          <p:cNvSpPr txBox="1">
            <a:spLocks noGrp="1"/>
          </p:cNvSpPr>
          <p:nvPr>
            <p:ph type="body" idx="1"/>
          </p:nvPr>
        </p:nvSpPr>
        <p:spPr>
          <a:xfrm>
            <a:off x="5183188" y="987425"/>
            <a:ext cx="6172200" cy="4873500"/>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3"/>
          <p:cNvSpPr txBox="1">
            <a:spLocks noGrp="1"/>
          </p:cNvSpPr>
          <p:nvPr>
            <p:ph type="body" idx="2"/>
          </p:nvPr>
        </p:nvSpPr>
        <p:spPr>
          <a:xfrm>
            <a:off x="839788" y="2057400"/>
            <a:ext cx="3932100" cy="381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3"/>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3"/>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3"/>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4"/>
          <p:cNvSpPr txBox="1">
            <a:spLocks noGrp="1"/>
          </p:cNvSpPr>
          <p:nvPr>
            <p:ph type="title"/>
          </p:nvPr>
        </p:nvSpPr>
        <p:spPr>
          <a:xfrm>
            <a:off x="839788" y="457200"/>
            <a:ext cx="3932100"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4"/>
          <p:cNvSpPr>
            <a:spLocks noGrp="1"/>
          </p:cNvSpPr>
          <p:nvPr>
            <p:ph type="pic" idx="2"/>
          </p:nvPr>
        </p:nvSpPr>
        <p:spPr>
          <a:xfrm>
            <a:off x="5183188" y="987425"/>
            <a:ext cx="6172200" cy="4873500"/>
          </a:xfrm>
          <a:prstGeom prst="rect">
            <a:avLst/>
          </a:prstGeom>
          <a:noFill/>
          <a:ln>
            <a:noFill/>
          </a:ln>
        </p:spPr>
      </p:sp>
      <p:sp>
        <p:nvSpPr>
          <p:cNvPr id="64" name="Google Shape;64;p24"/>
          <p:cNvSpPr txBox="1">
            <a:spLocks noGrp="1"/>
          </p:cNvSpPr>
          <p:nvPr>
            <p:ph type="body" idx="1"/>
          </p:nvPr>
        </p:nvSpPr>
        <p:spPr>
          <a:xfrm>
            <a:off x="839788" y="2057400"/>
            <a:ext cx="3932100" cy="381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4"/>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4"/>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4"/>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5"/>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5"/>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5"/>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5"/>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1524000" y="1122363"/>
            <a:ext cx="9144000" cy="2387700"/>
          </a:xfrm>
          <a:prstGeom prst="rect">
            <a:avLst/>
          </a:prstGeom>
          <a:noFill/>
          <a:ln>
            <a:noFill/>
          </a:ln>
        </p:spPr>
        <p:txBody>
          <a:bodyPr spcFirstLastPara="1" wrap="square" lIns="91425" tIns="45700" rIns="91425" bIns="45700" anchor="b" anchorCtr="0">
            <a:normAutofit fontScale="90000"/>
          </a:bodyPr>
          <a:lstStyle/>
          <a:p>
            <a:pPr marL="0" lvl="0" indent="0" algn="ctr" rtl="0">
              <a:lnSpc>
                <a:spcPct val="90000"/>
              </a:lnSpc>
              <a:spcBef>
                <a:spcPts val="0"/>
              </a:spcBef>
              <a:spcAft>
                <a:spcPts val="0"/>
              </a:spcAft>
              <a:buClr>
                <a:schemeClr val="dk1"/>
              </a:buClr>
              <a:buSzPct val="100000"/>
              <a:buFont typeface="Calibri"/>
              <a:buNone/>
            </a:pPr>
            <a:r>
              <a:rPr lang="en-US"/>
              <a:t>Research Methodology</a:t>
            </a:r>
            <a:br>
              <a:rPr lang="en-US"/>
            </a:br>
            <a:r>
              <a:rPr lang="en-US">
                <a:solidFill>
                  <a:srgbClr val="6AA84F"/>
                </a:solidFill>
              </a:rPr>
              <a:t>Defining the Research Problem</a:t>
            </a:r>
            <a:endParaRPr/>
          </a:p>
        </p:txBody>
      </p:sp>
      <p:sp>
        <p:nvSpPr>
          <p:cNvPr id="85" name="Google Shape;85;p1"/>
          <p:cNvSpPr txBox="1">
            <a:spLocks noGrp="1"/>
          </p:cNvSpPr>
          <p:nvPr>
            <p:ph type="subTitle" idx="1"/>
          </p:nvPr>
        </p:nvSpPr>
        <p:spPr>
          <a:xfrm>
            <a:off x="1524000" y="3672378"/>
            <a:ext cx="9144000" cy="1655700"/>
          </a:xfrm>
          <a:prstGeom prst="rect">
            <a:avLst/>
          </a:prstGeom>
          <a:noFill/>
          <a:ln>
            <a:noFill/>
          </a:ln>
        </p:spPr>
        <p:txBody>
          <a:bodyPr spcFirstLastPara="1" wrap="square" lIns="91425" tIns="45700" rIns="91425" bIns="45700" anchor="t" anchorCtr="0">
            <a:normAutofit/>
          </a:bodyPr>
          <a:lstStyle/>
          <a:p>
            <a:pPr marL="0" lvl="0" indent="0">
              <a:lnSpc>
                <a:spcPct val="100000"/>
              </a:lnSpc>
              <a:spcBef>
                <a:spcPts val="0"/>
              </a:spcBef>
              <a:buSzPts val="2800"/>
            </a:pPr>
            <a:r>
              <a:rPr lang="en-US" dirty="0"/>
              <a:t>Abdullah Al </a:t>
            </a:r>
            <a:r>
              <a:rPr lang="en-US" dirty="0" err="1"/>
              <a:t>Mamun</a:t>
            </a:r>
            <a:endParaRPr lang="en-US" dirty="0"/>
          </a:p>
          <a:p>
            <a:pPr marL="0" lvl="0" indent="0">
              <a:lnSpc>
                <a:spcPct val="100000"/>
              </a:lnSpc>
              <a:spcBef>
                <a:spcPts val="0"/>
              </a:spcBef>
              <a:buSzPts val="2800"/>
            </a:pPr>
            <a:r>
              <a:rPr lang="en-US" dirty="0"/>
              <a:t>Associate Professor</a:t>
            </a:r>
          </a:p>
          <a:p>
            <a:pPr marL="0" lvl="0" indent="0">
              <a:lnSpc>
                <a:spcPct val="100000"/>
              </a:lnSpc>
              <a:spcBef>
                <a:spcPts val="0"/>
              </a:spcBef>
              <a:buSzPts val="2800"/>
            </a:pPr>
            <a:r>
              <a:rPr lang="en-US" dirty="0"/>
              <a:t>Department of TE</a:t>
            </a:r>
          </a:p>
          <a:p>
            <a:pPr marL="0" lvl="0" indent="0">
              <a:lnSpc>
                <a:spcPct val="100000"/>
              </a:lnSpc>
              <a:spcBef>
                <a:spcPts val="0"/>
              </a:spcBef>
              <a:buSzPts val="2800"/>
            </a:pPr>
            <a:r>
              <a:rPr lang="en-US" dirty="0"/>
              <a:t>Daffodil International University</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11"/>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600"/>
              <a:buFont typeface="Calibri"/>
              <a:buNone/>
            </a:pPr>
            <a:r>
              <a:rPr lang="en-US" sz="3600"/>
              <a:t>Surveying the available literature </a:t>
            </a:r>
            <a:endParaRPr/>
          </a:p>
        </p:txBody>
      </p:sp>
      <p:sp>
        <p:nvSpPr>
          <p:cNvPr id="144" name="Google Shape;144;p11"/>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a:latin typeface="Times New Roman"/>
                <a:ea typeface="Times New Roman"/>
                <a:cs typeface="Times New Roman"/>
                <a:sym typeface="Times New Roman"/>
              </a:rPr>
              <a:t>All available literature concerning the problem at hand must necessarily be surveyed and examined before a definition of the research problem is given. </a:t>
            </a:r>
            <a:endParaRPr/>
          </a:p>
          <a:p>
            <a:pPr marL="0" lvl="0" indent="0" algn="l" rtl="0">
              <a:lnSpc>
                <a:spcPct val="90000"/>
              </a:lnSpc>
              <a:spcBef>
                <a:spcPts val="1000"/>
              </a:spcBef>
              <a:spcAft>
                <a:spcPts val="0"/>
              </a:spcAft>
              <a:buClr>
                <a:schemeClr val="dk1"/>
              </a:buClr>
              <a:buSzPts val="2800"/>
              <a:buNone/>
            </a:pPr>
            <a:r>
              <a:rPr lang="en-US">
                <a:latin typeface="Times New Roman"/>
                <a:ea typeface="Times New Roman"/>
                <a:cs typeface="Times New Roman"/>
                <a:sym typeface="Times New Roman"/>
              </a:rPr>
              <a:t>It helps in understanding:</a:t>
            </a:r>
            <a:endParaRPr/>
          </a:p>
          <a:p>
            <a:pPr marL="685800" lvl="1" indent="-228600" algn="l" rtl="0">
              <a:lnSpc>
                <a:spcPct val="90000"/>
              </a:lnSpc>
              <a:spcBef>
                <a:spcPts val="500"/>
              </a:spcBef>
              <a:spcAft>
                <a:spcPts val="0"/>
              </a:spcAft>
              <a:buClr>
                <a:schemeClr val="dk1"/>
              </a:buClr>
              <a:buSzPts val="2400"/>
              <a:buChar char="•"/>
            </a:pPr>
            <a:r>
              <a:rPr lang="en-US">
                <a:latin typeface="Times New Roman"/>
                <a:ea typeface="Times New Roman"/>
                <a:cs typeface="Times New Roman"/>
                <a:sym typeface="Times New Roman"/>
              </a:rPr>
              <a:t>What data are necessary and available</a:t>
            </a:r>
            <a:endParaRPr/>
          </a:p>
          <a:p>
            <a:pPr marL="685800" lvl="1" indent="-228600" algn="l" rtl="0">
              <a:lnSpc>
                <a:spcPct val="90000"/>
              </a:lnSpc>
              <a:spcBef>
                <a:spcPts val="500"/>
              </a:spcBef>
              <a:spcAft>
                <a:spcPts val="0"/>
              </a:spcAft>
              <a:buClr>
                <a:schemeClr val="dk1"/>
              </a:buClr>
              <a:buSzPts val="2400"/>
              <a:buChar char="•"/>
            </a:pPr>
            <a:r>
              <a:rPr lang="en-US">
                <a:latin typeface="Times New Roman"/>
                <a:ea typeface="Times New Roman"/>
                <a:cs typeface="Times New Roman"/>
                <a:sym typeface="Times New Roman"/>
              </a:rPr>
              <a:t>Techniques those could be used</a:t>
            </a:r>
            <a:endParaRPr/>
          </a:p>
          <a:p>
            <a:pPr marL="685800" lvl="1" indent="-228600" algn="l" rtl="0">
              <a:lnSpc>
                <a:spcPct val="90000"/>
              </a:lnSpc>
              <a:spcBef>
                <a:spcPts val="500"/>
              </a:spcBef>
              <a:spcAft>
                <a:spcPts val="0"/>
              </a:spcAft>
              <a:buClr>
                <a:schemeClr val="dk1"/>
              </a:buClr>
              <a:buSzPts val="2400"/>
              <a:buChar char="•"/>
            </a:pPr>
            <a:r>
              <a:rPr lang="en-US">
                <a:latin typeface="Times New Roman"/>
                <a:ea typeface="Times New Roman"/>
                <a:cs typeface="Times New Roman"/>
                <a:sym typeface="Times New Roman"/>
              </a:rPr>
              <a:t>To find the gaps in the existing systems or in theories</a:t>
            </a:r>
            <a:endParaRPr/>
          </a:p>
          <a:p>
            <a:pPr marL="685800" lvl="1" indent="-228600" algn="l" rtl="0">
              <a:lnSpc>
                <a:spcPct val="90000"/>
              </a:lnSpc>
              <a:spcBef>
                <a:spcPts val="500"/>
              </a:spcBef>
              <a:spcAft>
                <a:spcPts val="0"/>
              </a:spcAft>
              <a:buClr>
                <a:schemeClr val="dk1"/>
              </a:buClr>
              <a:buSzPts val="2400"/>
              <a:buChar char="•"/>
            </a:pPr>
            <a:r>
              <a:rPr lang="en-US">
                <a:latin typeface="Times New Roman"/>
                <a:ea typeface="Times New Roman"/>
                <a:cs typeface="Times New Roman"/>
                <a:sym typeface="Times New Roman"/>
              </a:rPr>
              <a:t>Narrowing down the problem</a:t>
            </a:r>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12"/>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600"/>
              <a:buFont typeface="Calibri"/>
              <a:buNone/>
            </a:pPr>
            <a:r>
              <a:rPr lang="en-US" sz="3600"/>
              <a:t>Developing the ideas through discussions </a:t>
            </a:r>
            <a:endParaRPr/>
          </a:p>
        </p:txBody>
      </p:sp>
      <p:sp>
        <p:nvSpPr>
          <p:cNvPr id="150" name="Google Shape;150;p12"/>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0" lvl="0" indent="0" algn="just" rtl="0">
              <a:lnSpc>
                <a:spcPct val="90000"/>
              </a:lnSpc>
              <a:spcBef>
                <a:spcPts val="0"/>
              </a:spcBef>
              <a:spcAft>
                <a:spcPts val="0"/>
              </a:spcAft>
              <a:buClr>
                <a:schemeClr val="dk1"/>
              </a:buClr>
              <a:buSzPts val="2800"/>
              <a:buNone/>
            </a:pPr>
            <a:r>
              <a:rPr lang="en-US">
                <a:latin typeface="Times New Roman"/>
                <a:ea typeface="Times New Roman"/>
                <a:cs typeface="Times New Roman"/>
                <a:sym typeface="Times New Roman"/>
              </a:rPr>
              <a:t>Discussion concerning a problem often produces useful information. Discussions should not only be confined to the formulation of the specific problem at hand, but should also be concerned with the general approach to the given problem, techniques that might be used, possible solutions, etc.</a:t>
            </a:r>
            <a:endParaRPr/>
          </a:p>
          <a:p>
            <a:pPr marL="0" lvl="0" indent="0" algn="l" rtl="0">
              <a:lnSpc>
                <a:spcPct val="90000"/>
              </a:lnSpc>
              <a:spcBef>
                <a:spcPts val="1000"/>
              </a:spcBef>
              <a:spcAft>
                <a:spcPts val="0"/>
              </a:spcAft>
              <a:buClr>
                <a:schemeClr val="dk1"/>
              </a:buClr>
              <a:buSzPts val="2800"/>
              <a:buNone/>
            </a:pPr>
            <a:r>
              <a:rPr lang="en-US">
                <a:latin typeface="Times New Roman"/>
                <a:ea typeface="Times New Roman"/>
                <a:cs typeface="Times New Roman"/>
                <a:sym typeface="Times New Roman"/>
              </a:rPr>
              <a:t> </a:t>
            </a:r>
            <a:br>
              <a:rPr lang="en-US">
                <a:latin typeface="Times New Roman"/>
                <a:ea typeface="Times New Roman"/>
                <a:cs typeface="Times New Roman"/>
                <a:sym typeface="Times New Roman"/>
              </a:rPr>
            </a:br>
            <a:endParaRPr>
              <a:latin typeface="Times New Roman"/>
              <a:ea typeface="Times New Roman"/>
              <a:cs typeface="Times New Roman"/>
              <a:sym typeface="Times New Roman"/>
            </a:endParaRPr>
          </a:p>
          <a:p>
            <a:pPr marL="0" lvl="0" indent="0" algn="l" rtl="0">
              <a:lnSpc>
                <a:spcPct val="90000"/>
              </a:lnSpc>
              <a:spcBef>
                <a:spcPts val="1000"/>
              </a:spcBef>
              <a:spcAft>
                <a:spcPts val="0"/>
              </a:spcAft>
              <a:buClr>
                <a:schemeClr val="dk1"/>
              </a:buClr>
              <a:buSzPts val="2800"/>
              <a:buNone/>
            </a:pPr>
            <a:r>
              <a:rPr lang="en-US">
                <a:latin typeface="Times New Roman"/>
                <a:ea typeface="Times New Roman"/>
                <a:cs typeface="Times New Roman"/>
                <a:sym typeface="Times New Roman"/>
              </a:rPr>
              <a:t/>
            </a:r>
            <a:br>
              <a:rPr lang="en-US">
                <a:latin typeface="Times New Roman"/>
                <a:ea typeface="Times New Roman"/>
                <a:cs typeface="Times New Roman"/>
                <a:sym typeface="Times New Roman"/>
              </a:rPr>
            </a:br>
            <a:endParaRPr>
              <a:latin typeface="Times New Roman"/>
              <a:ea typeface="Times New Roman"/>
              <a:cs typeface="Times New Roman"/>
              <a:sym typeface="Times New Roman"/>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3"/>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600"/>
              <a:buFont typeface="Calibri"/>
              <a:buNone/>
            </a:pPr>
            <a:r>
              <a:rPr lang="en-US" sz="3600"/>
              <a:t>Rephrasing the research problem </a:t>
            </a:r>
            <a:endParaRPr/>
          </a:p>
        </p:txBody>
      </p:sp>
      <p:sp>
        <p:nvSpPr>
          <p:cNvPr id="156" name="Google Shape;156;p13"/>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lnSpcReduction="10000"/>
          </a:bodyPr>
          <a:lstStyle/>
          <a:p>
            <a:pPr marL="0" lvl="0" indent="0" algn="just" rtl="0">
              <a:lnSpc>
                <a:spcPct val="90000"/>
              </a:lnSpc>
              <a:spcBef>
                <a:spcPts val="0"/>
              </a:spcBef>
              <a:spcAft>
                <a:spcPts val="0"/>
              </a:spcAft>
              <a:buClr>
                <a:schemeClr val="dk1"/>
              </a:buClr>
              <a:buSzPts val="2800"/>
              <a:buNone/>
            </a:pPr>
            <a:r>
              <a:rPr lang="en-US" dirty="0">
                <a:latin typeface="Times New Roman"/>
                <a:ea typeface="Times New Roman"/>
                <a:cs typeface="Times New Roman"/>
                <a:sym typeface="Times New Roman"/>
              </a:rPr>
              <a:t>The following points must also be observed while defining a research problem: </a:t>
            </a:r>
            <a:endParaRPr dirty="0"/>
          </a:p>
          <a:p>
            <a:pPr marL="685800" lvl="1" indent="-228600" algn="l" rtl="0">
              <a:lnSpc>
                <a:spcPct val="90000"/>
              </a:lnSpc>
              <a:spcBef>
                <a:spcPts val="500"/>
              </a:spcBef>
              <a:spcAft>
                <a:spcPts val="0"/>
              </a:spcAft>
              <a:buClr>
                <a:schemeClr val="dk1"/>
              </a:buClr>
              <a:buSzPts val="2400"/>
              <a:buChar char="•"/>
            </a:pPr>
            <a:r>
              <a:rPr lang="en-US" b="1" dirty="0">
                <a:latin typeface="Times New Roman"/>
                <a:ea typeface="Times New Roman"/>
                <a:cs typeface="Times New Roman"/>
                <a:sym typeface="Times New Roman"/>
              </a:rPr>
              <a:t>Technical terms </a:t>
            </a:r>
            <a:r>
              <a:rPr lang="en-US" dirty="0">
                <a:latin typeface="Times New Roman"/>
                <a:ea typeface="Times New Roman"/>
                <a:cs typeface="Times New Roman"/>
                <a:sym typeface="Times New Roman"/>
              </a:rPr>
              <a:t>and words or phrases, with special meanings used in the statement of the problem, should be clearly defined.</a:t>
            </a:r>
            <a:endParaRPr dirty="0"/>
          </a:p>
          <a:p>
            <a:pPr marL="685800" lvl="1" indent="-228600" algn="l" rtl="0">
              <a:lnSpc>
                <a:spcPct val="90000"/>
              </a:lnSpc>
              <a:spcBef>
                <a:spcPts val="500"/>
              </a:spcBef>
              <a:spcAft>
                <a:spcPts val="0"/>
              </a:spcAft>
              <a:buClr>
                <a:schemeClr val="dk1"/>
              </a:buClr>
              <a:buSzPts val="2400"/>
              <a:buChar char="•"/>
            </a:pPr>
            <a:r>
              <a:rPr lang="en-US" b="1" dirty="0">
                <a:latin typeface="Times New Roman"/>
                <a:ea typeface="Times New Roman"/>
                <a:cs typeface="Times New Roman"/>
                <a:sym typeface="Times New Roman"/>
              </a:rPr>
              <a:t>Basic assumptions or postulates</a:t>
            </a:r>
            <a:r>
              <a:rPr lang="en-US" dirty="0">
                <a:latin typeface="Times New Roman"/>
                <a:ea typeface="Times New Roman"/>
                <a:cs typeface="Times New Roman"/>
                <a:sym typeface="Times New Roman"/>
              </a:rPr>
              <a:t> (if any) relating to the research problem should be clearly stated.</a:t>
            </a:r>
            <a:endParaRPr dirty="0"/>
          </a:p>
          <a:p>
            <a:pPr marL="685800" lvl="1" indent="-228600" algn="l" rtl="0">
              <a:lnSpc>
                <a:spcPct val="90000"/>
              </a:lnSpc>
              <a:spcBef>
                <a:spcPts val="500"/>
              </a:spcBef>
              <a:spcAft>
                <a:spcPts val="0"/>
              </a:spcAft>
              <a:buClr>
                <a:schemeClr val="dk1"/>
              </a:buClr>
              <a:buSzPts val="2400"/>
              <a:buChar char="•"/>
            </a:pPr>
            <a:r>
              <a:rPr lang="en-US" dirty="0">
                <a:latin typeface="Times New Roman"/>
                <a:ea typeface="Times New Roman"/>
                <a:cs typeface="Times New Roman"/>
                <a:sym typeface="Times New Roman"/>
              </a:rPr>
              <a:t>A straight forward statement of the</a:t>
            </a:r>
            <a:r>
              <a:rPr lang="en-US" b="1" dirty="0">
                <a:latin typeface="Times New Roman"/>
                <a:ea typeface="Times New Roman"/>
                <a:cs typeface="Times New Roman"/>
                <a:sym typeface="Times New Roman"/>
              </a:rPr>
              <a:t> value of the investigation </a:t>
            </a:r>
            <a:r>
              <a:rPr lang="en-US" dirty="0">
                <a:latin typeface="Times New Roman"/>
                <a:ea typeface="Times New Roman"/>
                <a:cs typeface="Times New Roman"/>
                <a:sym typeface="Times New Roman"/>
              </a:rPr>
              <a:t>(i.e., the criteria for the selection of the problem) should be provided.</a:t>
            </a:r>
            <a:endParaRPr dirty="0"/>
          </a:p>
          <a:p>
            <a:pPr marL="685800" lvl="1" indent="-228600" algn="l" rtl="0">
              <a:lnSpc>
                <a:spcPct val="90000"/>
              </a:lnSpc>
              <a:spcBef>
                <a:spcPts val="500"/>
              </a:spcBef>
              <a:spcAft>
                <a:spcPts val="0"/>
              </a:spcAft>
              <a:buClr>
                <a:schemeClr val="dk1"/>
              </a:buClr>
              <a:buSzPts val="2400"/>
              <a:buChar char="•"/>
            </a:pPr>
            <a:r>
              <a:rPr lang="en-US" dirty="0">
                <a:latin typeface="Times New Roman"/>
                <a:ea typeface="Times New Roman"/>
                <a:cs typeface="Times New Roman"/>
                <a:sym typeface="Times New Roman"/>
              </a:rPr>
              <a:t>The suitability of </a:t>
            </a:r>
            <a:r>
              <a:rPr lang="en-US" b="1" dirty="0">
                <a:latin typeface="Times New Roman"/>
                <a:ea typeface="Times New Roman"/>
                <a:cs typeface="Times New Roman"/>
                <a:sym typeface="Times New Roman"/>
              </a:rPr>
              <a:t>the time-period and the sources of data available </a:t>
            </a:r>
            <a:r>
              <a:rPr lang="en-US" dirty="0">
                <a:latin typeface="Times New Roman"/>
                <a:ea typeface="Times New Roman"/>
                <a:cs typeface="Times New Roman"/>
                <a:sym typeface="Times New Roman"/>
              </a:rPr>
              <a:t>must also be considered by the researcher in defining the problem.</a:t>
            </a:r>
            <a:endParaRPr dirty="0"/>
          </a:p>
          <a:p>
            <a:pPr marL="685800" lvl="1" indent="-228600" algn="l" rtl="0">
              <a:lnSpc>
                <a:spcPct val="90000"/>
              </a:lnSpc>
              <a:spcBef>
                <a:spcPts val="500"/>
              </a:spcBef>
              <a:spcAft>
                <a:spcPts val="0"/>
              </a:spcAft>
              <a:buClr>
                <a:schemeClr val="dk1"/>
              </a:buClr>
              <a:buSzPts val="2400"/>
              <a:buChar char="•"/>
            </a:pPr>
            <a:r>
              <a:rPr lang="en-US" b="1" dirty="0">
                <a:latin typeface="Times New Roman"/>
                <a:ea typeface="Times New Roman"/>
                <a:cs typeface="Times New Roman"/>
                <a:sym typeface="Times New Roman"/>
              </a:rPr>
              <a:t>The scope</a:t>
            </a:r>
            <a:r>
              <a:rPr lang="en-US" dirty="0">
                <a:latin typeface="Times New Roman"/>
                <a:ea typeface="Times New Roman"/>
                <a:cs typeface="Times New Roman"/>
                <a:sym typeface="Times New Roman"/>
              </a:rPr>
              <a:t> of the investigation or </a:t>
            </a:r>
            <a:r>
              <a:rPr lang="en-US" b="1" dirty="0">
                <a:latin typeface="Times New Roman"/>
                <a:ea typeface="Times New Roman"/>
                <a:cs typeface="Times New Roman"/>
                <a:sym typeface="Times New Roman"/>
              </a:rPr>
              <a:t>the</a:t>
            </a:r>
            <a:r>
              <a:rPr lang="en-US" dirty="0">
                <a:latin typeface="Times New Roman"/>
                <a:ea typeface="Times New Roman"/>
                <a:cs typeface="Times New Roman"/>
                <a:sym typeface="Times New Roman"/>
              </a:rPr>
              <a:t> </a:t>
            </a:r>
            <a:r>
              <a:rPr lang="en-US" b="1" dirty="0">
                <a:latin typeface="Times New Roman"/>
                <a:ea typeface="Times New Roman"/>
                <a:cs typeface="Times New Roman"/>
                <a:sym typeface="Times New Roman"/>
              </a:rPr>
              <a:t>limits</a:t>
            </a:r>
            <a:r>
              <a:rPr lang="en-US" dirty="0">
                <a:latin typeface="Times New Roman"/>
                <a:ea typeface="Times New Roman"/>
                <a:cs typeface="Times New Roman"/>
                <a:sym typeface="Times New Roman"/>
              </a:rPr>
              <a:t> within which the problem is to be studied must be mentioned explicitly in defining a research problem. </a:t>
            </a:r>
            <a:endParaRP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14"/>
          <p:cNvSpPr txBox="1">
            <a:spLocks noGrp="1"/>
          </p:cNvSpPr>
          <p:nvPr>
            <p:ph type="title"/>
          </p:nvPr>
        </p:nvSpPr>
        <p:spPr>
          <a:xfrm>
            <a:off x="838200" y="2766218"/>
            <a:ext cx="10515600" cy="1325700"/>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a:t>Thanks for your patience hearing.</a:t>
            </a:r>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600"/>
              <a:buFont typeface="Calibri"/>
              <a:buNone/>
            </a:pPr>
            <a:r>
              <a:rPr lang="en-US" sz="3600"/>
              <a:t>WHAT IS A RESEARCH PROBLEM? </a:t>
            </a:r>
            <a:endParaRPr/>
          </a:p>
        </p:txBody>
      </p:sp>
      <p:sp>
        <p:nvSpPr>
          <p:cNvPr id="91" name="Google Shape;91;p2"/>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0" lvl="0" indent="0" algn="just" rtl="0">
              <a:lnSpc>
                <a:spcPct val="90000"/>
              </a:lnSpc>
              <a:spcBef>
                <a:spcPts val="0"/>
              </a:spcBef>
              <a:spcAft>
                <a:spcPts val="0"/>
              </a:spcAft>
              <a:buClr>
                <a:schemeClr val="dk1"/>
              </a:buClr>
              <a:buSzPts val="2800"/>
              <a:buNone/>
            </a:pPr>
            <a:r>
              <a:rPr lang="en-US" dirty="0"/>
              <a:t>A research problem, in general, refers to some difficulty which a researcher experiences in the context of either a theoretical or practical situation and wants to obtain a solution for the same. </a:t>
            </a:r>
            <a:endParaRPr dirty="0"/>
          </a:p>
          <a:p>
            <a:pPr marL="0" lvl="0" indent="0" algn="just" rtl="0">
              <a:lnSpc>
                <a:spcPct val="90000"/>
              </a:lnSpc>
              <a:spcBef>
                <a:spcPts val="0"/>
              </a:spcBef>
              <a:spcAft>
                <a:spcPts val="0"/>
              </a:spcAft>
              <a:buClr>
                <a:schemeClr val="dk1"/>
              </a:buClr>
              <a:buSzPts val="2800"/>
              <a:buNone/>
            </a:pPr>
            <a:endParaRPr dirty="0"/>
          </a:p>
          <a:p>
            <a:pPr marL="0" lvl="0" indent="0" algn="l" rtl="0">
              <a:spcBef>
                <a:spcPts val="0"/>
              </a:spcBef>
              <a:spcAft>
                <a:spcPts val="0"/>
              </a:spcAft>
              <a:buClr>
                <a:schemeClr val="dk1"/>
              </a:buClr>
              <a:buSzPts val="3600"/>
              <a:buFont typeface="Calibri"/>
              <a:buNone/>
            </a:pPr>
            <a:r>
              <a:rPr lang="en-US" sz="3600" dirty="0">
                <a:solidFill>
                  <a:srgbClr val="000000"/>
                </a:solidFill>
                <a:latin typeface="Arial"/>
                <a:ea typeface="Arial"/>
                <a:cs typeface="Arial"/>
                <a:sym typeface="Arial"/>
              </a:rPr>
              <a:t>WHAT IS A </a:t>
            </a:r>
            <a:r>
              <a:rPr lang="en-US" sz="3600" dirty="0" smtClean="0">
                <a:solidFill>
                  <a:srgbClr val="000000"/>
                </a:solidFill>
                <a:latin typeface="Arial"/>
                <a:ea typeface="Arial"/>
                <a:cs typeface="Arial"/>
                <a:sym typeface="Arial"/>
              </a:rPr>
              <a:t>RESEARCH </a:t>
            </a:r>
            <a:r>
              <a:rPr lang="en-US" sz="3600" dirty="0">
                <a:solidFill>
                  <a:srgbClr val="000000"/>
                </a:solidFill>
                <a:latin typeface="Arial"/>
                <a:ea typeface="Arial"/>
                <a:cs typeface="Arial"/>
                <a:sym typeface="Arial"/>
              </a:rPr>
              <a:t>PROBLEM? </a:t>
            </a:r>
            <a:endParaRPr sz="1400" dirty="0">
              <a:solidFill>
                <a:srgbClr val="000000"/>
              </a:solidFill>
              <a:latin typeface="Arial"/>
              <a:ea typeface="Arial"/>
              <a:cs typeface="Arial"/>
              <a:sym typeface="Arial"/>
            </a:endParaRPr>
          </a:p>
          <a:p>
            <a:pPr marL="0" lvl="0" indent="0" algn="just" rtl="0">
              <a:lnSpc>
                <a:spcPct val="90000"/>
              </a:lnSpc>
              <a:spcBef>
                <a:spcPts val="0"/>
              </a:spcBef>
              <a:spcAft>
                <a:spcPts val="0"/>
              </a:spcAft>
              <a:buClr>
                <a:schemeClr val="dk1"/>
              </a:buClr>
              <a:buSzPts val="2800"/>
              <a:buNone/>
            </a:pPr>
            <a:endParaRPr dirty="0"/>
          </a:p>
          <a:p>
            <a:pPr marL="0" lvl="0" indent="0" algn="l" rtl="0">
              <a:lnSpc>
                <a:spcPct val="90000"/>
              </a:lnSpc>
              <a:spcBef>
                <a:spcPts val="1000"/>
              </a:spcBef>
              <a:spcAft>
                <a:spcPts val="0"/>
              </a:spcAft>
              <a:buClr>
                <a:schemeClr val="dk1"/>
              </a:buClr>
              <a:buSzPts val="2800"/>
              <a:buNone/>
            </a:pPr>
            <a:r>
              <a:rPr lang="en-US" dirty="0"/>
              <a:t/>
            </a:r>
            <a:br>
              <a:rPr lang="en-US" dirty="0"/>
            </a:br>
            <a:endParaRP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4"/>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600"/>
              <a:buFont typeface="Calibri"/>
              <a:buNone/>
            </a:pPr>
            <a:r>
              <a:rPr lang="en-US" sz="3600">
                <a:latin typeface="Arial"/>
                <a:ea typeface="Arial"/>
                <a:cs typeface="Arial"/>
                <a:sym typeface="Arial"/>
              </a:rPr>
              <a:t>Components of a Research Problem</a:t>
            </a:r>
            <a:endParaRPr>
              <a:latin typeface="Arial"/>
              <a:ea typeface="Arial"/>
              <a:cs typeface="Arial"/>
              <a:sym typeface="Arial"/>
            </a:endParaRPr>
          </a:p>
        </p:txBody>
      </p:sp>
      <p:sp>
        <p:nvSpPr>
          <p:cNvPr id="102" name="Google Shape;102;p4"/>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2800"/>
              <a:buNone/>
            </a:pPr>
            <a:r>
              <a:rPr lang="en-US" dirty="0" smtClean="0">
                <a:latin typeface="Times New Roman"/>
                <a:ea typeface="Times New Roman"/>
                <a:cs typeface="Times New Roman"/>
                <a:sym typeface="Times New Roman"/>
              </a:rPr>
              <a:t>the </a:t>
            </a:r>
            <a:r>
              <a:rPr lang="en-US" dirty="0">
                <a:latin typeface="Times New Roman"/>
                <a:ea typeface="Times New Roman"/>
                <a:cs typeface="Times New Roman"/>
                <a:sym typeface="Times New Roman"/>
              </a:rPr>
              <a:t>components of a research problem </a:t>
            </a:r>
            <a:r>
              <a:rPr lang="en-US" dirty="0" smtClean="0">
                <a:latin typeface="Times New Roman"/>
                <a:ea typeface="Times New Roman"/>
                <a:cs typeface="Times New Roman"/>
                <a:sym typeface="Times New Roman"/>
              </a:rPr>
              <a:t>stated as </a:t>
            </a:r>
            <a:r>
              <a:rPr lang="en-US" dirty="0">
                <a:latin typeface="Times New Roman"/>
                <a:ea typeface="Times New Roman"/>
                <a:cs typeface="Times New Roman"/>
                <a:sym typeface="Times New Roman"/>
              </a:rPr>
              <a:t>under: </a:t>
            </a:r>
            <a:endParaRPr dirty="0"/>
          </a:p>
          <a:p>
            <a:pPr marL="685800" lvl="1" indent="-228600" algn="l" rtl="0">
              <a:lnSpc>
                <a:spcPct val="90000"/>
              </a:lnSpc>
              <a:spcBef>
                <a:spcPts val="500"/>
              </a:spcBef>
              <a:spcAft>
                <a:spcPts val="0"/>
              </a:spcAft>
              <a:buClr>
                <a:schemeClr val="dk1"/>
              </a:buClr>
              <a:buSzPts val="2400"/>
              <a:buChar char="•"/>
            </a:pPr>
            <a:r>
              <a:rPr lang="en-US" dirty="0">
                <a:latin typeface="Times New Roman"/>
                <a:ea typeface="Times New Roman"/>
                <a:cs typeface="Times New Roman"/>
                <a:sym typeface="Times New Roman"/>
              </a:rPr>
              <a:t>There must be an individual or a group which has some difficulty or the problem.</a:t>
            </a:r>
            <a:endParaRPr dirty="0"/>
          </a:p>
          <a:p>
            <a:pPr marL="685800" lvl="1" indent="-228600" algn="l" rtl="0">
              <a:lnSpc>
                <a:spcPct val="90000"/>
              </a:lnSpc>
              <a:spcBef>
                <a:spcPts val="500"/>
              </a:spcBef>
              <a:spcAft>
                <a:spcPts val="0"/>
              </a:spcAft>
              <a:buClr>
                <a:schemeClr val="dk1"/>
              </a:buClr>
              <a:buSzPts val="2400"/>
              <a:buChar char="•"/>
            </a:pPr>
            <a:r>
              <a:rPr lang="en-US" dirty="0">
                <a:latin typeface="Times New Roman"/>
                <a:ea typeface="Times New Roman"/>
                <a:cs typeface="Times New Roman"/>
                <a:sym typeface="Times New Roman"/>
              </a:rPr>
              <a:t>There must be some objective(s) to be attained at. If one wants nothing, one cannot have a problem.</a:t>
            </a:r>
            <a:endParaRPr dirty="0"/>
          </a:p>
          <a:p>
            <a:pPr marL="685800" lvl="1" indent="-228600" algn="l" rtl="0">
              <a:lnSpc>
                <a:spcPct val="90000"/>
              </a:lnSpc>
              <a:spcBef>
                <a:spcPts val="500"/>
              </a:spcBef>
              <a:spcAft>
                <a:spcPts val="0"/>
              </a:spcAft>
              <a:buClr>
                <a:schemeClr val="dk1"/>
              </a:buClr>
              <a:buSzPts val="2400"/>
              <a:buChar char="•"/>
            </a:pPr>
            <a:r>
              <a:rPr lang="en-US" dirty="0">
                <a:latin typeface="Times New Roman"/>
                <a:ea typeface="Times New Roman"/>
                <a:cs typeface="Times New Roman"/>
                <a:sym typeface="Times New Roman"/>
              </a:rPr>
              <a:t>There must be alternative means (or the courses of action) for obtaining the objective(s) one wishes to attain. This means that there must be </a:t>
            </a:r>
            <a:r>
              <a:rPr lang="en-US" i="1" dirty="0">
                <a:latin typeface="Times New Roman"/>
                <a:ea typeface="Times New Roman"/>
                <a:cs typeface="Times New Roman"/>
                <a:sym typeface="Times New Roman"/>
              </a:rPr>
              <a:t>at least two means </a:t>
            </a:r>
            <a:r>
              <a:rPr lang="en-US" dirty="0">
                <a:latin typeface="Times New Roman"/>
                <a:ea typeface="Times New Roman"/>
                <a:cs typeface="Times New Roman"/>
                <a:sym typeface="Times New Roman"/>
              </a:rPr>
              <a:t>available to a researcher for if he has no choice of means, he cannot have a problem.</a:t>
            </a:r>
            <a:endParaRPr dirty="0"/>
          </a:p>
          <a:p>
            <a:pPr marL="685800" lvl="1" indent="-228600" algn="l" rtl="0">
              <a:lnSpc>
                <a:spcPct val="90000"/>
              </a:lnSpc>
              <a:spcBef>
                <a:spcPts val="500"/>
              </a:spcBef>
              <a:spcAft>
                <a:spcPts val="0"/>
              </a:spcAft>
              <a:buClr>
                <a:schemeClr val="dk1"/>
              </a:buClr>
              <a:buSzPts val="2400"/>
              <a:buChar char="•"/>
            </a:pPr>
            <a:r>
              <a:rPr lang="en-US" dirty="0">
                <a:latin typeface="Times New Roman"/>
                <a:ea typeface="Times New Roman"/>
                <a:cs typeface="Times New Roman"/>
                <a:sym typeface="Times New Roman"/>
              </a:rPr>
              <a:t>There must remain some doubt in the mind of a researcher with regard to the selection of alternatives. This means that research must answer the question concerning the relative efficiency of the possible alternatives. </a:t>
            </a:r>
            <a:endParaRPr dirty="0"/>
          </a:p>
          <a:p>
            <a:pPr marL="685800" lvl="1" indent="-228600" algn="l" rtl="0">
              <a:lnSpc>
                <a:spcPct val="90000"/>
              </a:lnSpc>
              <a:spcBef>
                <a:spcPts val="500"/>
              </a:spcBef>
              <a:spcAft>
                <a:spcPts val="0"/>
              </a:spcAft>
              <a:buClr>
                <a:schemeClr val="dk1"/>
              </a:buClr>
              <a:buSzPts val="2400"/>
              <a:buChar char="•"/>
            </a:pPr>
            <a:r>
              <a:rPr lang="en-US" dirty="0">
                <a:latin typeface="Times New Roman"/>
                <a:ea typeface="Times New Roman"/>
                <a:cs typeface="Times New Roman"/>
                <a:sym typeface="Times New Roman"/>
              </a:rPr>
              <a:t>There must be some environment(s) to which the difficulty pertains.</a:t>
            </a:r>
            <a:endParaRP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5"/>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600"/>
              <a:buFont typeface="Calibri"/>
              <a:buNone/>
            </a:pPr>
            <a:r>
              <a:rPr lang="en-US" sz="3600"/>
              <a:t>SELECTING THE PROBLEM </a:t>
            </a:r>
            <a:endParaRPr/>
          </a:p>
        </p:txBody>
      </p:sp>
      <p:sp>
        <p:nvSpPr>
          <p:cNvPr id="108" name="Google Shape;108;p5"/>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0" lvl="0" indent="0" algn="just" rtl="0">
              <a:lnSpc>
                <a:spcPct val="90000"/>
              </a:lnSpc>
              <a:spcBef>
                <a:spcPts val="0"/>
              </a:spcBef>
              <a:spcAft>
                <a:spcPts val="0"/>
              </a:spcAft>
              <a:buClr>
                <a:schemeClr val="dk1"/>
              </a:buClr>
              <a:buSzPts val="2800"/>
              <a:buNone/>
            </a:pPr>
            <a:r>
              <a:rPr lang="en-US">
                <a:latin typeface="Times New Roman"/>
                <a:ea typeface="Times New Roman"/>
                <a:cs typeface="Times New Roman"/>
                <a:sym typeface="Times New Roman"/>
              </a:rPr>
              <a:t>The following points may be observed by a researcher in selecting a research problem or a subject for research:</a:t>
            </a:r>
            <a:endParaRPr/>
          </a:p>
          <a:p>
            <a:pPr marL="685800" lvl="1" indent="-228600" algn="l" rtl="0">
              <a:lnSpc>
                <a:spcPct val="90000"/>
              </a:lnSpc>
              <a:spcBef>
                <a:spcPts val="500"/>
              </a:spcBef>
              <a:spcAft>
                <a:spcPts val="0"/>
              </a:spcAft>
              <a:buClr>
                <a:schemeClr val="dk1"/>
              </a:buClr>
              <a:buSzPts val="2400"/>
              <a:buChar char="•"/>
            </a:pPr>
            <a:r>
              <a:rPr lang="en-US">
                <a:latin typeface="Times New Roman"/>
                <a:ea typeface="Times New Roman"/>
                <a:cs typeface="Times New Roman"/>
                <a:sym typeface="Times New Roman"/>
              </a:rPr>
              <a:t>Subject which is overdone should not be normally chosen, for it will be a difficult task to throw any new light in such a case.</a:t>
            </a:r>
            <a:endParaRPr/>
          </a:p>
          <a:p>
            <a:pPr marL="685800" lvl="1" indent="-228600" algn="l" rtl="0">
              <a:lnSpc>
                <a:spcPct val="90000"/>
              </a:lnSpc>
              <a:spcBef>
                <a:spcPts val="500"/>
              </a:spcBef>
              <a:spcAft>
                <a:spcPts val="0"/>
              </a:spcAft>
              <a:buClr>
                <a:schemeClr val="dk1"/>
              </a:buClr>
              <a:buSzPts val="2400"/>
              <a:buChar char="•"/>
            </a:pPr>
            <a:r>
              <a:rPr lang="en-US">
                <a:latin typeface="Times New Roman"/>
                <a:ea typeface="Times New Roman"/>
                <a:cs typeface="Times New Roman"/>
                <a:sym typeface="Times New Roman"/>
              </a:rPr>
              <a:t>Controversial subject should not become the choice of an average researcher. </a:t>
            </a:r>
            <a:endParaRPr/>
          </a:p>
          <a:p>
            <a:pPr marL="685800" lvl="1" indent="-228600" algn="l" rtl="0">
              <a:lnSpc>
                <a:spcPct val="90000"/>
              </a:lnSpc>
              <a:spcBef>
                <a:spcPts val="500"/>
              </a:spcBef>
              <a:spcAft>
                <a:spcPts val="0"/>
              </a:spcAft>
              <a:buClr>
                <a:schemeClr val="dk1"/>
              </a:buClr>
              <a:buSzPts val="2400"/>
              <a:buChar char="•"/>
            </a:pPr>
            <a:r>
              <a:rPr lang="en-US">
                <a:latin typeface="Times New Roman"/>
                <a:ea typeface="Times New Roman"/>
                <a:cs typeface="Times New Roman"/>
                <a:sym typeface="Times New Roman"/>
              </a:rPr>
              <a:t>Too narrow or too vague problems should be avoided.</a:t>
            </a:r>
            <a:endParaRPr/>
          </a:p>
          <a:p>
            <a:pPr marL="685800" lvl="1" indent="-228600" algn="l" rtl="0">
              <a:lnSpc>
                <a:spcPct val="90000"/>
              </a:lnSpc>
              <a:spcBef>
                <a:spcPts val="500"/>
              </a:spcBef>
              <a:spcAft>
                <a:spcPts val="0"/>
              </a:spcAft>
              <a:buClr>
                <a:schemeClr val="dk1"/>
              </a:buClr>
              <a:buSzPts val="2400"/>
              <a:buChar char="•"/>
            </a:pPr>
            <a:r>
              <a:rPr lang="en-US">
                <a:latin typeface="Times New Roman"/>
                <a:ea typeface="Times New Roman"/>
                <a:cs typeface="Times New Roman"/>
                <a:sym typeface="Times New Roman"/>
              </a:rPr>
              <a:t>The subject selected for research should be familiar and feasible so that the related research material or sources of research are within one’s reach. </a:t>
            </a:r>
            <a:endParaRPr/>
          </a:p>
          <a:p>
            <a:pPr marL="685800" lvl="1" indent="-228600" algn="l" rtl="0">
              <a:lnSpc>
                <a:spcPct val="90000"/>
              </a:lnSpc>
              <a:spcBef>
                <a:spcPts val="500"/>
              </a:spcBef>
              <a:spcAft>
                <a:spcPts val="0"/>
              </a:spcAft>
              <a:buClr>
                <a:schemeClr val="dk1"/>
              </a:buClr>
              <a:buSzPts val="2400"/>
              <a:buChar char="•"/>
            </a:pPr>
            <a:r>
              <a:rPr lang="en-US">
                <a:latin typeface="Times New Roman"/>
                <a:ea typeface="Times New Roman"/>
                <a:cs typeface="Times New Roman"/>
                <a:sym typeface="Times New Roman"/>
              </a:rPr>
              <a:t>The selection of a problem must be preceded by a preliminary study.</a:t>
            </a:r>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6"/>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600"/>
              <a:buFont typeface="Calibri"/>
              <a:buNone/>
            </a:pPr>
            <a:r>
              <a:rPr lang="en-US" sz="3600"/>
              <a:t>SELECTING THE PROBLEM</a:t>
            </a:r>
            <a:endParaRPr/>
          </a:p>
        </p:txBody>
      </p:sp>
      <p:sp>
        <p:nvSpPr>
          <p:cNvPr id="114" name="Google Shape;114;p6"/>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a:latin typeface="Times New Roman"/>
                <a:ea typeface="Times New Roman"/>
                <a:cs typeface="Times New Roman"/>
                <a:sym typeface="Times New Roman"/>
              </a:rPr>
              <a:t>Before the final selection of a problem is done, a researcher must</a:t>
            </a:r>
            <a:br>
              <a:rPr lang="en-US">
                <a:latin typeface="Times New Roman"/>
                <a:ea typeface="Times New Roman"/>
                <a:cs typeface="Times New Roman"/>
                <a:sym typeface="Times New Roman"/>
              </a:rPr>
            </a:br>
            <a:r>
              <a:rPr lang="en-US">
                <a:latin typeface="Times New Roman"/>
                <a:ea typeface="Times New Roman"/>
                <a:cs typeface="Times New Roman"/>
                <a:sym typeface="Times New Roman"/>
              </a:rPr>
              <a:t>ask himself the following questions:</a:t>
            </a:r>
            <a:endParaRPr/>
          </a:p>
          <a:p>
            <a:pPr marL="685800" lvl="1" indent="-228600" algn="l" rtl="0">
              <a:lnSpc>
                <a:spcPct val="90000"/>
              </a:lnSpc>
              <a:spcBef>
                <a:spcPts val="500"/>
              </a:spcBef>
              <a:spcAft>
                <a:spcPts val="0"/>
              </a:spcAft>
              <a:buClr>
                <a:schemeClr val="dk1"/>
              </a:buClr>
              <a:buSzPts val="2400"/>
              <a:buChar char="•"/>
            </a:pPr>
            <a:r>
              <a:rPr lang="en-US">
                <a:latin typeface="Times New Roman"/>
                <a:ea typeface="Times New Roman"/>
                <a:cs typeface="Times New Roman"/>
                <a:sym typeface="Times New Roman"/>
              </a:rPr>
              <a:t>Whether he is well equipped in terms of his background to carry out the research?</a:t>
            </a:r>
            <a:endParaRPr/>
          </a:p>
          <a:p>
            <a:pPr marL="685800" lvl="1" indent="-228600" algn="l" rtl="0">
              <a:lnSpc>
                <a:spcPct val="90000"/>
              </a:lnSpc>
              <a:spcBef>
                <a:spcPts val="500"/>
              </a:spcBef>
              <a:spcAft>
                <a:spcPts val="0"/>
              </a:spcAft>
              <a:buClr>
                <a:schemeClr val="dk1"/>
              </a:buClr>
              <a:buSzPts val="2400"/>
              <a:buChar char="•"/>
            </a:pPr>
            <a:r>
              <a:rPr lang="en-US">
                <a:latin typeface="Times New Roman"/>
                <a:ea typeface="Times New Roman"/>
                <a:cs typeface="Times New Roman"/>
                <a:sym typeface="Times New Roman"/>
              </a:rPr>
              <a:t>Whether the study falls within the budget he can afford?</a:t>
            </a:r>
            <a:endParaRPr/>
          </a:p>
          <a:p>
            <a:pPr marL="685800" lvl="1" indent="-228600" algn="l" rtl="0">
              <a:lnSpc>
                <a:spcPct val="90000"/>
              </a:lnSpc>
              <a:spcBef>
                <a:spcPts val="500"/>
              </a:spcBef>
              <a:spcAft>
                <a:spcPts val="0"/>
              </a:spcAft>
              <a:buClr>
                <a:schemeClr val="dk1"/>
              </a:buClr>
              <a:buSzPts val="2400"/>
              <a:buChar char="•"/>
            </a:pPr>
            <a:r>
              <a:rPr lang="en-US">
                <a:latin typeface="Times New Roman"/>
                <a:ea typeface="Times New Roman"/>
                <a:cs typeface="Times New Roman"/>
                <a:sym typeface="Times New Roman"/>
              </a:rPr>
              <a:t>Whether the necessary cooperation can be obtained from those who must participate in research as subjects?</a:t>
            </a:r>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7"/>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600"/>
              <a:buFont typeface="Calibri"/>
              <a:buNone/>
            </a:pPr>
            <a:r>
              <a:rPr lang="en-US" sz="3600"/>
              <a:t>NECESSITY OF DEFINING THE PROBLEM </a:t>
            </a:r>
            <a:endParaRPr/>
          </a:p>
        </p:txBody>
      </p:sp>
      <p:sp>
        <p:nvSpPr>
          <p:cNvPr id="120" name="Google Shape;120;p7"/>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0000"/>
              </a:buClr>
              <a:buSzPts val="2800"/>
              <a:buNone/>
            </a:pPr>
            <a:r>
              <a:rPr lang="en-US">
                <a:solidFill>
                  <a:srgbClr val="FF0000"/>
                </a:solidFill>
                <a:latin typeface="Times New Roman"/>
                <a:ea typeface="Times New Roman"/>
                <a:cs typeface="Times New Roman"/>
                <a:sym typeface="Times New Roman"/>
              </a:rPr>
              <a:t>A problem clearly stated is a problem half solved.</a:t>
            </a:r>
            <a:endParaRPr/>
          </a:p>
          <a:p>
            <a:pPr marL="0" lvl="0" indent="0" algn="l" rtl="0">
              <a:lnSpc>
                <a:spcPct val="90000"/>
              </a:lnSpc>
              <a:spcBef>
                <a:spcPts val="1000"/>
              </a:spcBef>
              <a:spcAft>
                <a:spcPts val="0"/>
              </a:spcAft>
              <a:buClr>
                <a:schemeClr val="dk1"/>
              </a:buClr>
              <a:buSzPts val="2800"/>
              <a:buNone/>
            </a:pPr>
            <a:endParaRPr>
              <a:latin typeface="Times New Roman"/>
              <a:ea typeface="Times New Roman"/>
              <a:cs typeface="Times New Roman"/>
              <a:sym typeface="Times New Roman"/>
            </a:endParaRPr>
          </a:p>
          <a:p>
            <a:pPr marL="0" lvl="0" indent="0" algn="l" rtl="0">
              <a:lnSpc>
                <a:spcPct val="90000"/>
              </a:lnSpc>
              <a:spcBef>
                <a:spcPts val="1000"/>
              </a:spcBef>
              <a:spcAft>
                <a:spcPts val="0"/>
              </a:spcAft>
              <a:buClr>
                <a:schemeClr val="dk1"/>
              </a:buClr>
              <a:buSzPts val="2800"/>
              <a:buNone/>
            </a:pPr>
            <a:r>
              <a:rPr lang="en-US">
                <a:latin typeface="Times New Roman"/>
                <a:ea typeface="Times New Roman"/>
                <a:cs typeface="Times New Roman"/>
                <a:sym typeface="Times New Roman"/>
              </a:rPr>
              <a:t>Defining the problem often solve these questions:</a:t>
            </a:r>
            <a:endParaRPr/>
          </a:p>
          <a:p>
            <a:pPr marL="685800" lvl="1" indent="-228600" algn="l" rtl="0">
              <a:lnSpc>
                <a:spcPct val="90000"/>
              </a:lnSpc>
              <a:spcBef>
                <a:spcPts val="500"/>
              </a:spcBef>
              <a:spcAft>
                <a:spcPts val="0"/>
              </a:spcAft>
              <a:buClr>
                <a:schemeClr val="dk1"/>
              </a:buClr>
              <a:buSzPts val="2400"/>
              <a:buChar char="•"/>
            </a:pPr>
            <a:r>
              <a:rPr lang="en-US">
                <a:latin typeface="Times New Roman"/>
                <a:ea typeface="Times New Roman"/>
                <a:cs typeface="Times New Roman"/>
                <a:sym typeface="Times New Roman"/>
              </a:rPr>
              <a:t>What data are to be collected? </a:t>
            </a:r>
            <a:endParaRPr/>
          </a:p>
          <a:p>
            <a:pPr marL="685800" lvl="1" indent="-228600" algn="l" rtl="0">
              <a:lnSpc>
                <a:spcPct val="90000"/>
              </a:lnSpc>
              <a:spcBef>
                <a:spcPts val="500"/>
              </a:spcBef>
              <a:spcAft>
                <a:spcPts val="0"/>
              </a:spcAft>
              <a:buClr>
                <a:schemeClr val="dk1"/>
              </a:buClr>
              <a:buSzPts val="2400"/>
              <a:buChar char="•"/>
            </a:pPr>
            <a:r>
              <a:rPr lang="en-US">
                <a:latin typeface="Times New Roman"/>
                <a:ea typeface="Times New Roman"/>
                <a:cs typeface="Times New Roman"/>
                <a:sym typeface="Times New Roman"/>
              </a:rPr>
              <a:t>What characteristics of data are relevant and need to be studied? </a:t>
            </a:r>
            <a:endParaRPr/>
          </a:p>
          <a:p>
            <a:pPr marL="685800" lvl="1" indent="-228600" algn="l" rtl="0">
              <a:lnSpc>
                <a:spcPct val="90000"/>
              </a:lnSpc>
              <a:spcBef>
                <a:spcPts val="500"/>
              </a:spcBef>
              <a:spcAft>
                <a:spcPts val="0"/>
              </a:spcAft>
              <a:buClr>
                <a:schemeClr val="dk1"/>
              </a:buClr>
              <a:buSzPts val="2400"/>
              <a:buChar char="•"/>
            </a:pPr>
            <a:r>
              <a:rPr lang="en-US">
                <a:latin typeface="Times New Roman"/>
                <a:ea typeface="Times New Roman"/>
                <a:cs typeface="Times New Roman"/>
                <a:sym typeface="Times New Roman"/>
              </a:rPr>
              <a:t>What relations are to be explored?</a:t>
            </a:r>
            <a:endParaRPr/>
          </a:p>
          <a:p>
            <a:pPr marL="685800" lvl="1" indent="-228600" algn="l" rtl="0">
              <a:lnSpc>
                <a:spcPct val="90000"/>
              </a:lnSpc>
              <a:spcBef>
                <a:spcPts val="500"/>
              </a:spcBef>
              <a:spcAft>
                <a:spcPts val="0"/>
              </a:spcAft>
              <a:buClr>
                <a:schemeClr val="dk1"/>
              </a:buClr>
              <a:buSzPts val="2400"/>
              <a:buChar char="•"/>
            </a:pPr>
            <a:r>
              <a:rPr lang="en-US">
                <a:latin typeface="Times New Roman"/>
                <a:ea typeface="Times New Roman"/>
                <a:cs typeface="Times New Roman"/>
                <a:sym typeface="Times New Roman"/>
              </a:rPr>
              <a:t>What techniques are to be used for the purpose? </a:t>
            </a:r>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8"/>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600"/>
              <a:buFont typeface="Calibri"/>
              <a:buNone/>
            </a:pPr>
            <a:r>
              <a:rPr lang="en-US" sz="3600"/>
              <a:t>TECHNIQUE INVOLVED IN DEFINING A PROBLEM </a:t>
            </a:r>
            <a:endParaRPr/>
          </a:p>
        </p:txBody>
      </p:sp>
      <p:sp>
        <p:nvSpPr>
          <p:cNvPr id="126" name="Google Shape;126;p8"/>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0" lvl="0" indent="0" algn="just" rtl="0">
              <a:lnSpc>
                <a:spcPct val="90000"/>
              </a:lnSpc>
              <a:spcBef>
                <a:spcPts val="0"/>
              </a:spcBef>
              <a:spcAft>
                <a:spcPts val="0"/>
              </a:spcAft>
              <a:buClr>
                <a:schemeClr val="dk1"/>
              </a:buClr>
              <a:buSzPts val="2800"/>
              <a:buNone/>
            </a:pPr>
            <a:r>
              <a:rPr lang="en-US" dirty="0">
                <a:latin typeface="Times New Roman"/>
                <a:ea typeface="Times New Roman"/>
                <a:cs typeface="Times New Roman"/>
                <a:sym typeface="Times New Roman"/>
              </a:rPr>
              <a:t>The technique for the purpose involves the undertaking of the following steps generally one after the other: </a:t>
            </a:r>
            <a:endParaRPr dirty="0"/>
          </a:p>
          <a:p>
            <a:pPr marL="685800" lvl="1" indent="-228600" algn="just" rtl="0">
              <a:lnSpc>
                <a:spcPct val="90000"/>
              </a:lnSpc>
              <a:spcBef>
                <a:spcPts val="500"/>
              </a:spcBef>
              <a:spcAft>
                <a:spcPts val="0"/>
              </a:spcAft>
              <a:buClr>
                <a:schemeClr val="dk1"/>
              </a:buClr>
              <a:buSzPts val="2400"/>
              <a:buChar char="•"/>
            </a:pPr>
            <a:r>
              <a:rPr lang="en-US" dirty="0">
                <a:latin typeface="Times New Roman"/>
                <a:ea typeface="Times New Roman"/>
                <a:cs typeface="Times New Roman"/>
                <a:sym typeface="Times New Roman"/>
              </a:rPr>
              <a:t>Statement of the problem in a general way; </a:t>
            </a:r>
            <a:endParaRPr dirty="0"/>
          </a:p>
          <a:p>
            <a:pPr marL="685800" lvl="1" indent="-228600" algn="l" rtl="0">
              <a:lnSpc>
                <a:spcPct val="90000"/>
              </a:lnSpc>
              <a:spcBef>
                <a:spcPts val="500"/>
              </a:spcBef>
              <a:spcAft>
                <a:spcPts val="0"/>
              </a:spcAft>
              <a:buClr>
                <a:schemeClr val="dk1"/>
              </a:buClr>
              <a:buSzPts val="2400"/>
              <a:buChar char="•"/>
            </a:pPr>
            <a:r>
              <a:rPr lang="en-US" dirty="0">
                <a:latin typeface="Times New Roman"/>
                <a:ea typeface="Times New Roman"/>
                <a:cs typeface="Times New Roman"/>
                <a:sym typeface="Times New Roman"/>
              </a:rPr>
              <a:t>Understanding the nature of the problem; </a:t>
            </a:r>
            <a:endParaRPr dirty="0"/>
          </a:p>
          <a:p>
            <a:pPr marL="685800" lvl="1" indent="-228600" algn="l" rtl="0">
              <a:lnSpc>
                <a:spcPct val="90000"/>
              </a:lnSpc>
              <a:spcBef>
                <a:spcPts val="500"/>
              </a:spcBef>
              <a:spcAft>
                <a:spcPts val="0"/>
              </a:spcAft>
              <a:buClr>
                <a:srgbClr val="FF0000"/>
              </a:buClr>
              <a:buSzPts val="2400"/>
              <a:buChar char="•"/>
            </a:pPr>
            <a:r>
              <a:rPr lang="en-US" dirty="0">
                <a:solidFill>
                  <a:srgbClr val="FF0000"/>
                </a:solidFill>
                <a:latin typeface="Times New Roman"/>
                <a:ea typeface="Times New Roman"/>
                <a:cs typeface="Times New Roman"/>
                <a:sym typeface="Times New Roman"/>
              </a:rPr>
              <a:t>Surveying the available literature </a:t>
            </a:r>
            <a:endParaRPr dirty="0"/>
          </a:p>
          <a:p>
            <a:pPr marL="685800" lvl="1" indent="-228600" algn="l" rtl="0">
              <a:lnSpc>
                <a:spcPct val="90000"/>
              </a:lnSpc>
              <a:spcBef>
                <a:spcPts val="500"/>
              </a:spcBef>
              <a:spcAft>
                <a:spcPts val="0"/>
              </a:spcAft>
              <a:buClr>
                <a:schemeClr val="dk1"/>
              </a:buClr>
              <a:buSzPts val="2400"/>
              <a:buChar char="•"/>
            </a:pPr>
            <a:r>
              <a:rPr lang="en-US" dirty="0">
                <a:latin typeface="Times New Roman"/>
                <a:ea typeface="Times New Roman"/>
                <a:cs typeface="Times New Roman"/>
                <a:sym typeface="Times New Roman"/>
              </a:rPr>
              <a:t>Developing the ideas through discussions; </a:t>
            </a:r>
            <a:endParaRPr dirty="0"/>
          </a:p>
          <a:p>
            <a:pPr marL="685800" lvl="1" indent="-228600" algn="l" rtl="0">
              <a:lnSpc>
                <a:spcPct val="90000"/>
              </a:lnSpc>
              <a:spcBef>
                <a:spcPts val="500"/>
              </a:spcBef>
              <a:spcAft>
                <a:spcPts val="0"/>
              </a:spcAft>
              <a:buClr>
                <a:schemeClr val="dk1"/>
              </a:buClr>
              <a:buSzPts val="2400"/>
              <a:buChar char="•"/>
            </a:pPr>
            <a:r>
              <a:rPr lang="en-US" dirty="0">
                <a:latin typeface="Times New Roman"/>
                <a:ea typeface="Times New Roman"/>
                <a:cs typeface="Times New Roman"/>
                <a:sym typeface="Times New Roman"/>
              </a:rPr>
              <a:t>Rephrasing the research problem into a working proposition. </a:t>
            </a:r>
            <a:endParaRP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9"/>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600"/>
              <a:buFont typeface="Calibri"/>
              <a:buNone/>
            </a:pPr>
            <a:r>
              <a:rPr lang="en-US" sz="3600"/>
              <a:t>Statement of the problem in a general way </a:t>
            </a:r>
            <a:endParaRPr/>
          </a:p>
        </p:txBody>
      </p:sp>
      <p:sp>
        <p:nvSpPr>
          <p:cNvPr id="132" name="Google Shape;132;p9"/>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0" lvl="0" indent="0" algn="just" rtl="0">
              <a:lnSpc>
                <a:spcPct val="90000"/>
              </a:lnSpc>
              <a:spcBef>
                <a:spcPts val="0"/>
              </a:spcBef>
              <a:spcAft>
                <a:spcPts val="0"/>
              </a:spcAft>
              <a:buClr>
                <a:schemeClr val="dk1"/>
              </a:buClr>
              <a:buSzPts val="2800"/>
              <a:buNone/>
            </a:pPr>
            <a:r>
              <a:rPr lang="en-US">
                <a:latin typeface="Times New Roman"/>
                <a:ea typeface="Times New Roman"/>
                <a:cs typeface="Times New Roman"/>
                <a:sym typeface="Times New Roman"/>
              </a:rPr>
              <a:t>First of all the problem should be stated in a broad general way, keeping in view either some practical concern or some scientific or intellectual interest. For this purpose, the researcher must immerse himself thoroughly in the subject matter concerning which he wishes to pose a problem.</a:t>
            </a:r>
            <a:endParaRPr/>
          </a:p>
          <a:p>
            <a:pPr marL="0" lvl="0" indent="0" algn="l" rtl="0">
              <a:lnSpc>
                <a:spcPct val="90000"/>
              </a:lnSpc>
              <a:spcBef>
                <a:spcPts val="1000"/>
              </a:spcBef>
              <a:spcAft>
                <a:spcPts val="0"/>
              </a:spcAft>
              <a:buClr>
                <a:schemeClr val="dk1"/>
              </a:buClr>
              <a:buSzPts val="2800"/>
              <a:buNone/>
            </a:pPr>
            <a:r>
              <a:rPr lang="en-US">
                <a:latin typeface="Times New Roman"/>
                <a:ea typeface="Times New Roman"/>
                <a:cs typeface="Times New Roman"/>
                <a:sym typeface="Times New Roman"/>
              </a:rPr>
              <a:t> </a:t>
            </a:r>
            <a:br>
              <a:rPr lang="en-US">
                <a:latin typeface="Times New Roman"/>
                <a:ea typeface="Times New Roman"/>
                <a:cs typeface="Times New Roman"/>
                <a:sym typeface="Times New Roman"/>
              </a:rPr>
            </a:br>
            <a:endParaRPr>
              <a:latin typeface="Times New Roman"/>
              <a:ea typeface="Times New Roman"/>
              <a:cs typeface="Times New Roman"/>
              <a:sym typeface="Times New Roman"/>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10"/>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600"/>
              <a:buFont typeface="Calibri"/>
              <a:buNone/>
            </a:pPr>
            <a:r>
              <a:rPr lang="en-US" sz="3600"/>
              <a:t>Understanding the nature of the problem: </a:t>
            </a:r>
            <a:endParaRPr/>
          </a:p>
        </p:txBody>
      </p:sp>
      <p:sp>
        <p:nvSpPr>
          <p:cNvPr id="138" name="Google Shape;138;p10"/>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rmAutofit/>
          </a:bodyPr>
          <a:lstStyle/>
          <a:p>
            <a:pPr marL="0" lvl="0" indent="0" algn="just" rtl="0">
              <a:lnSpc>
                <a:spcPct val="90000"/>
              </a:lnSpc>
              <a:spcBef>
                <a:spcPts val="0"/>
              </a:spcBef>
              <a:spcAft>
                <a:spcPts val="0"/>
              </a:spcAft>
              <a:buClr>
                <a:schemeClr val="dk1"/>
              </a:buClr>
              <a:buSzPts val="2800"/>
              <a:buNone/>
            </a:pPr>
            <a:r>
              <a:rPr lang="en-US">
                <a:latin typeface="Times New Roman"/>
                <a:ea typeface="Times New Roman"/>
                <a:cs typeface="Times New Roman"/>
                <a:sym typeface="Times New Roman"/>
              </a:rPr>
              <a:t>For a better understanding of the nature of the problem involved, he can enter into discussion with those who have a good knowledge of the problem concerned or similar other problems. The researcher should also keep in view the environment within which the problem is to be studied and understood. </a:t>
            </a:r>
            <a:endParaRPr/>
          </a:p>
          <a:p>
            <a:pPr marL="0" lvl="0" indent="0" algn="l" rtl="0">
              <a:lnSpc>
                <a:spcPct val="90000"/>
              </a:lnSpc>
              <a:spcBef>
                <a:spcPts val="1000"/>
              </a:spcBef>
              <a:spcAft>
                <a:spcPts val="0"/>
              </a:spcAft>
              <a:buClr>
                <a:schemeClr val="dk1"/>
              </a:buClr>
              <a:buSzPts val="2800"/>
              <a:buNone/>
            </a:pPr>
            <a:r>
              <a:rPr lang="en-US">
                <a:latin typeface="Times New Roman"/>
                <a:ea typeface="Times New Roman"/>
                <a:cs typeface="Times New Roman"/>
                <a:sym typeface="Times New Roman"/>
              </a:rPr>
              <a:t/>
            </a:r>
            <a:br>
              <a:rPr lang="en-US">
                <a:latin typeface="Times New Roman"/>
                <a:ea typeface="Times New Roman"/>
                <a:cs typeface="Times New Roman"/>
                <a:sym typeface="Times New Roman"/>
              </a:rPr>
            </a:br>
            <a:endParaRPr>
              <a:latin typeface="Times New Roman"/>
              <a:ea typeface="Times New Roman"/>
              <a:cs typeface="Times New Roman"/>
              <a:sym typeface="Times New Roman"/>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830</Words>
  <Application>Microsoft Office PowerPoint</Application>
  <PresentationFormat>Widescreen</PresentationFormat>
  <Paragraphs>70</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Research Methodology Defining the Research Problem</vt:lpstr>
      <vt:lpstr>WHAT IS A RESEARCH PROBLEM? </vt:lpstr>
      <vt:lpstr>Components of a Research Problem</vt:lpstr>
      <vt:lpstr>SELECTING THE PROBLEM </vt:lpstr>
      <vt:lpstr>SELECTING THE PROBLEM</vt:lpstr>
      <vt:lpstr>NECESSITY OF DEFINING THE PROBLEM </vt:lpstr>
      <vt:lpstr>TECHNIQUE INVOLVED IN DEFINING A PROBLEM </vt:lpstr>
      <vt:lpstr>Statement of the problem in a general way </vt:lpstr>
      <vt:lpstr>Understanding the nature of the problem: </vt:lpstr>
      <vt:lpstr>Surveying the available literature </vt:lpstr>
      <vt:lpstr>Developing the ideas through discussions </vt:lpstr>
      <vt:lpstr>Rephrasing the research problem </vt:lpstr>
      <vt:lpstr>Thanks for your patience hearing.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Methodology Defining the Research Problem</dc:title>
  <dc:creator>Sadek</dc:creator>
  <cp:lastModifiedBy>Abdullah Al Mamun</cp:lastModifiedBy>
  <cp:revision>3</cp:revision>
  <dcterms:created xsi:type="dcterms:W3CDTF">2021-09-17T20:00:42Z</dcterms:created>
  <dcterms:modified xsi:type="dcterms:W3CDTF">2024-02-27T11:37:57Z</dcterms:modified>
</cp:coreProperties>
</file>