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6858000" cx="9144000"/>
  <p:notesSz cx="6858000" cy="9144000"/>
  <p:embeddedFontLst>
    <p:embeddedFont>
      <p:font typeface="Book Antiqua"/>
      <p:regular r:id="rId34"/>
      <p:bold r:id="rId35"/>
      <p:italic r:id="rId36"/>
      <p:boldItalic r:id="rId37"/>
    </p:embeddedFont>
    <p:embeddedFont>
      <p:font typeface="Noto Sans Symbols"/>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0" roundtripDataSignature="AMtx7mhQfGA9J9tWD8bLv7j5GkolFCv4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BookAntiqua-bold.fntdata"/><Relationship Id="rId12" Type="http://schemas.openxmlformats.org/officeDocument/2006/relationships/slide" Target="slides/slide7.xml"/><Relationship Id="rId34" Type="http://schemas.openxmlformats.org/officeDocument/2006/relationships/font" Target="fonts/BookAntiqua-regular.fntdata"/><Relationship Id="rId15" Type="http://schemas.openxmlformats.org/officeDocument/2006/relationships/slide" Target="slides/slide10.xml"/><Relationship Id="rId37" Type="http://schemas.openxmlformats.org/officeDocument/2006/relationships/font" Target="fonts/BookAntiqua-boldItalic.fntdata"/><Relationship Id="rId14" Type="http://schemas.openxmlformats.org/officeDocument/2006/relationships/slide" Target="slides/slide9.xml"/><Relationship Id="rId36" Type="http://schemas.openxmlformats.org/officeDocument/2006/relationships/font" Target="fonts/BookAntiqua-italic.fntdata"/><Relationship Id="rId17" Type="http://schemas.openxmlformats.org/officeDocument/2006/relationships/slide" Target="slides/slide12.xml"/><Relationship Id="rId39" Type="http://schemas.openxmlformats.org/officeDocument/2006/relationships/font" Target="fonts/NotoSansSymbols-bold.fntdata"/><Relationship Id="rId16" Type="http://schemas.openxmlformats.org/officeDocument/2006/relationships/slide" Target="slides/slide11.xml"/><Relationship Id="rId38" Type="http://schemas.openxmlformats.org/officeDocument/2006/relationships/font" Target="fonts/NotoSansSymbol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100">
                <a:solidFill>
                  <a:schemeClr val="dk1"/>
                </a:solidFill>
                <a:latin typeface="Arial"/>
                <a:ea typeface="Arial"/>
                <a:cs typeface="Arial"/>
                <a:sym typeface="Arial"/>
              </a:rPr>
              <a:t>‹#›</a:t>
            </a:fld>
            <a:endParaRPr sz="1100">
              <a:solidFill>
                <a:schemeClr val="dk1"/>
              </a:solidFill>
              <a:latin typeface="Arial"/>
              <a:ea typeface="Arial"/>
              <a:cs typeface="Arial"/>
              <a:sym typeface="Arial"/>
            </a:endParaRPr>
          </a:p>
        </p:txBody>
      </p:sp>
      <p:sp>
        <p:nvSpPr>
          <p:cNvPr id="221" name="Google Shape;22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2" name="Google Shape;222;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Kant’s Categorical Imperative </a:t>
            </a:r>
            <a:endParaRPr/>
          </a:p>
          <a:p>
            <a:pPr indent="0" lvl="0" marL="0" rtl="0" algn="l">
              <a:spcBef>
                <a:spcPts val="0"/>
              </a:spcBef>
              <a:spcAft>
                <a:spcPts val="0"/>
              </a:spcAft>
              <a:buNone/>
            </a:pPr>
            <a:r>
              <a:rPr b="1" lang="en-US"/>
              <a:t>Respect thyself!</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Non-observing these sources has negative impact on organisational performance. </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US"/>
              <a:t>In modern organisation you need both Rules (Ethics) and Respect/Responsibility (Integrity: Behaviour)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7cdb357c32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27cdb357c32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g27cdb357c32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2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9"/>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1" name="Google Shape;21;p2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8"/>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9"/>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9"/>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9"/>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9"/>
          <p:cNvSpPr txBox="1"/>
          <p:nvPr>
            <p:ph idx="1" type="body"/>
          </p:nvPr>
        </p:nvSpPr>
        <p:spPr>
          <a:xfrm rot="5400000">
            <a:off x="650303" y="393126"/>
            <a:ext cx="5757420"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4" name="Shape 24"/>
        <p:cNvGrpSpPr/>
        <p:nvPr/>
      </p:nvGrpSpPr>
      <p:grpSpPr>
        <a:xfrm>
          <a:off x="0" y="0"/>
          <a:ext cx="0" cy="0"/>
          <a:chOff x="0" y="0"/>
          <a:chExt cx="0" cy="0"/>
        </a:xfrm>
      </p:grpSpPr>
      <p:sp>
        <p:nvSpPr>
          <p:cNvPr id="25" name="Google Shape;25;p30"/>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0"/>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0"/>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30"/>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9" name="Google Shape;29;p3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2" name="Google Shape;32;p30"/>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transition spd="med">
    <p:wipe dir="l"/>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3" name="Shape 33"/>
        <p:cNvGrpSpPr/>
        <p:nvPr/>
      </p:nvGrpSpPr>
      <p:grpSpPr>
        <a:xfrm>
          <a:off x="0" y="0"/>
          <a:ext cx="0" cy="0"/>
          <a:chOff x="0" y="0"/>
          <a:chExt cx="0" cy="0"/>
        </a:xfrm>
      </p:grpSpPr>
      <p:sp>
        <p:nvSpPr>
          <p:cNvPr id="34" name="Google Shape;34;p31"/>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1"/>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9" name="Shape 39"/>
        <p:cNvGrpSpPr/>
        <p:nvPr/>
      </p:nvGrpSpPr>
      <p:grpSpPr>
        <a:xfrm>
          <a:off x="0" y="0"/>
          <a:ext cx="0" cy="0"/>
          <a:chOff x="0" y="0"/>
          <a:chExt cx="0" cy="0"/>
        </a:xfrm>
      </p:grpSpPr>
      <p:sp>
        <p:nvSpPr>
          <p:cNvPr id="40" name="Google Shape;40;p3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2"/>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2"/>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4" name="Google Shape;44;p3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7" name="Google Shape;47;p32"/>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transition spd="med">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3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33"/>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1" name="Google Shape;51;p33"/>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2" name="Google Shape;52;p3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3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4"/>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34"/>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4"/>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34"/>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36"/>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6"/>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6"/>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6"/>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6"/>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36"/>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7"/>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7"/>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7"/>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37"/>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83" name="Google Shape;83;p37"/>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wipe dir="l"/>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8"/>
          <p:cNvSpPr/>
          <p:nvPr/>
        </p:nvSpPr>
        <p:spPr>
          <a:xfrm>
            <a:off x="0" y="6334315"/>
            <a:ext cx="9144001" cy="659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8"/>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8"/>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www.youtube.com/watch?v=Fs0E69krO_Q" TargetMode="Externa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jpg"/><Relationship Id="rId4" Type="http://schemas.openxmlformats.org/officeDocument/2006/relationships/image" Target="../media/image13.jpg"/><Relationship Id="rId5"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descr="C:\Users\RIZZU\Downloads\ethics.32185012_std.jpg" id="105" name="Google Shape;105;p1"/>
          <p:cNvPicPr preferRelativeResize="0"/>
          <p:nvPr/>
        </p:nvPicPr>
        <p:blipFill rotWithShape="1">
          <a:blip r:embed="rId3">
            <a:alphaModFix/>
          </a:blip>
          <a:srcRect b="0" l="0" r="0" t="0"/>
          <a:stretch/>
        </p:blipFill>
        <p:spPr>
          <a:xfrm>
            <a:off x="965053" y="838200"/>
            <a:ext cx="7188347" cy="51816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ransition spd="med">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nvSpPr>
        <p:spPr>
          <a:xfrm>
            <a:off x="696035" y="203200"/>
            <a:ext cx="8065827" cy="1654299"/>
          </a:xfrm>
          <a:prstGeom prst="rect">
            <a:avLst/>
          </a:prstGeom>
          <a:noFill/>
          <a:ln>
            <a:noFill/>
          </a:ln>
        </p:spPr>
        <p:txBody>
          <a:bodyPr anchorCtr="0" anchor="t" bIns="0" lIns="0" spcFirstLastPara="1" rIns="0" wrap="square" tIns="0">
            <a:spAutoFit/>
          </a:bodyPr>
          <a:lstStyle/>
          <a:p>
            <a:pPr indent="0" lvl="0" marL="0" marR="0" rtl="0" algn="l">
              <a:lnSpc>
                <a:spcPct val="119444"/>
              </a:lnSpc>
              <a:spcBef>
                <a:spcPts val="0"/>
              </a:spcBef>
              <a:spcAft>
                <a:spcPts val="0"/>
              </a:spcAft>
              <a:buNone/>
            </a:pPr>
            <a:r>
              <a:rPr lang="en-US" sz="3600">
                <a:solidFill>
                  <a:srgbClr val="09213B"/>
                </a:solidFill>
                <a:latin typeface="Book Antiqua"/>
                <a:ea typeface="Book Antiqua"/>
                <a:cs typeface="Book Antiqua"/>
                <a:sym typeface="Book Antiqua"/>
              </a:rPr>
              <a:t>Virtue Theory (ethics of Character) </a:t>
            </a:r>
            <a:endParaRPr/>
          </a:p>
          <a:p>
            <a:pPr indent="0" lvl="0" marL="0" marR="0" rtl="0" algn="l">
              <a:lnSpc>
                <a:spcPct val="89397"/>
              </a:lnSpc>
              <a:spcBef>
                <a:spcPts val="0"/>
              </a:spcBef>
              <a:spcAft>
                <a:spcPts val="0"/>
              </a:spcAft>
              <a:buNone/>
            </a:pPr>
            <a:r>
              <a:rPr lang="en-US" sz="4810">
                <a:solidFill>
                  <a:srgbClr val="09213B"/>
                </a:solidFill>
                <a:latin typeface="Book Antiqua"/>
                <a:ea typeface="Book Antiqua"/>
                <a:cs typeface="Book Antiqua"/>
                <a:sym typeface="Book Antiqua"/>
              </a:rPr>
              <a:t> </a:t>
            </a:r>
            <a:endParaRPr/>
          </a:p>
          <a:p>
            <a:pPr indent="0" lvl="0" marL="0" marR="0" rtl="0" algn="l">
              <a:lnSpc>
                <a:spcPct val="238888"/>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62" name="Google Shape;162;p9"/>
          <p:cNvSpPr txBox="1"/>
          <p:nvPr/>
        </p:nvSpPr>
        <p:spPr>
          <a:xfrm>
            <a:off x="286603" y="1241946"/>
            <a:ext cx="8679976" cy="8604920"/>
          </a:xfrm>
          <a:prstGeom prst="rect">
            <a:avLst/>
          </a:prstGeom>
          <a:noFill/>
          <a:ln>
            <a:noFill/>
          </a:ln>
        </p:spPr>
        <p:txBody>
          <a:bodyPr anchorCtr="0" anchor="t" bIns="0" lIns="0" spcFirstLastPara="1" rIns="0" wrap="square" tIns="0">
            <a:spAutoFit/>
          </a:bodyPr>
          <a:lstStyle/>
          <a:p>
            <a:pPr indent="-342900" lvl="0" marL="342900" marR="0" rtl="0" algn="l">
              <a:lnSpc>
                <a:spcPct val="117647"/>
              </a:lnSpc>
              <a:spcBef>
                <a:spcPts val="0"/>
              </a:spcBef>
              <a:spcAft>
                <a:spcPts val="0"/>
              </a:spcAft>
              <a:buClr>
                <a:schemeClr val="dk1"/>
              </a:buClr>
              <a:buSzPts val="2210"/>
              <a:buFont typeface="Arial"/>
              <a:buChar char="•"/>
            </a:pPr>
            <a:r>
              <a:rPr b="1" lang="en-US" sz="2210">
                <a:solidFill>
                  <a:schemeClr val="dk1"/>
                </a:solidFill>
                <a:latin typeface="Book Antiqua"/>
                <a:ea typeface="Book Antiqua"/>
                <a:cs typeface="Book Antiqua"/>
                <a:sym typeface="Book Antiqua"/>
              </a:rPr>
              <a:t>Virtue ethics</a:t>
            </a:r>
            <a:r>
              <a:rPr lang="en-US" sz="2210">
                <a:solidFill>
                  <a:schemeClr val="dk1"/>
                </a:solidFill>
                <a:latin typeface="Book Antiqua"/>
                <a:ea typeface="Book Antiqua"/>
                <a:cs typeface="Book Antiqua"/>
                <a:sym typeface="Book Antiqua"/>
              </a:rPr>
              <a:t> emphasizes the role of one's character and the virtues that one’s character embodies for determining or evaluating ethical behavior.</a:t>
            </a:r>
            <a:endParaRPr/>
          </a:p>
          <a:p>
            <a:pPr indent="0" lvl="0" marL="0" marR="0" rtl="0" algn="l">
              <a:lnSpc>
                <a:spcPct val="117647"/>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342900" lvl="0" marL="342900" marR="0" rtl="0" algn="l">
              <a:lnSpc>
                <a:spcPct val="117647"/>
              </a:lnSpc>
              <a:spcBef>
                <a:spcPts val="0"/>
              </a:spcBef>
              <a:spcAft>
                <a:spcPts val="0"/>
              </a:spcAft>
              <a:buClr>
                <a:schemeClr val="dk1"/>
              </a:buClr>
              <a:buSzPts val="2210"/>
              <a:buFont typeface="Arial"/>
              <a:buChar char="•"/>
            </a:pPr>
            <a:r>
              <a:rPr lang="en-US" sz="2210">
                <a:solidFill>
                  <a:schemeClr val="dk1"/>
                </a:solidFill>
                <a:latin typeface="Book Antiqua"/>
                <a:ea typeface="Book Antiqua"/>
                <a:cs typeface="Book Antiqua"/>
                <a:sym typeface="Book Antiqua"/>
              </a:rPr>
              <a:t>The roots of this theory lie in the works of Plato and Aristotle. </a:t>
            </a:r>
            <a:endParaRPr/>
          </a:p>
          <a:p>
            <a:pPr indent="0" lvl="0" marL="0" marR="0" rtl="0" algn="l">
              <a:lnSpc>
                <a:spcPct val="117647"/>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342900" lvl="0" marL="342900" marR="0" rtl="0" algn="l">
              <a:lnSpc>
                <a:spcPct val="117647"/>
              </a:lnSpc>
              <a:spcBef>
                <a:spcPts val="0"/>
              </a:spcBef>
              <a:spcAft>
                <a:spcPts val="0"/>
              </a:spcAft>
              <a:buClr>
                <a:schemeClr val="dk1"/>
              </a:buClr>
              <a:buSzPts val="2210"/>
              <a:buFont typeface="Arial"/>
              <a:buChar char="•"/>
            </a:pPr>
            <a:r>
              <a:rPr lang="en-US" sz="2210">
                <a:solidFill>
                  <a:schemeClr val="dk1"/>
                </a:solidFill>
                <a:latin typeface="Book Antiqua"/>
                <a:ea typeface="Book Antiqua"/>
                <a:cs typeface="Book Antiqua"/>
                <a:sym typeface="Book Antiqua"/>
              </a:rPr>
              <a:t>Virtue ethics place emphasizes </a:t>
            </a:r>
            <a:r>
              <a:rPr b="1" lang="en-US" sz="2210">
                <a:solidFill>
                  <a:schemeClr val="dk1"/>
                </a:solidFill>
                <a:latin typeface="Book Antiqua"/>
                <a:ea typeface="Book Antiqua"/>
                <a:cs typeface="Book Antiqua"/>
                <a:sym typeface="Book Antiqua"/>
              </a:rPr>
              <a:t>being</a:t>
            </a:r>
            <a:r>
              <a:rPr lang="en-US" sz="2210">
                <a:solidFill>
                  <a:schemeClr val="dk1"/>
                </a:solidFill>
                <a:latin typeface="Book Antiqua"/>
                <a:ea typeface="Book Antiqua"/>
                <a:cs typeface="Book Antiqua"/>
                <a:sym typeface="Book Antiqua"/>
              </a:rPr>
              <a:t> rather than </a:t>
            </a:r>
            <a:r>
              <a:rPr b="1" lang="en-US" sz="2210">
                <a:solidFill>
                  <a:schemeClr val="dk1"/>
                </a:solidFill>
                <a:latin typeface="Book Antiqua"/>
                <a:ea typeface="Book Antiqua"/>
                <a:cs typeface="Book Antiqua"/>
                <a:sym typeface="Book Antiqua"/>
              </a:rPr>
              <a:t>doing</a:t>
            </a:r>
            <a:r>
              <a:rPr lang="en-US" sz="2210">
                <a:solidFill>
                  <a:schemeClr val="dk1"/>
                </a:solidFill>
                <a:latin typeface="Book Antiqua"/>
                <a:ea typeface="Book Antiqua"/>
                <a:cs typeface="Book Antiqua"/>
                <a:sym typeface="Book Antiqua"/>
              </a:rPr>
              <a:t>. In virtue ethics, morality stems from the identity and/or character of the individual, rather than being a reflection of the actions (or consequences) of the individual. </a:t>
            </a:r>
            <a:endParaRPr/>
          </a:p>
          <a:p>
            <a:pPr indent="0" lvl="0" marL="0" marR="0" rtl="0" algn="l">
              <a:lnSpc>
                <a:spcPct val="117647"/>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342900" lvl="0" marL="342900" marR="0" rtl="0" algn="l">
              <a:lnSpc>
                <a:spcPct val="117647"/>
              </a:lnSpc>
              <a:spcBef>
                <a:spcPts val="0"/>
              </a:spcBef>
              <a:spcAft>
                <a:spcPts val="0"/>
              </a:spcAft>
              <a:buClr>
                <a:schemeClr val="dk1"/>
              </a:buClr>
              <a:buSzPts val="2210"/>
              <a:buFont typeface="Arial"/>
              <a:buChar char="•"/>
            </a:pPr>
            <a:r>
              <a:rPr lang="en-US" sz="2210">
                <a:solidFill>
                  <a:schemeClr val="dk1"/>
                </a:solidFill>
                <a:latin typeface="Book Antiqua"/>
                <a:ea typeface="Book Antiqua"/>
                <a:cs typeface="Book Antiqua"/>
                <a:sym typeface="Book Antiqua"/>
              </a:rPr>
              <a:t>A virtue ethics philosopher will identify virtues</a:t>
            </a:r>
            <a:r>
              <a:rPr b="1" lang="en-US" sz="2210">
                <a:solidFill>
                  <a:schemeClr val="dk1"/>
                </a:solidFill>
                <a:latin typeface="Book Antiqua"/>
                <a:ea typeface="Book Antiqua"/>
                <a:cs typeface="Book Antiqua"/>
                <a:sym typeface="Book Antiqua"/>
              </a:rPr>
              <a:t>, </a:t>
            </a:r>
            <a:r>
              <a:rPr lang="en-US" sz="2210">
                <a:solidFill>
                  <a:schemeClr val="dk1"/>
                </a:solidFill>
                <a:latin typeface="Book Antiqua"/>
                <a:ea typeface="Book Antiqua"/>
                <a:cs typeface="Book Antiqua"/>
                <a:sym typeface="Book Antiqua"/>
              </a:rPr>
              <a:t>desirable characteristics, that the moral or virtuous person embodies. Possessing these virtue in virtues, ethics, is what makes one moral, and one's actions are a mere reflection of one's inner morality.</a:t>
            </a:r>
            <a:endParaRPr/>
          </a:p>
          <a:p>
            <a:pPr indent="-202565" lvl="0" marL="342900" marR="0" rtl="0" algn="l">
              <a:lnSpc>
                <a:spcPct val="117647"/>
              </a:lnSpc>
              <a:spcBef>
                <a:spcPts val="0"/>
              </a:spcBef>
              <a:spcAft>
                <a:spcPts val="0"/>
              </a:spcAft>
              <a:buClr>
                <a:schemeClr val="dk1"/>
              </a:buClr>
              <a:buSzPts val="2210"/>
              <a:buFont typeface="Arial"/>
              <a:buNone/>
            </a:pPr>
            <a:r>
              <a:t/>
            </a:r>
            <a:endParaRPr sz="2210">
              <a:solidFill>
                <a:schemeClr val="dk1"/>
              </a:solidFill>
              <a:latin typeface="Book Antiqua"/>
              <a:ea typeface="Book Antiqua"/>
              <a:cs typeface="Book Antiqua"/>
              <a:sym typeface="Book Antiqua"/>
            </a:endParaRPr>
          </a:p>
          <a:p>
            <a:pPr indent="0" lvl="0" marL="0" marR="0" rtl="0" algn="l">
              <a:lnSpc>
                <a:spcPct val="113122"/>
              </a:lnSpc>
              <a:spcBef>
                <a:spcPts val="0"/>
              </a:spcBef>
              <a:spcAft>
                <a:spcPts val="0"/>
              </a:spcAft>
              <a:buNone/>
            </a:pPr>
            <a:r>
              <a:t/>
            </a:r>
            <a:endParaRPr sz="2210">
              <a:solidFill>
                <a:srgbClr val="FFFFFF"/>
              </a:solidFill>
              <a:latin typeface="Noto Sans Symbols"/>
              <a:ea typeface="Noto Sans Symbols"/>
              <a:cs typeface="Noto Sans Symbols"/>
              <a:sym typeface="Noto Sans Symbols"/>
            </a:endParaRPr>
          </a:p>
          <a:p>
            <a:pPr indent="-202565" lvl="0" marL="342900" marR="0" rtl="0" algn="l">
              <a:lnSpc>
                <a:spcPct val="117647"/>
              </a:lnSpc>
              <a:spcBef>
                <a:spcPts val="0"/>
              </a:spcBef>
              <a:spcAft>
                <a:spcPts val="0"/>
              </a:spcAft>
              <a:buClr>
                <a:schemeClr val="dk1"/>
              </a:buClr>
              <a:buSzPts val="2210"/>
              <a:buFont typeface="Arial"/>
              <a:buNone/>
            </a:pPr>
            <a:r>
              <a:t/>
            </a:r>
            <a:endParaRPr sz="2210">
              <a:solidFill>
                <a:schemeClr val="dk1"/>
              </a:solidFill>
              <a:latin typeface="Book Antiqua"/>
              <a:ea typeface="Book Antiqua"/>
              <a:cs typeface="Book Antiqua"/>
              <a:sym typeface="Book Antiqua"/>
            </a:endParaRPr>
          </a:p>
          <a:p>
            <a:pPr indent="0" lvl="0" marL="0" marR="0" rtl="0" algn="l">
              <a:lnSpc>
                <a:spcPct val="113122"/>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0" lvl="0" marL="0" marR="0" rtl="0" algn="l">
              <a:lnSpc>
                <a:spcPct val="104166"/>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3122"/>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0" lvl="0" marL="0" marR="0" rtl="0" algn="l">
              <a:lnSpc>
                <a:spcPct val="104166"/>
              </a:lnSpc>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117647"/>
              </a:lnSpc>
              <a:spcBef>
                <a:spcPts val="0"/>
              </a:spcBef>
              <a:spcAft>
                <a:spcPts val="0"/>
              </a:spcAft>
              <a:buNone/>
            </a:pPr>
            <a:r>
              <a:t/>
            </a:r>
            <a:endParaRPr b="1" sz="2210">
              <a:solidFill>
                <a:schemeClr val="dk1"/>
              </a:solidFill>
              <a:latin typeface="Book Antiqua"/>
              <a:ea typeface="Book Antiqua"/>
              <a:cs typeface="Book Antiqua"/>
              <a:sym typeface="Book Antiqua"/>
            </a:endParaRPr>
          </a:p>
          <a:p>
            <a:pPr indent="0" lvl="0" marL="0" marR="0" rtl="0" algn="l">
              <a:lnSpc>
                <a:spcPct val="117647"/>
              </a:lnSpc>
              <a:spcBef>
                <a:spcPts val="0"/>
              </a:spcBef>
              <a:spcAft>
                <a:spcPts val="0"/>
              </a:spcAft>
              <a:buNone/>
            </a:pPr>
            <a:r>
              <a:t/>
            </a:r>
            <a:endParaRPr sz="2210">
              <a:solidFill>
                <a:schemeClr val="dk1"/>
              </a:solidFill>
              <a:latin typeface="Book Antiqua"/>
              <a:ea typeface="Book Antiqua"/>
              <a:cs typeface="Book Antiqua"/>
              <a:sym typeface="Book Antiqua"/>
            </a:endParaRPr>
          </a:p>
          <a:p>
            <a:pPr indent="0" lvl="0" marL="0" marR="0" rtl="0" algn="l">
              <a:lnSpc>
                <a:spcPct val="117647"/>
              </a:lnSpc>
              <a:spcBef>
                <a:spcPts val="0"/>
              </a:spcBef>
              <a:spcAft>
                <a:spcPts val="0"/>
              </a:spcAft>
              <a:buClr>
                <a:schemeClr val="dk1"/>
              </a:buClr>
              <a:buSzPts val="2210"/>
              <a:buFont typeface="Calibri"/>
              <a:buNone/>
            </a:pPr>
            <a:r>
              <a:t/>
            </a:r>
            <a:endParaRPr sz="2210">
              <a:solidFill>
                <a:schemeClr val="dk1"/>
              </a:solidFill>
              <a:latin typeface="Book Antiqua"/>
              <a:ea typeface="Book Antiqua"/>
              <a:cs typeface="Book Antiqua"/>
              <a:sym typeface="Book Antiqua"/>
            </a:endParaRPr>
          </a:p>
          <a:p>
            <a:pPr indent="0" lvl="0" marL="0" marR="0" rtl="0" algn="l">
              <a:lnSpc>
                <a:spcPct val="117647"/>
              </a:lnSpc>
              <a:spcBef>
                <a:spcPts val="0"/>
              </a:spcBef>
              <a:spcAft>
                <a:spcPts val="0"/>
              </a:spcAft>
              <a:buClr>
                <a:schemeClr val="dk1"/>
              </a:buClr>
              <a:buSzPts val="2210"/>
              <a:buFont typeface="Calibri"/>
              <a:buNone/>
            </a:pPr>
            <a:r>
              <a:t/>
            </a:r>
            <a:endParaRPr sz="2210">
              <a:solidFill>
                <a:srgbClr val="FFFFFF"/>
              </a:solidFill>
              <a:latin typeface="Book Antiqua"/>
              <a:ea typeface="Book Antiqua"/>
              <a:cs typeface="Book Antiqua"/>
              <a:sym typeface="Book Antiqua"/>
            </a:endParaRPr>
          </a:p>
        </p:txBody>
      </p:sp>
    </p:spTree>
  </p:cSld>
  <p:clrMapOvr>
    <a:masterClrMapping/>
  </p:clrMapOvr>
  <p:transition spd="med">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0"/>
          <p:cNvSpPr txBox="1"/>
          <p:nvPr/>
        </p:nvSpPr>
        <p:spPr>
          <a:xfrm>
            <a:off x="289446" y="120352"/>
            <a:ext cx="8431473" cy="1001043"/>
          </a:xfrm>
          <a:prstGeom prst="rect">
            <a:avLst/>
          </a:prstGeom>
          <a:noFill/>
          <a:ln>
            <a:noFill/>
          </a:ln>
        </p:spPr>
        <p:txBody>
          <a:bodyPr anchorCtr="0" anchor="t" bIns="0" lIns="0" spcFirstLastPara="1" rIns="0" wrap="square" tIns="0">
            <a:spAutoFit/>
          </a:bodyPr>
          <a:lstStyle/>
          <a:p>
            <a:pPr indent="0" lvl="0" marL="0" marR="0" rtl="0" algn="ctr">
              <a:lnSpc>
                <a:spcPct val="108333"/>
              </a:lnSpc>
              <a:spcBef>
                <a:spcPts val="0"/>
              </a:spcBef>
              <a:spcAft>
                <a:spcPts val="0"/>
              </a:spcAft>
              <a:buNone/>
            </a:pPr>
            <a:r>
              <a:rPr lang="en-US" sz="3600">
                <a:solidFill>
                  <a:srgbClr val="09213B"/>
                </a:solidFill>
                <a:latin typeface="Book Antiqua"/>
                <a:ea typeface="Book Antiqua"/>
                <a:cs typeface="Book Antiqua"/>
                <a:sym typeface="Book Antiqua"/>
              </a:rPr>
              <a:t>Deontological Ethics (Kantian Ethics or Duty Ethics) </a:t>
            </a:r>
            <a:endParaRPr/>
          </a:p>
        </p:txBody>
      </p:sp>
      <p:sp>
        <p:nvSpPr>
          <p:cNvPr id="168" name="Google Shape;168;p10"/>
          <p:cNvSpPr txBox="1"/>
          <p:nvPr/>
        </p:nvSpPr>
        <p:spPr>
          <a:xfrm>
            <a:off x="1193800" y="2476500"/>
            <a:ext cx="65" cy="318933"/>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69" name="Google Shape;169;p10"/>
          <p:cNvSpPr txBox="1"/>
          <p:nvPr/>
        </p:nvSpPr>
        <p:spPr>
          <a:xfrm>
            <a:off x="177422" y="1596788"/>
            <a:ext cx="8720918" cy="62478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Book Antiqua"/>
                <a:ea typeface="Book Antiqua"/>
                <a:cs typeface="Book Antiqua"/>
                <a:sym typeface="Book Antiqua"/>
              </a:rPr>
              <a:t>places the emphasis on adhering to ethical principles or duties and fulfilling obligations </a:t>
            </a:r>
            <a:endParaRPr/>
          </a:p>
          <a:p>
            <a:pPr indent="0" lvl="0" marL="0" marR="0" rtl="0" algn="l">
              <a:spcBef>
                <a:spcPts val="0"/>
              </a:spcBef>
              <a:spcAft>
                <a:spcPts val="0"/>
              </a:spcAft>
              <a:buNone/>
            </a:pPr>
            <a:r>
              <a:t/>
            </a:r>
            <a:endParaRPr sz="2000">
              <a:solidFill>
                <a:schemeClr val="dk1"/>
              </a:solidFill>
              <a:latin typeface="Book Antiqua"/>
              <a:ea typeface="Book Antiqua"/>
              <a:cs typeface="Book Antiqua"/>
              <a:sym typeface="Book Antiqua"/>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Book Antiqua"/>
                <a:ea typeface="Book Antiqua"/>
                <a:cs typeface="Book Antiqua"/>
                <a:sym typeface="Book Antiqua"/>
              </a:rPr>
              <a:t> How these duties are defined, however, is often a point of contention and debate in deontological ethics. </a:t>
            </a:r>
            <a:endParaRPr/>
          </a:p>
          <a:p>
            <a:pPr indent="0" lvl="0" marL="0" marR="0" rtl="0" algn="l">
              <a:spcBef>
                <a:spcPts val="0"/>
              </a:spcBef>
              <a:spcAft>
                <a:spcPts val="0"/>
              </a:spcAft>
              <a:buNone/>
            </a:pPr>
            <a:r>
              <a:t/>
            </a:r>
            <a:endParaRPr sz="2000">
              <a:solidFill>
                <a:schemeClr val="dk1"/>
              </a:solidFill>
              <a:latin typeface="Book Antiqua"/>
              <a:ea typeface="Book Antiqua"/>
              <a:cs typeface="Book Antiqua"/>
              <a:sym typeface="Book Antiqua"/>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Book Antiqua"/>
                <a:ea typeface="Book Antiqua"/>
                <a:cs typeface="Book Antiqua"/>
                <a:sym typeface="Book Antiqua"/>
              </a:rPr>
              <a:t>Deontology also depends, at least partially, upon moral absolutes that make an action moral regardless of circumstances.</a:t>
            </a:r>
            <a:endParaRPr/>
          </a:p>
          <a:p>
            <a:pPr indent="0" lvl="0" marL="0" marR="0" rtl="0" algn="l">
              <a:spcBef>
                <a:spcPts val="0"/>
              </a:spcBef>
              <a:spcAft>
                <a:spcPts val="0"/>
              </a:spcAft>
              <a:buNone/>
            </a:pPr>
            <a:r>
              <a:t/>
            </a:r>
            <a:endParaRPr sz="2000">
              <a:solidFill>
                <a:schemeClr val="dk1"/>
              </a:solidFill>
              <a:latin typeface="Book Antiqua"/>
              <a:ea typeface="Book Antiqua"/>
              <a:cs typeface="Book Antiqua"/>
              <a:sym typeface="Book Antiqua"/>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Book Antiqua"/>
                <a:ea typeface="Book Antiqua"/>
                <a:cs typeface="Book Antiqua"/>
                <a:sym typeface="Book Antiqua"/>
              </a:rPr>
              <a:t>There are multiple motivations for “duty”-</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Book Antiqua"/>
                <a:ea typeface="Book Antiqua"/>
                <a:cs typeface="Book Antiqua"/>
                <a:sym typeface="Book Antiqua"/>
              </a:rPr>
              <a:t>Immanuel Kant--our actions should be motivated by reason, rather than by emotions -you should not only do good things when you feel like it </a:t>
            </a:r>
            <a:endParaRPr/>
          </a:p>
          <a:p>
            <a:pPr indent="-285750" lvl="1" marL="742950" marR="0" rtl="0" algn="l">
              <a:spcBef>
                <a:spcPts val="0"/>
              </a:spcBef>
              <a:spcAft>
                <a:spcPts val="0"/>
              </a:spcAft>
              <a:buClr>
                <a:schemeClr val="dk1"/>
              </a:buClr>
              <a:buSzPts val="2000"/>
              <a:buFont typeface="Arial"/>
              <a:buChar char="•"/>
            </a:pPr>
            <a:r>
              <a:rPr b="0" i="0" lang="en-US" sz="2000" u="none" cap="none" strike="noStrike">
                <a:solidFill>
                  <a:schemeClr val="dk1"/>
                </a:solidFill>
                <a:latin typeface="Book Antiqua"/>
                <a:ea typeface="Book Antiqua"/>
                <a:cs typeface="Book Antiqua"/>
                <a:sym typeface="Book Antiqua"/>
              </a:rPr>
              <a:t>Divine Command Theory– It has been decreed by God to be “good.”</a:t>
            </a:r>
            <a:endParaRPr/>
          </a:p>
          <a:p>
            <a:pPr indent="-158750" lvl="1" marL="742950" marR="0" rtl="0" algn="l">
              <a:spcBef>
                <a:spcPts val="0"/>
              </a:spcBef>
              <a:spcAft>
                <a:spcPts val="0"/>
              </a:spcAft>
              <a:buClr>
                <a:schemeClr val="dk1"/>
              </a:buClr>
              <a:buSzPts val="2000"/>
              <a:buFont typeface="Arial"/>
              <a:buNone/>
            </a:pPr>
            <a:r>
              <a:t/>
            </a:r>
            <a:endParaRPr b="0" i="0" sz="2000" u="none" cap="none" strike="noStrike">
              <a:solidFill>
                <a:schemeClr val="dk1"/>
              </a:solidFill>
              <a:latin typeface="Book Antiqua"/>
              <a:ea typeface="Book Antiqua"/>
              <a:cs typeface="Book Antiqua"/>
              <a:sym typeface="Book Antiqua"/>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Book Antiqua"/>
              <a:ea typeface="Book Antiqua"/>
              <a:cs typeface="Book Antiqua"/>
              <a:sym typeface="Book Antiqua"/>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Book Antiqua"/>
              <a:ea typeface="Book Antiqua"/>
              <a:cs typeface="Book Antiqua"/>
              <a:sym typeface="Book Antiqua"/>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Book Antiqua"/>
              <a:ea typeface="Book Antiqua"/>
              <a:cs typeface="Book Antiqua"/>
              <a:sym typeface="Book Antiqua"/>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Book Antiqua"/>
              <a:ea typeface="Book Antiqua"/>
              <a:cs typeface="Book Antiqua"/>
              <a:sym typeface="Book Antiqua"/>
            </a:endParaRPr>
          </a:p>
          <a:p>
            <a:pPr indent="-158750" lvl="0" marL="285750" marR="0" rtl="0" algn="l">
              <a:spcBef>
                <a:spcPts val="0"/>
              </a:spcBef>
              <a:spcAft>
                <a:spcPts val="0"/>
              </a:spcAft>
              <a:buClr>
                <a:schemeClr val="dk1"/>
              </a:buClr>
              <a:buSzPts val="2000"/>
              <a:buFont typeface="Arial"/>
              <a:buNone/>
            </a:pPr>
            <a:r>
              <a:t/>
            </a:r>
            <a:endParaRPr sz="2000">
              <a:solidFill>
                <a:schemeClr val="dk1"/>
              </a:solidFill>
              <a:latin typeface="Book Antiqua"/>
              <a:ea typeface="Book Antiqua"/>
              <a:cs typeface="Book Antiqua"/>
              <a:sym typeface="Book Antiqua"/>
            </a:endParaRPr>
          </a:p>
        </p:txBody>
      </p:sp>
    </p:spTree>
  </p:cSld>
  <p:clrMapOvr>
    <a:masterClrMapping/>
  </p:clrMapOvr>
  <p:transition spd="med">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nvSpPr>
        <p:spPr>
          <a:xfrm>
            <a:off x="2133600" y="444500"/>
            <a:ext cx="5070299" cy="1295226"/>
          </a:xfrm>
          <a:prstGeom prst="rect">
            <a:avLst/>
          </a:prstGeom>
          <a:noFill/>
          <a:ln>
            <a:noFill/>
          </a:ln>
        </p:spPr>
        <p:txBody>
          <a:bodyPr anchorCtr="0" anchor="t" bIns="0" lIns="0" spcFirstLastPara="1" rIns="0" wrap="square" tIns="0">
            <a:spAutoFit/>
          </a:bodyPr>
          <a:lstStyle/>
          <a:p>
            <a:pPr indent="0" lvl="0" marL="0" marR="0" rtl="0" algn="l">
              <a:lnSpc>
                <a:spcPct val="114345"/>
              </a:lnSpc>
              <a:spcBef>
                <a:spcPts val="0"/>
              </a:spcBef>
              <a:spcAft>
                <a:spcPts val="0"/>
              </a:spcAft>
              <a:buNone/>
            </a:pPr>
            <a:r>
              <a:rPr lang="en-US" sz="4810">
                <a:solidFill>
                  <a:srgbClr val="09213B"/>
                </a:solidFill>
                <a:latin typeface="Book Antiqua"/>
                <a:ea typeface="Book Antiqua"/>
                <a:cs typeface="Book Antiqua"/>
                <a:sym typeface="Book Antiqua"/>
              </a:rPr>
              <a:t>Consequentialism </a:t>
            </a:r>
            <a:endParaRPr/>
          </a:p>
          <a:p>
            <a:pPr indent="0" lvl="0" marL="0" marR="0" rtl="0" algn="l">
              <a:lnSpc>
                <a:spcPct val="305555"/>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75" name="Google Shape;175;p11"/>
          <p:cNvSpPr txBox="1"/>
          <p:nvPr/>
        </p:nvSpPr>
        <p:spPr>
          <a:xfrm>
            <a:off x="850900" y="2120900"/>
            <a:ext cx="7231147" cy="1077218"/>
          </a:xfrm>
          <a:prstGeom prst="rect">
            <a:avLst/>
          </a:prstGeom>
          <a:noFill/>
          <a:ln>
            <a:noFill/>
          </a:ln>
        </p:spPr>
        <p:txBody>
          <a:bodyPr anchorCtr="0" anchor="t" bIns="0" lIns="0" spcFirstLastPara="1" rIns="0" wrap="square" tIns="0">
            <a:spAutoFit/>
          </a:bodyPr>
          <a:lstStyle/>
          <a:p>
            <a:pPr indent="0" lvl="0" marL="0" marR="0" rtl="0" algn="l">
              <a:lnSpc>
                <a:spcPct val="116182"/>
              </a:lnSpc>
              <a:spcBef>
                <a:spcPts val="0"/>
              </a:spcBef>
              <a:spcAft>
                <a:spcPts val="0"/>
              </a:spcAft>
              <a:buClr>
                <a:schemeClr val="dk1"/>
              </a:buClr>
              <a:buSzPts val="2410"/>
              <a:buFont typeface="Noto Sans Symbols"/>
              <a:buNone/>
            </a:pPr>
            <a:r>
              <a:rPr lang="en-US" sz="2410">
                <a:solidFill>
                  <a:schemeClr val="dk1"/>
                </a:solidFill>
                <a:latin typeface="Noto Sans Symbols"/>
                <a:ea typeface="Noto Sans Symbols"/>
                <a:cs typeface="Noto Sans Symbols"/>
                <a:sym typeface="Noto Sans Symbols"/>
              </a:rPr>
              <a:t>⚫⚫</a:t>
            </a:r>
            <a:r>
              <a:rPr lang="en-US" sz="2410">
                <a:solidFill>
                  <a:schemeClr val="dk1"/>
                </a:solidFill>
                <a:latin typeface="Arial"/>
                <a:ea typeface="Arial"/>
                <a:cs typeface="Arial"/>
                <a:sym typeface="Arial"/>
              </a:rPr>
              <a:t> </a:t>
            </a:r>
            <a:r>
              <a:rPr lang="en-US" sz="2410">
                <a:solidFill>
                  <a:schemeClr val="dk1"/>
                </a:solidFill>
                <a:latin typeface="Book Antiqua"/>
                <a:ea typeface="Book Antiqua"/>
                <a:cs typeface="Book Antiqua"/>
                <a:sym typeface="Book Antiqua"/>
              </a:rPr>
              <a:t> Consequentialism bases the morality of an action </a:t>
            </a:r>
            <a:br>
              <a:rPr lang="en-US" sz="2410">
                <a:solidFill>
                  <a:schemeClr val="dk1"/>
                </a:solidFill>
                <a:latin typeface="Book Antiqua"/>
                <a:ea typeface="Book Antiqua"/>
                <a:cs typeface="Book Antiqua"/>
                <a:sym typeface="Book Antiqua"/>
              </a:rPr>
            </a:br>
            <a:r>
              <a:rPr lang="en-US" sz="2410">
                <a:solidFill>
                  <a:schemeClr val="dk1"/>
                </a:solidFill>
                <a:latin typeface="Book Antiqua"/>
                <a:ea typeface="Book Antiqua"/>
                <a:cs typeface="Book Antiqua"/>
                <a:sym typeface="Book Antiqua"/>
              </a:rPr>
              <a:t>	upon the consequences of the outcome </a:t>
            </a:r>
            <a:endParaRPr/>
          </a:p>
          <a:p>
            <a:pPr indent="0" lvl="0" marL="0" marR="0" rtl="0" algn="l">
              <a:lnSpc>
                <a:spcPct val="116182"/>
              </a:lnSpc>
              <a:spcBef>
                <a:spcPts val="0"/>
              </a:spcBef>
              <a:spcAft>
                <a:spcPts val="0"/>
              </a:spcAft>
              <a:buClr>
                <a:schemeClr val="dk1"/>
              </a:buClr>
              <a:buSzPts val="2410"/>
              <a:buFont typeface="Calibri"/>
              <a:buNone/>
            </a:pPr>
            <a:r>
              <a:t/>
            </a:r>
            <a:endParaRPr sz="2410">
              <a:solidFill>
                <a:srgbClr val="FFFFFF"/>
              </a:solidFill>
              <a:latin typeface="Book Antiqua"/>
              <a:ea typeface="Book Antiqua"/>
              <a:cs typeface="Book Antiqua"/>
              <a:sym typeface="Book Antiqua"/>
            </a:endParaRPr>
          </a:p>
        </p:txBody>
      </p:sp>
      <p:sp>
        <p:nvSpPr>
          <p:cNvPr id="176" name="Google Shape;176;p11"/>
          <p:cNvSpPr txBox="1"/>
          <p:nvPr/>
        </p:nvSpPr>
        <p:spPr>
          <a:xfrm>
            <a:off x="850900" y="3098800"/>
            <a:ext cx="6815968" cy="692497"/>
          </a:xfrm>
          <a:prstGeom prst="rect">
            <a:avLst/>
          </a:prstGeom>
          <a:noFill/>
          <a:ln>
            <a:noFill/>
          </a:ln>
        </p:spPr>
        <p:txBody>
          <a:bodyPr anchorCtr="0" anchor="t" bIns="0" lIns="0" spcFirstLastPara="1" rIns="0" wrap="square" tIns="0">
            <a:spAutoFit/>
          </a:bodyPr>
          <a:lstStyle/>
          <a:p>
            <a:pPr indent="0" lvl="0" marL="0" marR="0" rtl="0" algn="l">
              <a:lnSpc>
                <a:spcPct val="112033"/>
              </a:lnSpc>
              <a:spcBef>
                <a:spcPts val="0"/>
              </a:spcBef>
              <a:spcAft>
                <a:spcPts val="0"/>
              </a:spcAft>
              <a:buNone/>
            </a:pPr>
            <a:r>
              <a:rPr lang="en-US" sz="2410">
                <a:solidFill>
                  <a:schemeClr val="dk1"/>
                </a:solidFill>
                <a:latin typeface="Noto Sans Symbols"/>
                <a:ea typeface="Noto Sans Symbols"/>
                <a:cs typeface="Noto Sans Symbols"/>
                <a:sym typeface="Noto Sans Symbols"/>
              </a:rPr>
              <a:t>⚫⚫</a:t>
            </a:r>
            <a:r>
              <a:rPr lang="en-US" sz="2410">
                <a:solidFill>
                  <a:schemeClr val="dk1"/>
                </a:solidFill>
                <a:latin typeface="Arial"/>
                <a:ea typeface="Arial"/>
                <a:cs typeface="Arial"/>
                <a:sym typeface="Arial"/>
              </a:rPr>
              <a:t> </a:t>
            </a:r>
            <a:r>
              <a:rPr lang="en-US" sz="2410">
                <a:solidFill>
                  <a:schemeClr val="dk1"/>
                </a:solidFill>
                <a:latin typeface="Book Antiqua"/>
                <a:ea typeface="Book Antiqua"/>
                <a:cs typeface="Book Antiqua"/>
                <a:sym typeface="Book Antiqua"/>
              </a:rPr>
              <a:t> Instead of saying that one has a moral duty to </a:t>
            </a:r>
            <a:endParaRPr/>
          </a:p>
          <a:p>
            <a:pPr indent="0" lvl="0" marL="0" marR="0" rtl="0" algn="l">
              <a:lnSpc>
                <a:spcPct val="112033"/>
              </a:lnSpc>
              <a:spcBef>
                <a:spcPts val="0"/>
              </a:spcBef>
              <a:spcAft>
                <a:spcPts val="0"/>
              </a:spcAft>
              <a:buNone/>
            </a:pPr>
            <a:r>
              <a:t/>
            </a:r>
            <a:endParaRPr sz="2410">
              <a:solidFill>
                <a:srgbClr val="FFFFFF"/>
              </a:solidFill>
              <a:latin typeface="Noto Sans Symbols"/>
              <a:ea typeface="Noto Sans Symbols"/>
              <a:cs typeface="Noto Sans Symbols"/>
              <a:sym typeface="Noto Sans Symbols"/>
            </a:endParaRPr>
          </a:p>
        </p:txBody>
      </p:sp>
      <p:sp>
        <p:nvSpPr>
          <p:cNvPr id="177" name="Google Shape;177;p11"/>
          <p:cNvSpPr txBox="1"/>
          <p:nvPr/>
        </p:nvSpPr>
        <p:spPr>
          <a:xfrm>
            <a:off x="1193800" y="3454400"/>
            <a:ext cx="7009932" cy="1478803"/>
          </a:xfrm>
          <a:prstGeom prst="rect">
            <a:avLst/>
          </a:prstGeom>
          <a:noFill/>
          <a:ln>
            <a:noFill/>
          </a:ln>
        </p:spPr>
        <p:txBody>
          <a:bodyPr anchorCtr="0" anchor="t" bIns="0" lIns="0" spcFirstLastPara="1" rIns="0" wrap="square" tIns="0">
            <a:spAutoFit/>
          </a:bodyPr>
          <a:lstStyle/>
          <a:p>
            <a:pPr indent="0" lvl="0" marL="0" marR="0" rtl="0" algn="l">
              <a:lnSpc>
                <a:spcPct val="120331"/>
              </a:lnSpc>
              <a:spcBef>
                <a:spcPts val="0"/>
              </a:spcBef>
              <a:spcAft>
                <a:spcPts val="0"/>
              </a:spcAft>
              <a:buNone/>
            </a:pPr>
            <a:r>
              <a:rPr lang="en-US" sz="2410">
                <a:solidFill>
                  <a:schemeClr val="dk1"/>
                </a:solidFill>
                <a:latin typeface="Book Antiqua"/>
                <a:ea typeface="Book Antiqua"/>
                <a:cs typeface="Book Antiqua"/>
                <a:sym typeface="Book Antiqua"/>
              </a:rPr>
              <a:t>abstain from murder, a consequentialist would say </a:t>
            </a:r>
            <a:br>
              <a:rPr lang="en-US" sz="2410">
                <a:solidFill>
                  <a:schemeClr val="dk1"/>
                </a:solidFill>
                <a:latin typeface="Book Antiqua"/>
                <a:ea typeface="Book Antiqua"/>
                <a:cs typeface="Book Antiqua"/>
                <a:sym typeface="Book Antiqua"/>
              </a:rPr>
            </a:br>
            <a:r>
              <a:rPr lang="en-US" sz="2410">
                <a:solidFill>
                  <a:schemeClr val="dk1"/>
                </a:solidFill>
                <a:latin typeface="Book Antiqua"/>
                <a:ea typeface="Book Antiqua"/>
                <a:cs typeface="Book Antiqua"/>
                <a:sym typeface="Book Antiqua"/>
              </a:rPr>
              <a:t>that we should abstain from murder because it </a:t>
            </a:r>
            <a:br>
              <a:rPr lang="en-US" sz="2410">
                <a:solidFill>
                  <a:schemeClr val="dk1"/>
                </a:solidFill>
                <a:latin typeface="Book Antiqua"/>
                <a:ea typeface="Book Antiqua"/>
                <a:cs typeface="Book Antiqua"/>
                <a:sym typeface="Book Antiqua"/>
              </a:rPr>
            </a:br>
            <a:r>
              <a:rPr lang="en-US" sz="2410">
                <a:solidFill>
                  <a:schemeClr val="dk1"/>
                </a:solidFill>
                <a:latin typeface="Book Antiqua"/>
                <a:ea typeface="Book Antiqua"/>
                <a:cs typeface="Book Antiqua"/>
                <a:sym typeface="Book Antiqua"/>
              </a:rPr>
              <a:t>causes undesirable effects. </a:t>
            </a:r>
            <a:endParaRPr/>
          </a:p>
          <a:p>
            <a:pPr indent="0" lvl="0" marL="0" marR="0" rtl="0" algn="l">
              <a:lnSpc>
                <a:spcPct val="120331"/>
              </a:lnSpc>
              <a:spcBef>
                <a:spcPts val="0"/>
              </a:spcBef>
              <a:spcAft>
                <a:spcPts val="0"/>
              </a:spcAft>
              <a:buNone/>
            </a:pPr>
            <a:r>
              <a:t/>
            </a:r>
            <a:endParaRPr sz="2410">
              <a:solidFill>
                <a:srgbClr val="FFFFFF"/>
              </a:solidFill>
              <a:latin typeface="Book Antiqua"/>
              <a:ea typeface="Book Antiqua"/>
              <a:cs typeface="Book Antiqua"/>
              <a:sym typeface="Book Antiqua"/>
            </a:endParaRPr>
          </a:p>
        </p:txBody>
      </p:sp>
      <p:sp>
        <p:nvSpPr>
          <p:cNvPr id="178" name="Google Shape;178;p11"/>
          <p:cNvSpPr txBox="1"/>
          <p:nvPr/>
        </p:nvSpPr>
        <p:spPr>
          <a:xfrm>
            <a:off x="850900" y="4800600"/>
            <a:ext cx="7699224" cy="1106906"/>
          </a:xfrm>
          <a:prstGeom prst="rect">
            <a:avLst/>
          </a:prstGeom>
          <a:noFill/>
          <a:ln>
            <a:noFill/>
          </a:ln>
        </p:spPr>
        <p:txBody>
          <a:bodyPr anchorCtr="0" anchor="t" bIns="0" lIns="0" spcFirstLastPara="1" rIns="0" wrap="square" tIns="0">
            <a:spAutoFit/>
          </a:bodyPr>
          <a:lstStyle/>
          <a:p>
            <a:pPr indent="0" lvl="0" marL="0" marR="0" rtl="0" algn="l">
              <a:lnSpc>
                <a:spcPct val="120331"/>
              </a:lnSpc>
              <a:spcBef>
                <a:spcPts val="0"/>
              </a:spcBef>
              <a:spcAft>
                <a:spcPts val="0"/>
              </a:spcAft>
              <a:buClr>
                <a:schemeClr val="dk1"/>
              </a:buClr>
              <a:buSzPts val="2410"/>
              <a:buFont typeface="Noto Sans Symbols"/>
              <a:buNone/>
            </a:pPr>
            <a:r>
              <a:rPr lang="en-US" sz="2410">
                <a:solidFill>
                  <a:schemeClr val="dk1"/>
                </a:solidFill>
                <a:latin typeface="Noto Sans Symbols"/>
                <a:ea typeface="Noto Sans Symbols"/>
                <a:cs typeface="Noto Sans Symbols"/>
                <a:sym typeface="Noto Sans Symbols"/>
              </a:rPr>
              <a:t>⚫⚫</a:t>
            </a:r>
            <a:r>
              <a:rPr lang="en-US" sz="2410">
                <a:solidFill>
                  <a:schemeClr val="dk1"/>
                </a:solidFill>
                <a:latin typeface="Arial"/>
                <a:ea typeface="Arial"/>
                <a:cs typeface="Arial"/>
                <a:sym typeface="Arial"/>
              </a:rPr>
              <a:t> </a:t>
            </a:r>
            <a:r>
              <a:rPr lang="en-US" sz="2410">
                <a:solidFill>
                  <a:schemeClr val="dk1"/>
                </a:solidFill>
                <a:latin typeface="Book Antiqua"/>
                <a:ea typeface="Book Antiqua"/>
                <a:cs typeface="Book Antiqua"/>
                <a:sym typeface="Book Antiqua"/>
              </a:rPr>
              <a:t> The main contention here is what outcomes should/ </a:t>
            </a:r>
            <a:br>
              <a:rPr lang="en-US" sz="2410">
                <a:solidFill>
                  <a:schemeClr val="dk1"/>
                </a:solidFill>
                <a:latin typeface="Book Antiqua"/>
                <a:ea typeface="Book Antiqua"/>
                <a:cs typeface="Book Antiqua"/>
                <a:sym typeface="Book Antiqua"/>
              </a:rPr>
            </a:br>
            <a:r>
              <a:rPr lang="en-US" sz="2410">
                <a:solidFill>
                  <a:schemeClr val="dk1"/>
                </a:solidFill>
                <a:latin typeface="Book Antiqua"/>
                <a:ea typeface="Book Antiqua"/>
                <a:cs typeface="Book Antiqua"/>
                <a:sym typeface="Book Antiqua"/>
              </a:rPr>
              <a:t>	can be identified as objectively desirable. </a:t>
            </a:r>
            <a:endParaRPr/>
          </a:p>
          <a:p>
            <a:pPr indent="0" lvl="0" marL="0" marR="0" rtl="0" algn="l">
              <a:lnSpc>
                <a:spcPct val="120331"/>
              </a:lnSpc>
              <a:spcBef>
                <a:spcPts val="0"/>
              </a:spcBef>
              <a:spcAft>
                <a:spcPts val="0"/>
              </a:spcAft>
              <a:buClr>
                <a:schemeClr val="dk1"/>
              </a:buClr>
              <a:buSzPts val="2410"/>
              <a:buFont typeface="Calibri"/>
              <a:buNone/>
            </a:pPr>
            <a:r>
              <a:t/>
            </a:r>
            <a:endParaRPr sz="2410">
              <a:solidFill>
                <a:srgbClr val="FFFFFF"/>
              </a:solidFill>
              <a:latin typeface="Book Antiqua"/>
              <a:ea typeface="Book Antiqua"/>
              <a:cs typeface="Book Antiqua"/>
              <a:sym typeface="Book Antiqua"/>
            </a:endParaRPr>
          </a:p>
        </p:txBody>
      </p:sp>
    </p:spTree>
  </p:cSld>
  <p:clrMapOvr>
    <a:masterClrMapping/>
  </p:clrMapOvr>
  <p:transition spd="med">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nvSpPr>
        <p:spPr>
          <a:xfrm>
            <a:off x="2692400" y="444500"/>
            <a:ext cx="3959417" cy="705321"/>
          </a:xfrm>
          <a:prstGeom prst="rect">
            <a:avLst/>
          </a:prstGeom>
          <a:noFill/>
          <a:ln>
            <a:noFill/>
          </a:ln>
        </p:spPr>
        <p:txBody>
          <a:bodyPr anchorCtr="0" anchor="t" bIns="0" lIns="0" spcFirstLastPara="1" rIns="0" wrap="square" tIns="0">
            <a:spAutoFit/>
          </a:bodyPr>
          <a:lstStyle/>
          <a:p>
            <a:pPr indent="0" lvl="0" marL="0" marR="0" rtl="0" algn="l">
              <a:lnSpc>
                <a:spcPct val="114345"/>
              </a:lnSpc>
              <a:spcBef>
                <a:spcPts val="0"/>
              </a:spcBef>
              <a:spcAft>
                <a:spcPts val="0"/>
              </a:spcAft>
              <a:buNone/>
            </a:pPr>
            <a:r>
              <a:rPr lang="en-US" sz="4810">
                <a:solidFill>
                  <a:srgbClr val="09213B"/>
                </a:solidFill>
                <a:latin typeface="Book Antiqua"/>
                <a:ea typeface="Book Antiqua"/>
                <a:cs typeface="Book Antiqua"/>
                <a:sym typeface="Book Antiqua"/>
              </a:rPr>
              <a:t>Utilitarianism </a:t>
            </a:r>
            <a:endParaRPr/>
          </a:p>
        </p:txBody>
      </p:sp>
      <p:sp>
        <p:nvSpPr>
          <p:cNvPr id="185" name="Google Shape;185;p12"/>
          <p:cNvSpPr txBox="1"/>
          <p:nvPr/>
        </p:nvSpPr>
        <p:spPr>
          <a:xfrm>
            <a:off x="550484" y="1654788"/>
            <a:ext cx="8243247" cy="5578450"/>
          </a:xfrm>
          <a:prstGeom prst="rect">
            <a:avLst/>
          </a:prstGeom>
          <a:noFill/>
          <a:ln>
            <a:noFill/>
          </a:ln>
        </p:spPr>
        <p:txBody>
          <a:bodyPr anchorCtr="0" anchor="t" bIns="0" lIns="0" spcFirstLastPara="1" rIns="0" wrap="square" tIns="0">
            <a:spAutoFit/>
          </a:bodyPr>
          <a:lstStyle/>
          <a:p>
            <a:pPr indent="-342900" lvl="0" marL="342900" marR="0" rtl="0" algn="l">
              <a:lnSpc>
                <a:spcPct val="103571"/>
              </a:lnSpc>
              <a:spcBef>
                <a:spcPts val="0"/>
              </a:spcBef>
              <a:spcAft>
                <a:spcPts val="0"/>
              </a:spcAft>
              <a:buClr>
                <a:schemeClr val="dk1"/>
              </a:buClr>
              <a:buSzPts val="2800"/>
              <a:buFont typeface="Arial"/>
              <a:buChar char="•"/>
            </a:pPr>
            <a:r>
              <a:rPr lang="en-US" sz="2800">
                <a:solidFill>
                  <a:schemeClr val="dk1"/>
                </a:solidFill>
                <a:latin typeface="Book Antiqua"/>
                <a:ea typeface="Book Antiqua"/>
                <a:cs typeface="Book Antiqua"/>
                <a:sym typeface="Book Antiqua"/>
              </a:rPr>
              <a:t>Utilitarianism is one form of consequentialism which has as its main tenet that we should seek the greatest happiness of the greatest number. </a:t>
            </a:r>
            <a:endParaRPr/>
          </a:p>
          <a:p>
            <a:pPr indent="0" lvl="0" marL="0" marR="0" rtl="0" algn="l">
              <a:lnSpc>
                <a:spcPct val="103571"/>
              </a:lnSpc>
              <a:spcBef>
                <a:spcPts val="0"/>
              </a:spcBef>
              <a:spcAft>
                <a:spcPts val="0"/>
              </a:spcAft>
              <a:buNone/>
            </a:pPr>
            <a:r>
              <a:t/>
            </a:r>
            <a:endParaRPr sz="2800">
              <a:solidFill>
                <a:schemeClr val="dk1"/>
              </a:solidFill>
              <a:latin typeface="Book Antiqua"/>
              <a:ea typeface="Book Antiqua"/>
              <a:cs typeface="Book Antiqua"/>
              <a:sym typeface="Book Antiqua"/>
            </a:endParaRPr>
          </a:p>
          <a:p>
            <a:pPr indent="-342900" lvl="1" marL="800100" marR="0" rtl="0" algn="l">
              <a:lnSpc>
                <a:spcPct val="103571"/>
              </a:lnSpc>
              <a:spcBef>
                <a:spcPts val="0"/>
              </a:spcBef>
              <a:spcAft>
                <a:spcPts val="0"/>
              </a:spcAft>
              <a:buClr>
                <a:schemeClr val="dk1"/>
              </a:buClr>
              <a:buSzPts val="2800"/>
              <a:buFont typeface="Arial"/>
              <a:buChar char="•"/>
            </a:pPr>
            <a:r>
              <a:rPr b="0" i="0" lang="en-US" sz="2800" u="none" cap="none" strike="noStrike">
                <a:solidFill>
                  <a:schemeClr val="dk1"/>
                </a:solidFill>
                <a:latin typeface="Book Antiqua"/>
                <a:ea typeface="Book Antiqua"/>
                <a:cs typeface="Book Antiqua"/>
                <a:sym typeface="Book Antiqua"/>
              </a:rPr>
              <a:t>Greatest Happiness Principle of John Stuart Mill </a:t>
            </a:r>
            <a:endParaRPr/>
          </a:p>
          <a:p>
            <a:pPr indent="0" lvl="1" marL="457200" marR="0" rtl="0" algn="l">
              <a:lnSpc>
                <a:spcPct val="103571"/>
              </a:lnSpc>
              <a:spcBef>
                <a:spcPts val="0"/>
              </a:spcBef>
              <a:spcAft>
                <a:spcPts val="0"/>
              </a:spcAft>
              <a:buNone/>
            </a:pPr>
            <a:r>
              <a:t/>
            </a:r>
            <a:endParaRPr b="0" i="0" sz="2800" u="none" cap="none" strike="noStrike">
              <a:solidFill>
                <a:schemeClr val="dk1"/>
              </a:solidFill>
              <a:latin typeface="Book Antiqua"/>
              <a:ea typeface="Book Antiqua"/>
              <a:cs typeface="Book Antiqua"/>
              <a:sym typeface="Book Antiqua"/>
            </a:endParaRPr>
          </a:p>
          <a:p>
            <a:pPr indent="-342900" lvl="0" marL="342900" marR="0" rtl="0" algn="l">
              <a:lnSpc>
                <a:spcPct val="103571"/>
              </a:lnSpc>
              <a:spcBef>
                <a:spcPts val="0"/>
              </a:spcBef>
              <a:spcAft>
                <a:spcPts val="0"/>
              </a:spcAft>
              <a:buClr>
                <a:schemeClr val="dk1"/>
              </a:buClr>
              <a:buSzPts val="2800"/>
              <a:buFont typeface="Arial"/>
              <a:buChar char="•"/>
            </a:pPr>
            <a:r>
              <a:rPr lang="en-US" sz="2800">
                <a:solidFill>
                  <a:schemeClr val="dk1"/>
                </a:solidFill>
                <a:latin typeface="Book Antiqua"/>
                <a:ea typeface="Book Antiqua"/>
                <a:cs typeface="Book Antiqua"/>
                <a:sym typeface="Book Antiqua"/>
              </a:rPr>
              <a:t>Seeks utility over morality</a:t>
            </a:r>
            <a:endParaRPr/>
          </a:p>
          <a:p>
            <a:pPr indent="0" lvl="0" marL="0" marR="0" rtl="0" algn="l">
              <a:lnSpc>
                <a:spcPct val="103571"/>
              </a:lnSpc>
              <a:spcBef>
                <a:spcPts val="0"/>
              </a:spcBef>
              <a:spcAft>
                <a:spcPts val="0"/>
              </a:spcAft>
              <a:buNone/>
            </a:pPr>
            <a:r>
              <a:t/>
            </a:r>
            <a:endParaRPr sz="2800">
              <a:solidFill>
                <a:schemeClr val="dk1"/>
              </a:solidFill>
              <a:latin typeface="Book Antiqua"/>
              <a:ea typeface="Book Antiqua"/>
              <a:cs typeface="Book Antiqua"/>
              <a:sym typeface="Book Antiqua"/>
            </a:endParaRPr>
          </a:p>
          <a:p>
            <a:pPr indent="-342900" lvl="0" marL="342900" marR="0" rtl="0" algn="l">
              <a:lnSpc>
                <a:spcPct val="103571"/>
              </a:lnSpc>
              <a:spcBef>
                <a:spcPts val="0"/>
              </a:spcBef>
              <a:spcAft>
                <a:spcPts val="0"/>
              </a:spcAft>
              <a:buClr>
                <a:schemeClr val="dk1"/>
              </a:buClr>
              <a:buSzPts val="2800"/>
              <a:buFont typeface="Arial"/>
              <a:buChar char="•"/>
            </a:pPr>
            <a:r>
              <a:rPr lang="en-US" sz="2800">
                <a:solidFill>
                  <a:schemeClr val="dk1"/>
                </a:solidFill>
                <a:latin typeface="Book Antiqua"/>
                <a:ea typeface="Book Antiqua"/>
                <a:cs typeface="Book Antiqua"/>
                <a:sym typeface="Book Antiqua"/>
              </a:rPr>
              <a:t>Our determinant of the desirability of an action is the net amount of happiness it brings, the number of people it brings it to, and the duration of the </a:t>
            </a:r>
            <a:br>
              <a:rPr lang="en-US" sz="2800">
                <a:solidFill>
                  <a:schemeClr val="dk1"/>
                </a:solidFill>
                <a:latin typeface="Book Antiqua"/>
                <a:ea typeface="Book Antiqua"/>
                <a:cs typeface="Book Antiqua"/>
                <a:sym typeface="Book Antiqua"/>
              </a:rPr>
            </a:br>
            <a:r>
              <a:rPr lang="en-US" sz="2800">
                <a:solidFill>
                  <a:schemeClr val="dk1"/>
                </a:solidFill>
                <a:latin typeface="Book Antiqua"/>
                <a:ea typeface="Book Antiqua"/>
                <a:cs typeface="Book Antiqua"/>
                <a:sym typeface="Book Antiqua"/>
              </a:rPr>
              <a:t>happiness. </a:t>
            </a:r>
            <a:endParaRPr sz="2800">
              <a:solidFill>
                <a:schemeClr val="dk1"/>
              </a:solidFill>
              <a:latin typeface="Book Antiqua"/>
              <a:ea typeface="Book Antiqua"/>
              <a:cs typeface="Book Antiqua"/>
              <a:sym typeface="Book Antiqua"/>
            </a:endParaRPr>
          </a:p>
          <a:p>
            <a:pPr indent="0" lvl="0" marL="0" marR="0" rtl="0" algn="l">
              <a:lnSpc>
                <a:spcPct val="120331"/>
              </a:lnSpc>
              <a:spcBef>
                <a:spcPts val="0"/>
              </a:spcBef>
              <a:spcAft>
                <a:spcPts val="0"/>
              </a:spcAft>
              <a:buNone/>
            </a:pPr>
            <a:r>
              <a:t/>
            </a:r>
            <a:endParaRPr sz="2410">
              <a:solidFill>
                <a:schemeClr val="dk1"/>
              </a:solidFill>
              <a:latin typeface="Book Antiqua"/>
              <a:ea typeface="Book Antiqua"/>
              <a:cs typeface="Book Antiqua"/>
              <a:sym typeface="Book Antiqua"/>
            </a:endParaRPr>
          </a:p>
          <a:p>
            <a:pPr indent="0" lvl="0" marL="0" marR="0" rtl="0" algn="l">
              <a:lnSpc>
                <a:spcPct val="120331"/>
              </a:lnSpc>
              <a:spcBef>
                <a:spcPts val="0"/>
              </a:spcBef>
              <a:spcAft>
                <a:spcPts val="0"/>
              </a:spcAft>
              <a:buNone/>
            </a:pPr>
            <a:r>
              <a:t/>
            </a:r>
            <a:endParaRPr sz="2410">
              <a:solidFill>
                <a:srgbClr val="FFFFFF"/>
              </a:solidFill>
              <a:latin typeface="Book Antiqua"/>
              <a:ea typeface="Book Antiqua"/>
              <a:cs typeface="Book Antiqua"/>
              <a:sym typeface="Book Antiqua"/>
            </a:endParaRPr>
          </a:p>
        </p:txBody>
      </p:sp>
    </p:spTree>
  </p:cSld>
  <p:clrMapOvr>
    <a:masterClrMapping/>
  </p:clrMapOvr>
  <p:transition spd="med">
    <p:wipe dir="l"/>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UTILITARIANISM</a:t>
            </a:r>
            <a:endParaRPr/>
          </a:p>
        </p:txBody>
      </p:sp>
      <p:sp>
        <p:nvSpPr>
          <p:cNvPr id="191" name="Google Shape;191;p13"/>
          <p:cNvSpPr txBox="1"/>
          <p:nvPr>
            <p:ph idx="1" type="body"/>
          </p:nvPr>
        </p:nvSpPr>
        <p:spPr>
          <a:xfrm>
            <a:off x="685330" y="2367093"/>
            <a:ext cx="7772870" cy="3424107"/>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Seeking utility can be problematic</a:t>
            </a:r>
            <a:endParaRPr/>
          </a:p>
          <a:p>
            <a:pPr indent="-127000" lvl="0" marL="91440" rtl="0" algn="l">
              <a:lnSpc>
                <a:spcPct val="90000"/>
              </a:lnSpc>
              <a:spcBef>
                <a:spcPts val="1400"/>
              </a:spcBef>
              <a:spcAft>
                <a:spcPts val="0"/>
              </a:spcAft>
              <a:buSzPts val="2000"/>
              <a:buChar char=" "/>
            </a:pPr>
            <a:r>
              <a:rPr lang="en-US"/>
              <a:t>Example: </a:t>
            </a:r>
            <a:r>
              <a:rPr lang="en-US" u="sng">
                <a:solidFill>
                  <a:schemeClr val="hlink"/>
                </a:solidFill>
                <a:hlinkClick r:id="rId3"/>
              </a:rPr>
              <a:t>The Trolley problem</a:t>
            </a:r>
            <a:endParaRPr/>
          </a:p>
          <a:p>
            <a:pPr indent="0" lvl="0" marL="0" rtl="0" algn="l">
              <a:lnSpc>
                <a:spcPct val="90000"/>
              </a:lnSpc>
              <a:spcBef>
                <a:spcPts val="1400"/>
              </a:spcBef>
              <a:spcAft>
                <a:spcPts val="0"/>
              </a:spcAft>
              <a:buSzPts val="2000"/>
              <a:buNone/>
            </a:pPr>
            <a:r>
              <a:t/>
            </a:r>
            <a:endParaRPr/>
          </a:p>
        </p:txBody>
      </p:sp>
      <p:pic>
        <p:nvPicPr>
          <p:cNvPr id="192" name="Google Shape;192;p13"/>
          <p:cNvPicPr preferRelativeResize="0"/>
          <p:nvPr/>
        </p:nvPicPr>
        <p:blipFill rotWithShape="1">
          <a:blip r:embed="rId4">
            <a:alphaModFix/>
          </a:blip>
          <a:srcRect b="0" l="0" r="0" t="0"/>
          <a:stretch/>
        </p:blipFill>
        <p:spPr>
          <a:xfrm>
            <a:off x="996287" y="3513411"/>
            <a:ext cx="6933062" cy="2277789"/>
          </a:xfrm>
          <a:prstGeom prst="rect">
            <a:avLst/>
          </a:prstGeom>
          <a:noFill/>
          <a:ln>
            <a:noFill/>
          </a:ln>
        </p:spPr>
      </p:pic>
    </p:spTree>
  </p:cSld>
  <p:clrMapOvr>
    <a:masterClrMapping/>
  </p:clrMapOvr>
  <p:transition spd="med">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4"/>
          <p:cNvSpPr txBox="1"/>
          <p:nvPr/>
        </p:nvSpPr>
        <p:spPr>
          <a:xfrm>
            <a:off x="436098" y="203200"/>
            <a:ext cx="8134696" cy="511037"/>
          </a:xfrm>
          <a:prstGeom prst="rect">
            <a:avLst/>
          </a:prstGeom>
          <a:noFill/>
          <a:ln>
            <a:noFill/>
          </a:ln>
        </p:spPr>
        <p:txBody>
          <a:bodyPr anchorCtr="0" anchor="t" bIns="0" lIns="0" spcFirstLastPara="1" rIns="0" wrap="square" tIns="0">
            <a:spAutoFit/>
          </a:bodyPr>
          <a:lstStyle/>
          <a:p>
            <a:pPr indent="0" lvl="0" marL="0" marR="0" rtl="0" algn="ctr">
              <a:lnSpc>
                <a:spcPct val="153571"/>
              </a:lnSpc>
              <a:spcBef>
                <a:spcPts val="0"/>
              </a:spcBef>
              <a:spcAft>
                <a:spcPts val="0"/>
              </a:spcAft>
              <a:buNone/>
            </a:pPr>
            <a:r>
              <a:rPr b="1" lang="en-US" sz="2800">
                <a:solidFill>
                  <a:srgbClr val="09213B"/>
                </a:solidFill>
                <a:latin typeface="Book Antiqua"/>
                <a:ea typeface="Book Antiqua"/>
                <a:cs typeface="Book Antiqua"/>
                <a:sym typeface="Book Antiqua"/>
              </a:rPr>
              <a:t>Comparing the Three Ethical Approaches </a:t>
            </a:r>
            <a:endParaRPr sz="4810">
              <a:solidFill>
                <a:srgbClr val="09213B"/>
              </a:solidFill>
              <a:latin typeface="Book Antiqua"/>
              <a:ea typeface="Book Antiqua"/>
              <a:cs typeface="Book Antiqua"/>
              <a:sym typeface="Book Antiqua"/>
            </a:endParaRPr>
          </a:p>
        </p:txBody>
      </p:sp>
      <p:sp>
        <p:nvSpPr>
          <p:cNvPr id="198" name="Google Shape;198;p14"/>
          <p:cNvSpPr txBox="1"/>
          <p:nvPr/>
        </p:nvSpPr>
        <p:spPr>
          <a:xfrm>
            <a:off x="436098" y="887104"/>
            <a:ext cx="8421299" cy="4347344"/>
          </a:xfrm>
          <a:prstGeom prst="rect">
            <a:avLst/>
          </a:prstGeom>
          <a:noFill/>
          <a:ln>
            <a:noFill/>
          </a:ln>
        </p:spPr>
        <p:txBody>
          <a:bodyPr anchorCtr="0" anchor="t" bIns="0" lIns="0" spcFirstLastPara="1" rIns="0" wrap="square" tIns="0">
            <a:spAutoFit/>
          </a:bodyPr>
          <a:lstStyle/>
          <a:p>
            <a:pPr indent="-304800" lvl="0" marL="457200" marR="0" rtl="0" algn="l">
              <a:lnSpc>
                <a:spcPct val="87500"/>
              </a:lnSpc>
              <a:spcBef>
                <a:spcPts val="0"/>
              </a:spcBef>
              <a:spcAft>
                <a:spcPts val="0"/>
              </a:spcAft>
              <a:buClr>
                <a:schemeClr val="dk1"/>
              </a:buClr>
              <a:buSzPts val="2400"/>
              <a:buFont typeface="Calibri"/>
              <a:buNone/>
            </a:pPr>
            <a:r>
              <a:t/>
            </a:r>
            <a:endParaRPr sz="2400">
              <a:solidFill>
                <a:schemeClr val="dk1"/>
              </a:solidFill>
              <a:latin typeface="Book Antiqua"/>
              <a:ea typeface="Book Antiqua"/>
              <a:cs typeface="Book Antiqua"/>
              <a:sym typeface="Book Antiqua"/>
            </a:endParaRPr>
          </a:p>
          <a:p>
            <a:pPr indent="-457200" lvl="0" marL="457200" marR="0" rtl="0" algn="l">
              <a:lnSpc>
                <a:spcPct val="87500"/>
              </a:lnSpc>
              <a:spcBef>
                <a:spcPts val="0"/>
              </a:spcBef>
              <a:spcAft>
                <a:spcPts val="0"/>
              </a:spcAft>
              <a:buClr>
                <a:schemeClr val="dk1"/>
              </a:buClr>
              <a:buSzPts val="2400"/>
              <a:buFont typeface="Calibri"/>
              <a:buAutoNum type="arabicPeriod"/>
            </a:pPr>
            <a:r>
              <a:rPr lang="en-US" sz="2400">
                <a:solidFill>
                  <a:schemeClr val="dk1"/>
                </a:solidFill>
                <a:latin typeface="Book Antiqua"/>
                <a:ea typeface="Book Antiqua"/>
                <a:cs typeface="Book Antiqua"/>
                <a:sym typeface="Book Antiqua"/>
              </a:rPr>
              <a:t>A consequentialist may argue that lying is wrong because of the negative consequences produced by lying—though a consequentialist may allow that certain foreseeable consequences might make lying acceptable. </a:t>
            </a:r>
            <a:endParaRPr/>
          </a:p>
          <a:p>
            <a:pPr indent="-457200" lvl="0" marL="457200" marR="0" rtl="0" algn="l">
              <a:lnSpc>
                <a:spcPct val="87500"/>
              </a:lnSpc>
              <a:spcBef>
                <a:spcPts val="1200"/>
              </a:spcBef>
              <a:spcAft>
                <a:spcPts val="0"/>
              </a:spcAft>
              <a:buClr>
                <a:schemeClr val="dk1"/>
              </a:buClr>
              <a:buSzPts val="2400"/>
              <a:buFont typeface="Calibri"/>
              <a:buAutoNum type="arabicPeriod"/>
            </a:pPr>
            <a:r>
              <a:rPr lang="en-US" sz="2400">
                <a:solidFill>
                  <a:schemeClr val="dk1"/>
                </a:solidFill>
                <a:latin typeface="Book Antiqua"/>
                <a:ea typeface="Book Antiqua"/>
                <a:cs typeface="Book Antiqua"/>
                <a:sym typeface="Book Antiqua"/>
              </a:rPr>
              <a:t>A deontologist might argue that lying is </a:t>
            </a:r>
            <a:r>
              <a:rPr i="1" lang="en-US" sz="2400">
                <a:solidFill>
                  <a:schemeClr val="dk1"/>
                </a:solidFill>
                <a:latin typeface="Book Antiqua"/>
                <a:ea typeface="Book Antiqua"/>
                <a:cs typeface="Book Antiqua"/>
                <a:sym typeface="Book Antiqua"/>
              </a:rPr>
              <a:t>always</a:t>
            </a:r>
            <a:r>
              <a:rPr lang="en-US" sz="2400">
                <a:solidFill>
                  <a:schemeClr val="dk1"/>
                </a:solidFill>
                <a:latin typeface="Book Antiqua"/>
                <a:ea typeface="Book Antiqua"/>
                <a:cs typeface="Book Antiqua"/>
                <a:sym typeface="Book Antiqua"/>
              </a:rPr>
              <a:t> wrong, regardless of any potential "good" that might come from lying.</a:t>
            </a:r>
            <a:endParaRPr/>
          </a:p>
          <a:p>
            <a:pPr indent="-457200" lvl="0" marL="457200" marR="0" rtl="0" algn="l">
              <a:lnSpc>
                <a:spcPct val="87500"/>
              </a:lnSpc>
              <a:spcBef>
                <a:spcPts val="1200"/>
              </a:spcBef>
              <a:spcAft>
                <a:spcPts val="0"/>
              </a:spcAft>
              <a:buClr>
                <a:schemeClr val="dk1"/>
              </a:buClr>
              <a:buSzPts val="2400"/>
              <a:buFont typeface="Calibri"/>
              <a:buAutoNum type="arabicPeriod"/>
            </a:pPr>
            <a:r>
              <a:rPr lang="en-US" sz="2400">
                <a:solidFill>
                  <a:schemeClr val="dk1"/>
                </a:solidFill>
                <a:latin typeface="Book Antiqua"/>
                <a:ea typeface="Book Antiqua"/>
                <a:cs typeface="Book Antiqua"/>
                <a:sym typeface="Book Antiqua"/>
              </a:rPr>
              <a:t>A virtue ethicist would focus less on lying in any particular instance and instead consider what a decision to tell a lie or not tell a lie said about one's character and moral behavior. Therefore, the decision to lie would be made in a case-by-case basis that weigh personal benefit, group benefit, and intentions.</a:t>
            </a:r>
            <a:endParaRPr/>
          </a:p>
          <a:p>
            <a:pPr indent="0" lvl="0" marL="0" marR="0" rtl="0" algn="l">
              <a:lnSpc>
                <a:spcPct val="95022"/>
              </a:lnSpc>
              <a:spcBef>
                <a:spcPts val="0"/>
              </a:spcBef>
              <a:spcAft>
                <a:spcPts val="0"/>
              </a:spcAft>
              <a:buClr>
                <a:schemeClr val="dk1"/>
              </a:buClr>
              <a:buSzPts val="2210"/>
              <a:buFont typeface="Calibri"/>
              <a:buNone/>
            </a:pPr>
            <a:r>
              <a:t/>
            </a:r>
            <a:endParaRPr sz="2210">
              <a:solidFill>
                <a:srgbClr val="FFFFFF"/>
              </a:solidFill>
              <a:latin typeface="Book Antiqua"/>
              <a:ea typeface="Book Antiqua"/>
              <a:cs typeface="Book Antiqua"/>
              <a:sym typeface="Book Antiqua"/>
            </a:endParaRPr>
          </a:p>
        </p:txBody>
      </p:sp>
    </p:spTree>
  </p:cSld>
  <p:clrMapOvr>
    <a:masterClrMapping/>
  </p:clrMapOvr>
  <p:transition spd="med">
    <p:wipe dir="l"/>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COMPONENTS/QUALITIES</a:t>
            </a:r>
            <a:endParaRPr b="1" sz="4000">
              <a:solidFill>
                <a:srgbClr val="1F394D"/>
              </a:solidFill>
              <a:latin typeface="Arial"/>
              <a:ea typeface="Arial"/>
              <a:cs typeface="Arial"/>
              <a:sym typeface="Arial"/>
            </a:endParaRPr>
          </a:p>
        </p:txBody>
      </p:sp>
      <p:sp>
        <p:nvSpPr>
          <p:cNvPr id="204" name="Google Shape;204;p15"/>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spAutoFit/>
          </a:bodyPr>
          <a:lstStyle/>
          <a:p>
            <a:pPr indent="-457200" lvl="0" marL="457200" rtl="0" algn="l">
              <a:lnSpc>
                <a:spcPct val="90000"/>
              </a:lnSpc>
              <a:spcBef>
                <a:spcPts val="0"/>
              </a:spcBef>
              <a:spcAft>
                <a:spcPts val="0"/>
              </a:spcAft>
              <a:buSzPts val="2200"/>
              <a:buFont typeface="Noto Sans Symbols"/>
              <a:buChar char="▪"/>
            </a:pPr>
            <a:r>
              <a:rPr lang="en-US" sz="2200">
                <a:latin typeface="Arial"/>
                <a:ea typeface="Arial"/>
                <a:cs typeface="Arial"/>
                <a:sym typeface="Arial"/>
              </a:rPr>
              <a:t>Honesty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Integrity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Transparency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Accountability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Confidentiality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Objectivity</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Respectfulness</a:t>
            </a:r>
            <a:endParaRPr/>
          </a:p>
          <a:p>
            <a:pPr indent="-457200" lvl="0" marL="457200" rtl="0" algn="l">
              <a:lnSpc>
                <a:spcPct val="90000"/>
              </a:lnSpc>
              <a:spcBef>
                <a:spcPts val="1400"/>
              </a:spcBef>
              <a:spcAft>
                <a:spcPts val="0"/>
              </a:spcAft>
              <a:buSzPts val="2200"/>
              <a:buFont typeface="Noto Sans Symbols"/>
              <a:buChar char="▪"/>
            </a:pPr>
            <a:r>
              <a:rPr lang="en-US" sz="2200">
                <a:latin typeface="Arial"/>
                <a:ea typeface="Arial"/>
                <a:cs typeface="Arial"/>
                <a:sym typeface="Arial"/>
              </a:rPr>
              <a:t>Obedience to the Law</a:t>
            </a:r>
            <a:endParaRPr sz="2200">
              <a:latin typeface="Arial"/>
              <a:ea typeface="Arial"/>
              <a:cs typeface="Arial"/>
              <a:sym typeface="Arial"/>
            </a:endParaRPr>
          </a:p>
        </p:txBody>
      </p:sp>
      <p:pic>
        <p:nvPicPr>
          <p:cNvPr descr="C:\Users\RIZZU\Downloads\Business-Ethics-and-Their-Role-in-Business.jpg" id="205" name="Google Shape;205;p15"/>
          <p:cNvPicPr preferRelativeResize="0"/>
          <p:nvPr/>
        </p:nvPicPr>
        <p:blipFill rotWithShape="1">
          <a:blip r:embed="rId3">
            <a:alphaModFix/>
          </a:blip>
          <a:srcRect b="0" l="0" r="0" t="0"/>
          <a:stretch/>
        </p:blipFill>
        <p:spPr>
          <a:xfrm rot="-1046046">
            <a:off x="4650565" y="2545618"/>
            <a:ext cx="3007320" cy="2002876"/>
          </a:xfrm>
          <a:prstGeom prst="rect">
            <a:avLst/>
          </a:prstGeom>
          <a:noFill/>
          <a:ln>
            <a:noFill/>
          </a:ln>
          <a:effectLst>
            <a:outerShdw blurRad="292100" rotWithShape="0" algn="tl" dir="2700000" dist="139700">
              <a:srgbClr val="333333">
                <a:alpha val="64705"/>
              </a:srgbClr>
            </a:outerShdw>
          </a:effectLst>
        </p:spPr>
      </p:pic>
    </p:spTree>
  </p:cSld>
  <p:clrMapOvr>
    <a:masterClrMapping/>
  </p:clrMapOvr>
  <p:transition spd="med">
    <p:wipe dir="l"/>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000"/>
              <a:buFont typeface="Arial"/>
              <a:buNone/>
            </a:pPr>
            <a:r>
              <a:rPr b="1" lang="en-US" sz="4000">
                <a:latin typeface="Arial"/>
                <a:ea typeface="Arial"/>
                <a:cs typeface="Arial"/>
                <a:sym typeface="Arial"/>
              </a:rPr>
              <a:t>“Whistleblowing”</a:t>
            </a:r>
            <a:endParaRPr b="1" sz="4000">
              <a:latin typeface="Arial"/>
              <a:ea typeface="Arial"/>
              <a:cs typeface="Arial"/>
              <a:sym typeface="Arial"/>
            </a:endParaRPr>
          </a:p>
        </p:txBody>
      </p:sp>
      <p:pic>
        <p:nvPicPr>
          <p:cNvPr descr="C:\Users\RIZZU\Downloads\incentivised-whistleblowing.jpg" id="211" name="Google Shape;211;p16"/>
          <p:cNvPicPr preferRelativeResize="0"/>
          <p:nvPr>
            <p:ph idx="1" type="body"/>
          </p:nvPr>
        </p:nvPicPr>
        <p:blipFill rotWithShape="1">
          <a:blip r:embed="rId3">
            <a:alphaModFix/>
          </a:blip>
          <a:srcRect b="0" l="0" r="0" t="0"/>
          <a:stretch/>
        </p:blipFill>
        <p:spPr>
          <a:xfrm rot="-2031203">
            <a:off x="4207212" y="2481324"/>
            <a:ext cx="3546823" cy="278679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C:\Users\RIZZU\Downloads\pic_whistleblowing.jpg" id="212" name="Google Shape;212;p16"/>
          <p:cNvPicPr preferRelativeResize="0"/>
          <p:nvPr/>
        </p:nvPicPr>
        <p:blipFill rotWithShape="1">
          <a:blip r:embed="rId4">
            <a:alphaModFix/>
          </a:blip>
          <a:srcRect b="0" l="0" r="0" t="0"/>
          <a:stretch/>
        </p:blipFill>
        <p:spPr>
          <a:xfrm rot="-2040247">
            <a:off x="1301197" y="2331054"/>
            <a:ext cx="2286000" cy="180975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transition spd="med">
    <p:wipe dir="l"/>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“Whistleblowing”</a:t>
            </a:r>
            <a:endParaRPr/>
          </a:p>
        </p:txBody>
      </p:sp>
      <p:sp>
        <p:nvSpPr>
          <p:cNvPr id="218" name="Google Shape;218;p17"/>
          <p:cNvSpPr txBox="1"/>
          <p:nvPr>
            <p:ph idx="1" type="body"/>
          </p:nvPr>
        </p:nvSpPr>
        <p:spPr>
          <a:xfrm>
            <a:off x="1575995" y="2209800"/>
            <a:ext cx="6196405" cy="3603812"/>
          </a:xfrm>
          <a:prstGeom prst="rect">
            <a:avLst/>
          </a:prstGeom>
          <a:noFill/>
          <a:ln>
            <a:noFill/>
          </a:ln>
        </p:spPr>
        <p:txBody>
          <a:bodyPr anchorCtr="0" anchor="t" bIns="45700" lIns="0" spcFirstLastPara="1" rIns="0" wrap="square" tIns="45700">
            <a:no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A </a:t>
            </a:r>
            <a:r>
              <a:rPr b="1" lang="en-US" sz="2200">
                <a:latin typeface="Arial"/>
                <a:ea typeface="Arial"/>
                <a:cs typeface="Arial"/>
                <a:sym typeface="Arial"/>
              </a:rPr>
              <a:t>whistleblower</a:t>
            </a:r>
            <a:r>
              <a:rPr lang="en-US" sz="2200">
                <a:latin typeface="Arial"/>
                <a:ea typeface="Arial"/>
                <a:cs typeface="Arial"/>
                <a:sym typeface="Arial"/>
              </a:rPr>
              <a:t>  is a person who tells the public or someone in authority about alleged dishonest or illegal activities occurring in a government department or private company or organization.</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A </a:t>
            </a:r>
            <a:r>
              <a:rPr b="1" lang="en-US" sz="2200">
                <a:latin typeface="Arial"/>
                <a:ea typeface="Arial"/>
                <a:cs typeface="Arial"/>
                <a:sym typeface="Arial"/>
              </a:rPr>
              <a:t>whistleblower</a:t>
            </a:r>
            <a:r>
              <a:rPr lang="en-US" sz="2200">
                <a:latin typeface="Arial"/>
                <a:ea typeface="Arial"/>
                <a:cs typeface="Arial"/>
                <a:sym typeface="Arial"/>
              </a:rPr>
              <a:t> is a person who raises concern about frauds, corruptions, wrongdoings and mismanagement. </a:t>
            </a:r>
            <a:endParaRPr sz="2200">
              <a:latin typeface="Arial"/>
              <a:ea typeface="Arial"/>
              <a:cs typeface="Arial"/>
              <a:sym typeface="Arial"/>
            </a:endParaRPr>
          </a:p>
        </p:txBody>
      </p:sp>
    </p:spTree>
  </p:cSld>
  <p:clrMapOvr>
    <a:masterClrMapping/>
  </p:clrMapOvr>
  <p:transition spd="med">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8"/>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p>
            <a:pPr indent="0" lvl="0" marL="0" rtl="0" algn="ctr">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 DIMENSIONS OF ETHICS</a:t>
            </a:r>
            <a:br>
              <a:rPr b="1" lang="en-US" sz="4000">
                <a:solidFill>
                  <a:srgbClr val="1F394D"/>
                </a:solidFill>
                <a:latin typeface="Arial"/>
                <a:ea typeface="Arial"/>
                <a:cs typeface="Arial"/>
                <a:sym typeface="Arial"/>
              </a:rPr>
            </a:br>
            <a:r>
              <a:rPr b="1" lang="en-US" sz="4000">
                <a:solidFill>
                  <a:srgbClr val="1F394D"/>
                </a:solidFill>
                <a:latin typeface="Arial"/>
                <a:ea typeface="Arial"/>
                <a:cs typeface="Arial"/>
                <a:sym typeface="Arial"/>
              </a:rPr>
              <a:t>( 3 “R’s” of Ethics)</a:t>
            </a:r>
            <a:endParaRPr/>
          </a:p>
        </p:txBody>
      </p:sp>
      <p:sp>
        <p:nvSpPr>
          <p:cNvPr id="225" name="Google Shape;225;p18"/>
          <p:cNvSpPr txBox="1"/>
          <p:nvPr>
            <p:ph idx="1" type="body"/>
          </p:nvPr>
        </p:nvSpPr>
        <p:spPr>
          <a:xfrm>
            <a:off x="685800" y="2438400"/>
            <a:ext cx="8229600" cy="4525963"/>
          </a:xfrm>
          <a:prstGeom prst="rect">
            <a:avLst/>
          </a:prstGeom>
          <a:noFill/>
          <a:ln>
            <a:noFill/>
          </a:ln>
        </p:spPr>
        <p:txBody>
          <a:bodyPr anchorCtr="0" anchor="t" bIns="45700" lIns="0" spcFirstLastPara="1" rIns="0" wrap="square" tIns="45700">
            <a:normAutofit/>
          </a:bodyPr>
          <a:lstStyle/>
          <a:p>
            <a:pPr indent="-342900" lvl="1" marL="800100" rtl="0" algn="just">
              <a:lnSpc>
                <a:spcPct val="90000"/>
              </a:lnSpc>
              <a:spcBef>
                <a:spcPts val="0"/>
              </a:spcBef>
              <a:spcAft>
                <a:spcPts val="0"/>
              </a:spcAft>
              <a:buSzPts val="2400"/>
              <a:buChar char="◦"/>
            </a:pPr>
            <a:r>
              <a:rPr lang="en-US" sz="2400">
                <a:latin typeface="Arial"/>
                <a:ea typeface="Arial"/>
                <a:cs typeface="Arial"/>
                <a:sym typeface="Arial"/>
              </a:rPr>
              <a:t>RULES</a:t>
            </a:r>
            <a:endParaRPr/>
          </a:p>
          <a:p>
            <a:pPr indent="-190500" lvl="1" marL="800100" rtl="0" algn="just">
              <a:lnSpc>
                <a:spcPct val="90000"/>
              </a:lnSpc>
              <a:spcBef>
                <a:spcPts val="400"/>
              </a:spcBef>
              <a:spcAft>
                <a:spcPts val="0"/>
              </a:spcAft>
              <a:buSzPts val="2400"/>
              <a:buNone/>
            </a:pPr>
            <a:r>
              <a:t/>
            </a:r>
            <a:endParaRPr sz="2400">
              <a:latin typeface="Arial"/>
              <a:ea typeface="Arial"/>
              <a:cs typeface="Arial"/>
              <a:sym typeface="Arial"/>
            </a:endParaRPr>
          </a:p>
          <a:p>
            <a:pPr indent="-342900" lvl="1" marL="800100" rtl="0" algn="just">
              <a:lnSpc>
                <a:spcPct val="90000"/>
              </a:lnSpc>
              <a:spcBef>
                <a:spcPts val="400"/>
              </a:spcBef>
              <a:spcAft>
                <a:spcPts val="0"/>
              </a:spcAft>
              <a:buSzPts val="2400"/>
              <a:buChar char="◦"/>
            </a:pPr>
            <a:r>
              <a:rPr lang="en-US" sz="2400">
                <a:latin typeface="Arial"/>
                <a:ea typeface="Arial"/>
                <a:cs typeface="Arial"/>
                <a:sym typeface="Arial"/>
              </a:rPr>
              <a:t>RESPONSIBILITY</a:t>
            </a:r>
            <a:endParaRPr/>
          </a:p>
          <a:p>
            <a:pPr indent="-190500" lvl="1" marL="800100" rtl="0" algn="just">
              <a:lnSpc>
                <a:spcPct val="90000"/>
              </a:lnSpc>
              <a:spcBef>
                <a:spcPts val="400"/>
              </a:spcBef>
              <a:spcAft>
                <a:spcPts val="0"/>
              </a:spcAft>
              <a:buSzPts val="2400"/>
              <a:buNone/>
            </a:pPr>
            <a:r>
              <a:t/>
            </a:r>
            <a:endParaRPr sz="2400">
              <a:latin typeface="Arial"/>
              <a:ea typeface="Arial"/>
              <a:cs typeface="Arial"/>
              <a:sym typeface="Arial"/>
            </a:endParaRPr>
          </a:p>
          <a:p>
            <a:pPr indent="-342900" lvl="1" marL="800100" rtl="0" algn="just">
              <a:lnSpc>
                <a:spcPct val="90000"/>
              </a:lnSpc>
              <a:spcBef>
                <a:spcPts val="400"/>
              </a:spcBef>
              <a:spcAft>
                <a:spcPts val="0"/>
              </a:spcAft>
              <a:buSzPts val="2400"/>
              <a:buChar char="◦"/>
            </a:pPr>
            <a:r>
              <a:rPr lang="en-US" sz="2400">
                <a:latin typeface="Arial"/>
                <a:ea typeface="Arial"/>
                <a:cs typeface="Arial"/>
                <a:sym typeface="Arial"/>
              </a:rPr>
              <a:t>RESPECT</a:t>
            </a:r>
            <a:endParaRPr/>
          </a:p>
        </p:txBody>
      </p:sp>
      <p:sp>
        <p:nvSpPr>
          <p:cNvPr id="226" name="Google Shape;226;p1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rrralbumart.jpg" id="227" name="Google Shape;227;p18"/>
          <p:cNvPicPr preferRelativeResize="0"/>
          <p:nvPr/>
        </p:nvPicPr>
        <p:blipFill rotWithShape="1">
          <a:blip r:embed="rId3">
            <a:alphaModFix/>
          </a:blip>
          <a:srcRect b="0" l="0" r="0" t="0"/>
          <a:stretch/>
        </p:blipFill>
        <p:spPr>
          <a:xfrm>
            <a:off x="4073675" y="2057400"/>
            <a:ext cx="4079725" cy="3276600"/>
          </a:xfrm>
          <a:prstGeom prst="rect">
            <a:avLst/>
          </a:prstGeom>
          <a:noFill/>
          <a:ln>
            <a:noFill/>
          </a:ln>
        </p:spPr>
      </p:pic>
    </p:spTree>
  </p:cSld>
  <p:clrMapOvr>
    <a:masterClrMapping/>
  </p:clrMapOvr>
  <p:transition spd="med">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C:\Users\SETHU\Desktop\Professional Ethics\ethics3.jpg" id="110" name="Google Shape;110;p2"/>
          <p:cNvPicPr preferRelativeResize="0"/>
          <p:nvPr/>
        </p:nvPicPr>
        <p:blipFill rotWithShape="1">
          <a:blip r:embed="rId3">
            <a:alphaModFix/>
          </a:blip>
          <a:srcRect b="0" l="0" r="0" t="0"/>
          <a:stretch/>
        </p:blipFill>
        <p:spPr>
          <a:xfrm>
            <a:off x="1219200" y="1159996"/>
            <a:ext cx="3435096" cy="3733800"/>
          </a:xfrm>
          <a:prstGeom prst="rect">
            <a:avLst/>
          </a:prstGeom>
          <a:noFill/>
          <a:ln>
            <a:noFill/>
          </a:ln>
        </p:spPr>
      </p:pic>
      <p:sp>
        <p:nvSpPr>
          <p:cNvPr id="111" name="Google Shape;111;p2"/>
          <p:cNvSpPr txBox="1"/>
          <p:nvPr/>
        </p:nvSpPr>
        <p:spPr>
          <a:xfrm>
            <a:off x="4495800" y="1728787"/>
            <a:ext cx="3429000" cy="2462213"/>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2200" u="none" cap="none" strike="noStrike">
                <a:solidFill>
                  <a:schemeClr val="dk1"/>
                </a:solidFill>
                <a:latin typeface="Arial"/>
                <a:ea typeface="Arial"/>
                <a:cs typeface="Arial"/>
                <a:sym typeface="Arial"/>
              </a:rPr>
              <a:t>Ethics</a:t>
            </a:r>
            <a:r>
              <a:rPr b="0" i="0" lang="en-US" sz="2200" u="none" cap="none" strike="noStrike">
                <a:solidFill>
                  <a:schemeClr val="dk1"/>
                </a:solidFill>
                <a:latin typeface="Arial"/>
                <a:ea typeface="Arial"/>
                <a:cs typeface="Arial"/>
                <a:sym typeface="Arial"/>
              </a:rPr>
              <a:t>, also known as </a:t>
            </a:r>
            <a:r>
              <a:rPr b="1" i="1" lang="en-US" sz="2200" u="none" cap="none" strike="noStrike">
                <a:solidFill>
                  <a:srgbClr val="1F394D"/>
                </a:solidFill>
                <a:latin typeface="Arial"/>
                <a:ea typeface="Arial"/>
                <a:cs typeface="Arial"/>
                <a:sym typeface="Arial"/>
              </a:rPr>
              <a:t>moral philosophy</a:t>
            </a:r>
            <a:r>
              <a:rPr b="0" i="0" lang="en-US" sz="2200" u="none" cap="none" strike="noStrike">
                <a:solidFill>
                  <a:srgbClr val="1F394D"/>
                </a:solidFill>
                <a:latin typeface="Arial"/>
                <a:ea typeface="Arial"/>
                <a:cs typeface="Arial"/>
                <a:sym typeface="Arial"/>
              </a:rPr>
              <a:t>,</a:t>
            </a:r>
            <a:r>
              <a:rPr b="0" i="0" lang="en-US" sz="2200" u="none" cap="none" strike="noStrike">
                <a:solidFill>
                  <a:schemeClr val="dk1"/>
                </a:solidFill>
                <a:latin typeface="Arial"/>
                <a:ea typeface="Arial"/>
                <a:cs typeface="Arial"/>
                <a:sym typeface="Arial"/>
              </a:rPr>
              <a:t> is a branch of philosophy that involves systematizing, defending, and recommending concepts of right and wrong behavior.</a:t>
            </a:r>
            <a:endParaRPr sz="2200">
              <a:solidFill>
                <a:schemeClr val="dk1"/>
              </a:solidFill>
              <a:latin typeface="Arial"/>
              <a:ea typeface="Arial"/>
              <a:cs typeface="Arial"/>
              <a:sym typeface="Arial"/>
            </a:endParaRPr>
          </a:p>
        </p:txBody>
      </p:sp>
    </p:spTree>
  </p:cSld>
  <p:clrMapOvr>
    <a:masterClrMapping/>
  </p:clrMapOvr>
  <p:transition spd="med">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500"/>
                                        <p:tgtEl>
                                          <p:spTgt spid="111"/>
                                        </p:tgtEl>
                                        <p:attrNameLst>
                                          <p:attrName>ppt_w</p:attrName>
                                        </p:attrNameLst>
                                      </p:cBhvr>
                                      <p:tavLst>
                                        <p:tav fmla="" tm="0">
                                          <p:val>
                                            <p:strVal val="0"/>
                                          </p:val>
                                        </p:tav>
                                        <p:tav fmla="" tm="100000">
                                          <p:val>
                                            <p:strVal val="#ppt_w"/>
                                          </p:val>
                                        </p:tav>
                                      </p:tavLst>
                                    </p:anim>
                                    <p:anim calcmode="lin" valueType="num">
                                      <p:cBhvr additive="base">
                                        <p:cTn dur="500"/>
                                        <p:tgtEl>
                                          <p:spTgt spid="11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CODES OF ETHICS</a:t>
            </a:r>
            <a:endParaRPr b="1" sz="4000">
              <a:solidFill>
                <a:srgbClr val="1F394D"/>
              </a:solidFill>
              <a:latin typeface="Arial"/>
              <a:ea typeface="Arial"/>
              <a:cs typeface="Arial"/>
              <a:sym typeface="Arial"/>
            </a:endParaRPr>
          </a:p>
        </p:txBody>
      </p:sp>
      <p:sp>
        <p:nvSpPr>
          <p:cNvPr id="233" name="Google Shape;233;p19"/>
          <p:cNvSpPr txBox="1"/>
          <p:nvPr>
            <p:ph idx="1" type="body"/>
          </p:nvPr>
        </p:nvSpPr>
        <p:spPr>
          <a:xfrm>
            <a:off x="1463041" y="2119257"/>
            <a:ext cx="2956559" cy="3603812"/>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latin typeface="Arial"/>
                <a:ea typeface="Arial"/>
                <a:cs typeface="Arial"/>
                <a:sym typeface="Arial"/>
              </a:rPr>
              <a:t>The primary aspect of codes of ethics is to provide the basic framework for ethical judgment for a professional.</a:t>
            </a:r>
            <a:endParaRPr/>
          </a:p>
        </p:txBody>
      </p:sp>
      <p:pic>
        <p:nvPicPr>
          <p:cNvPr id="234" name="Google Shape;234;p19"/>
          <p:cNvPicPr preferRelativeResize="0"/>
          <p:nvPr/>
        </p:nvPicPr>
        <p:blipFill rotWithShape="1">
          <a:blip r:embed="rId3">
            <a:alphaModFix/>
          </a:blip>
          <a:srcRect b="0" l="0" r="0" t="0"/>
          <a:stretch/>
        </p:blipFill>
        <p:spPr>
          <a:xfrm>
            <a:off x="4572000" y="2209800"/>
            <a:ext cx="3657600" cy="2057400"/>
          </a:xfrm>
          <a:prstGeom prst="rect">
            <a:avLst/>
          </a:prstGeom>
          <a:noFill/>
          <a:ln>
            <a:noFill/>
          </a:ln>
          <a:effectLst>
            <a:outerShdw blurRad="190500" rotWithShape="0" algn="tl">
              <a:srgbClr val="000000">
                <a:alpha val="69803"/>
              </a:srgbClr>
            </a:outerShdw>
          </a:effectLst>
        </p:spPr>
      </p:pic>
    </p:spTree>
  </p:cSld>
  <p:clrMapOvr>
    <a:masterClrMapping/>
  </p:clrMapOvr>
  <p:transition spd="med">
    <p:wipe dir="l"/>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CODES OF ETHICS</a:t>
            </a:r>
            <a:endParaRPr b="1" sz="4000"/>
          </a:p>
        </p:txBody>
      </p:sp>
      <p:sp>
        <p:nvSpPr>
          <p:cNvPr id="240" name="Google Shape;240;p20"/>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The codes of ethics are guidelines for specific group of professionals to help them perform their roles, to know how to conduct themselves, and to know how to resolve various ethical issues.</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The codes of ethics help the professionals to apply moral and ethical principles to the specific situations encountered in professional practice.</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These codes convey the rights, duties, and obligations of the members of the profession.</a:t>
            </a:r>
            <a:endParaRPr sz="2200">
              <a:latin typeface="Arial"/>
              <a:ea typeface="Arial"/>
              <a:cs typeface="Arial"/>
              <a:sym typeface="Arial"/>
            </a:endParaRPr>
          </a:p>
        </p:txBody>
      </p:sp>
      <p:sp>
        <p:nvSpPr>
          <p:cNvPr id="241" name="Google Shape;241;p20"/>
          <p:cNvSpPr txBox="1"/>
          <p:nvPr/>
        </p:nvSpPr>
        <p:spPr>
          <a:xfrm>
            <a:off x="914400" y="3295263"/>
            <a:ext cx="3413759" cy="3603812"/>
          </a:xfrm>
          <a:prstGeom prst="rect">
            <a:avLst/>
          </a:prstGeom>
          <a:noFill/>
          <a:ln>
            <a:noFill/>
          </a:ln>
        </p:spPr>
        <p:txBody>
          <a:bodyPr anchorCtr="0" anchor="t" bIns="45700" lIns="91425" spcFirstLastPara="1" rIns="91425" wrap="square" tIns="45700">
            <a:normAutofit/>
          </a:bodyPr>
          <a:lstStyle/>
          <a:p>
            <a:pPr indent="-155575" lvl="0" marL="274320" marR="0" rtl="0" algn="l">
              <a:spcBef>
                <a:spcPts val="0"/>
              </a:spcBef>
              <a:spcAft>
                <a:spcPts val="0"/>
              </a:spcAft>
              <a:buClr>
                <a:schemeClr val="accent2"/>
              </a:buClr>
              <a:buSzPts val="1870"/>
              <a:buFont typeface="Courgette"/>
              <a:buNone/>
            </a:pPr>
            <a:r>
              <a:t/>
            </a:r>
            <a:endParaRPr sz="2200">
              <a:solidFill>
                <a:schemeClr val="dk1"/>
              </a:solidFill>
              <a:latin typeface="Arial"/>
              <a:ea typeface="Arial"/>
              <a:cs typeface="Arial"/>
              <a:sym typeface="Arial"/>
            </a:endParaRPr>
          </a:p>
        </p:txBody>
      </p:sp>
    </p:spTree>
  </p:cSld>
  <p:clrMapOvr>
    <a:masterClrMapping/>
  </p:clrMapOvr>
  <p:transition spd="med">
    <p:wipe dir="l"/>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1"/>
          <p:cNvSpPr txBox="1"/>
          <p:nvPr>
            <p:ph type="title"/>
          </p:nvPr>
        </p:nvSpPr>
        <p:spPr>
          <a:xfrm>
            <a:off x="1095023" y="702515"/>
            <a:ext cx="6965245" cy="1202485"/>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POSITIVE ROLES OF CODES OF ETHICS</a:t>
            </a:r>
            <a:endParaRPr b="1" sz="4000">
              <a:solidFill>
                <a:srgbClr val="1F394D"/>
              </a:solidFill>
              <a:latin typeface="Arial"/>
              <a:ea typeface="Arial"/>
              <a:cs typeface="Arial"/>
              <a:sym typeface="Arial"/>
            </a:endParaRPr>
          </a:p>
        </p:txBody>
      </p:sp>
      <p:sp>
        <p:nvSpPr>
          <p:cNvPr id="247" name="Google Shape;247;p21"/>
          <p:cNvSpPr txBox="1"/>
          <p:nvPr>
            <p:ph idx="1" type="body"/>
          </p:nvPr>
        </p:nvSpPr>
        <p:spPr>
          <a:xfrm>
            <a:off x="838200" y="1905000"/>
            <a:ext cx="7467600" cy="4419600"/>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Inspiration</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Guidance</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Support for responsible conduct</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Deterring and disciplining unethical professional conduct</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Education and promoting of mutual understanding</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Contributing to a positive public image of the profession</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Protecting the status quo and suppressing dissent within the profession</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Promoting business interests through restraint of trade</a:t>
            </a:r>
            <a:endParaRPr sz="2200">
              <a:latin typeface="Arial"/>
              <a:ea typeface="Arial"/>
              <a:cs typeface="Arial"/>
              <a:sym typeface="Arial"/>
            </a:endParaRPr>
          </a:p>
        </p:txBody>
      </p:sp>
    </p:spTree>
  </p:cSld>
  <p:clrMapOvr>
    <a:masterClrMapping/>
  </p:clrMapOvr>
  <p:transition spd="med">
    <p:wipe dir="l"/>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PROTECTING THE STATUS QUO</a:t>
            </a:r>
            <a:endParaRPr b="1" sz="4000">
              <a:solidFill>
                <a:srgbClr val="1F394D"/>
              </a:solidFill>
              <a:latin typeface="Arial"/>
              <a:ea typeface="Arial"/>
              <a:cs typeface="Arial"/>
              <a:sym typeface="Arial"/>
            </a:endParaRPr>
          </a:p>
        </p:txBody>
      </p:sp>
      <p:sp>
        <p:nvSpPr>
          <p:cNvPr id="253" name="Google Shape;253;p22"/>
          <p:cNvSpPr txBox="1"/>
          <p:nvPr>
            <p:ph idx="1" type="body"/>
          </p:nvPr>
        </p:nvSpPr>
        <p:spPr>
          <a:xfrm>
            <a:off x="1066800" y="2119257"/>
            <a:ext cx="3810001" cy="3603812"/>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The codes institute ethical conventions. These ethical conventions can promote a minimum, acceptable level of ethical conduct.</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The codes can also suppress the dispute within the profession.</a:t>
            </a:r>
            <a:endParaRPr/>
          </a:p>
        </p:txBody>
      </p:sp>
      <p:pic>
        <p:nvPicPr>
          <p:cNvPr descr="http://farm5.static.flickr.com/4068/4457408895_c4aa22cf2d.jpg" id="254" name="Google Shape;254;p22"/>
          <p:cNvPicPr preferRelativeResize="0"/>
          <p:nvPr/>
        </p:nvPicPr>
        <p:blipFill rotWithShape="1">
          <a:blip r:embed="rId3">
            <a:alphaModFix/>
          </a:blip>
          <a:srcRect b="0" l="0" r="0" t="0"/>
          <a:stretch/>
        </p:blipFill>
        <p:spPr>
          <a:xfrm>
            <a:off x="4800600" y="2057400"/>
            <a:ext cx="3352800" cy="3886200"/>
          </a:xfrm>
          <a:prstGeom prst="rect">
            <a:avLst/>
          </a:prstGeom>
          <a:noFill/>
          <a:ln>
            <a:noFill/>
          </a:ln>
        </p:spPr>
      </p:pic>
    </p:spTree>
  </p:cSld>
  <p:clrMapOvr>
    <a:masterClrMapping/>
  </p:clrMapOvr>
  <p:transition spd="med">
    <p:wipe dir="l"/>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3"/>
          <p:cNvSpPr txBox="1"/>
          <p:nvPr>
            <p:ph type="title"/>
          </p:nvPr>
        </p:nvSpPr>
        <p:spPr>
          <a:xfrm>
            <a:off x="1095023" y="685800"/>
            <a:ext cx="6965245" cy="133426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LIMITATIONS OF CODES OF ETHICS</a:t>
            </a:r>
            <a:endParaRPr b="1" sz="4000">
              <a:solidFill>
                <a:srgbClr val="1F394D"/>
              </a:solidFill>
              <a:latin typeface="Arial"/>
              <a:ea typeface="Arial"/>
              <a:cs typeface="Arial"/>
              <a:sym typeface="Arial"/>
            </a:endParaRPr>
          </a:p>
        </p:txBody>
      </p:sp>
      <p:sp>
        <p:nvSpPr>
          <p:cNvPr id="260" name="Google Shape;260;p23"/>
          <p:cNvSpPr txBox="1"/>
          <p:nvPr>
            <p:ph idx="1" type="body"/>
          </p:nvPr>
        </p:nvSpPr>
        <p:spPr>
          <a:xfrm>
            <a:off x="1143000" y="2119256"/>
            <a:ext cx="6781800" cy="3900543"/>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Codes of ethics are broad guidelines, restricted to general phrases. The codes cannot be applied directly to all situations.</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Engineering codes often have internal conflicts, since several entries in codes overlap with each other, which may result in moral dilemmas. </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The codes cannot serve as the final moral authority for professional conduct.</a:t>
            </a:r>
            <a:endParaRPr sz="2200">
              <a:latin typeface="Arial"/>
              <a:ea typeface="Arial"/>
              <a:cs typeface="Arial"/>
              <a:sym typeface="Arial"/>
            </a:endParaRPr>
          </a:p>
        </p:txBody>
      </p:sp>
    </p:spTree>
  </p:cSld>
  <p:clrMapOvr>
    <a:masterClrMapping/>
  </p:clrMapOvr>
  <p:transition spd="med">
    <p:wipe dir="l"/>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0" st="0"/>
                                            </p:txEl>
                                          </p:spTgt>
                                        </p:tgtEl>
                                        <p:attrNameLst>
                                          <p:attrName>style.visibility</p:attrName>
                                        </p:attrNameLst>
                                      </p:cBhvr>
                                      <p:to>
                                        <p:strVal val="visible"/>
                                      </p:to>
                                    </p:set>
                                    <p:animEffect filter="fade" transition="in">
                                      <p:cBhvr>
                                        <p:cTn dur="500"/>
                                        <p:tgtEl>
                                          <p:spTgt spid="2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1" st="1"/>
                                            </p:txEl>
                                          </p:spTgt>
                                        </p:tgtEl>
                                        <p:attrNameLst>
                                          <p:attrName>style.visibility</p:attrName>
                                        </p:attrNameLst>
                                      </p:cBhvr>
                                      <p:to>
                                        <p:strVal val="visible"/>
                                      </p:to>
                                    </p:set>
                                    <p:animEffect filter="fade" transition="in">
                                      <p:cBhvr>
                                        <p:cTn dur="500"/>
                                        <p:tgtEl>
                                          <p:spTgt spid="2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xEl>
                                              <p:pRg end="2" st="2"/>
                                            </p:txEl>
                                          </p:spTgt>
                                        </p:tgtEl>
                                        <p:attrNameLst>
                                          <p:attrName>style.visibility</p:attrName>
                                        </p:attrNameLst>
                                      </p:cBhvr>
                                      <p:to>
                                        <p:strVal val="visible"/>
                                      </p:to>
                                    </p:set>
                                    <p:animEffect filter="fade" transition="in">
                                      <p:cBhvr>
                                        <p:cTn dur="500"/>
                                        <p:tgtEl>
                                          <p:spTgt spid="26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COMPUTER ETHICS</a:t>
            </a:r>
            <a:endParaRPr b="1" sz="4000">
              <a:solidFill>
                <a:srgbClr val="1F394D"/>
              </a:solidFill>
              <a:latin typeface="Arial"/>
              <a:ea typeface="Arial"/>
              <a:cs typeface="Arial"/>
              <a:sym typeface="Arial"/>
            </a:endParaRPr>
          </a:p>
        </p:txBody>
      </p:sp>
      <p:sp>
        <p:nvSpPr>
          <p:cNvPr id="266" name="Google Shape;266;p24"/>
          <p:cNvSpPr txBox="1"/>
          <p:nvPr>
            <p:ph idx="1" type="body"/>
          </p:nvPr>
        </p:nvSpPr>
        <p:spPr>
          <a:xfrm>
            <a:off x="1066800" y="2119257"/>
            <a:ext cx="7010400" cy="3603812"/>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Computer ethics is the study of ethical issues that are associated primarily with computing machines and computing profession.</a:t>
            </a:r>
            <a:endParaRPr sz="2200">
              <a:latin typeface="Arial"/>
              <a:ea typeface="Arial"/>
              <a:cs typeface="Arial"/>
              <a:sym typeface="Arial"/>
            </a:endParaRPr>
          </a:p>
        </p:txBody>
      </p:sp>
      <p:pic>
        <p:nvPicPr>
          <p:cNvPr descr="cyber-crime-and-identity-theft.jpg" id="267" name="Google Shape;267;p24"/>
          <p:cNvPicPr preferRelativeResize="0"/>
          <p:nvPr/>
        </p:nvPicPr>
        <p:blipFill rotWithShape="1">
          <a:blip r:embed="rId3">
            <a:alphaModFix/>
          </a:blip>
          <a:srcRect b="0" l="0" r="0" t="0"/>
          <a:stretch/>
        </p:blipFill>
        <p:spPr>
          <a:xfrm rot="342038">
            <a:off x="4443488" y="3357939"/>
            <a:ext cx="3280499" cy="217856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261373070_e23d7f46fb.jpg" id="268" name="Google Shape;268;p24"/>
          <p:cNvPicPr preferRelativeResize="0"/>
          <p:nvPr/>
        </p:nvPicPr>
        <p:blipFill rotWithShape="1">
          <a:blip r:embed="rId4">
            <a:alphaModFix/>
          </a:blip>
          <a:srcRect b="0" l="0" r="0" t="0"/>
          <a:stretch/>
        </p:blipFill>
        <p:spPr>
          <a:xfrm>
            <a:off x="1295400" y="3429000"/>
            <a:ext cx="2448272" cy="2183042"/>
          </a:xfrm>
          <a:prstGeom prst="ellipse">
            <a:avLst/>
          </a:prstGeom>
          <a:noFill/>
          <a:ln>
            <a:noFill/>
          </a:ln>
        </p:spPr>
      </p:pic>
    </p:spTree>
  </p:cSld>
  <p:clrMapOvr>
    <a:masterClrMapping/>
  </p:clrMapOvr>
  <p:transition spd="med">
    <p:wipe dir="l"/>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COMPUTER ETHICS</a:t>
            </a:r>
            <a:endParaRPr b="1" sz="4000">
              <a:solidFill>
                <a:srgbClr val="1F394D"/>
              </a:solidFill>
              <a:latin typeface="Arial"/>
              <a:ea typeface="Arial"/>
              <a:cs typeface="Arial"/>
              <a:sym typeface="Arial"/>
            </a:endParaRPr>
          </a:p>
        </p:txBody>
      </p:sp>
      <p:sp>
        <p:nvSpPr>
          <p:cNvPr id="274" name="Google Shape;274;p25"/>
          <p:cNvSpPr txBox="1"/>
          <p:nvPr>
            <p:ph idx="1" type="body"/>
          </p:nvPr>
        </p:nvSpPr>
        <p:spPr>
          <a:xfrm>
            <a:off x="1143000" y="2119256"/>
            <a:ext cx="6934200" cy="3976743"/>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Don’t use a computer to harm other people.</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interfere with other people’s computer work.</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snoop around in other people’s computer files.</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use a computer to steel.</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copy or use propriety software for which you have not paid.</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use other people’s computer resources without authorization or proper compensation.</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Don’t appropriate other people’s intellectual output.</a:t>
            </a:r>
            <a:endParaRPr/>
          </a:p>
          <a:p>
            <a:pPr indent="0" lvl="0" marL="91440" rtl="0" algn="l">
              <a:lnSpc>
                <a:spcPct val="90000"/>
              </a:lnSpc>
              <a:spcBef>
                <a:spcPts val="1400"/>
              </a:spcBef>
              <a:spcAft>
                <a:spcPts val="0"/>
              </a:spcAft>
              <a:buSzPts val="2200"/>
              <a:buNone/>
            </a:pPr>
            <a:r>
              <a:t/>
            </a:r>
            <a:endParaRPr sz="2200">
              <a:latin typeface="Arial"/>
              <a:ea typeface="Arial"/>
              <a:cs typeface="Arial"/>
              <a:sym typeface="Arial"/>
            </a:endParaRPr>
          </a:p>
        </p:txBody>
      </p:sp>
    </p:spTree>
  </p:cSld>
  <p:clrMapOvr>
    <a:masterClrMapping/>
  </p:clrMapOvr>
  <p:transition spd="med">
    <p:wipe dir="l"/>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2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1F394D"/>
              </a:buClr>
              <a:buSzPts val="4000"/>
              <a:buFont typeface="Arial"/>
              <a:buNone/>
            </a:pPr>
            <a:r>
              <a:rPr b="1" lang="en-US" sz="4000">
                <a:solidFill>
                  <a:srgbClr val="1F394D"/>
                </a:solidFill>
                <a:latin typeface="Arial"/>
                <a:ea typeface="Arial"/>
                <a:cs typeface="Arial"/>
                <a:sym typeface="Arial"/>
              </a:rPr>
              <a:t>COMPUTER ETHICS</a:t>
            </a:r>
            <a:endParaRPr b="1" sz="4000">
              <a:solidFill>
                <a:srgbClr val="1F394D"/>
              </a:solidFill>
              <a:latin typeface="Arial"/>
              <a:ea typeface="Arial"/>
              <a:cs typeface="Arial"/>
              <a:sym typeface="Arial"/>
            </a:endParaRPr>
          </a:p>
        </p:txBody>
      </p:sp>
      <p:sp>
        <p:nvSpPr>
          <p:cNvPr id="280" name="Google Shape;280;p26"/>
          <p:cNvSpPr txBox="1"/>
          <p:nvPr>
            <p:ph idx="1" type="body"/>
          </p:nvPr>
        </p:nvSpPr>
        <p:spPr>
          <a:xfrm>
            <a:off x="1143000" y="2119256"/>
            <a:ext cx="6934200" cy="3976743"/>
          </a:xfrm>
          <a:prstGeom prst="rect">
            <a:avLst/>
          </a:prstGeom>
          <a:noFill/>
          <a:ln>
            <a:noFill/>
          </a:ln>
        </p:spPr>
        <p:txBody>
          <a:bodyPr anchorCtr="0" anchor="t" bIns="45700" lIns="0" spcFirstLastPara="1" rIns="0" wrap="square" tIns="45700">
            <a:normAutofit/>
          </a:bodyPr>
          <a:lstStyle/>
          <a:p>
            <a:pPr indent="-139700" lvl="0" marL="91440" rtl="0" algn="l">
              <a:lnSpc>
                <a:spcPct val="90000"/>
              </a:lnSpc>
              <a:spcBef>
                <a:spcPts val="0"/>
              </a:spcBef>
              <a:spcAft>
                <a:spcPts val="0"/>
              </a:spcAft>
              <a:buSzPts val="2200"/>
              <a:buChar char=" "/>
            </a:pPr>
            <a:r>
              <a:rPr lang="en-US" sz="2200">
                <a:latin typeface="Arial"/>
                <a:ea typeface="Arial"/>
                <a:cs typeface="Arial"/>
                <a:sym typeface="Arial"/>
              </a:rPr>
              <a:t>Think about the social consequences of the program you are waiting or the system you are designing.</a:t>
            </a:r>
            <a:endParaRPr/>
          </a:p>
          <a:p>
            <a:pPr indent="-139700" lvl="0" marL="91440" rtl="0" algn="l">
              <a:lnSpc>
                <a:spcPct val="90000"/>
              </a:lnSpc>
              <a:spcBef>
                <a:spcPts val="1400"/>
              </a:spcBef>
              <a:spcAft>
                <a:spcPts val="0"/>
              </a:spcAft>
              <a:buSzPts val="2200"/>
              <a:buChar char=" "/>
            </a:pPr>
            <a:r>
              <a:rPr lang="en-US" sz="2200">
                <a:latin typeface="Arial"/>
                <a:ea typeface="Arial"/>
                <a:cs typeface="Arial"/>
                <a:sym typeface="Arial"/>
              </a:rPr>
              <a:t>Use a computer in ways that insure considerations and respect for your fellow humans.</a:t>
            </a:r>
            <a:endParaRPr/>
          </a:p>
          <a:p>
            <a:pPr indent="0" lvl="0" marL="91440" rtl="0" algn="l">
              <a:lnSpc>
                <a:spcPct val="90000"/>
              </a:lnSpc>
              <a:spcBef>
                <a:spcPts val="1400"/>
              </a:spcBef>
              <a:spcAft>
                <a:spcPts val="0"/>
              </a:spcAft>
              <a:buSzPts val="2200"/>
              <a:buNone/>
            </a:pPr>
            <a:r>
              <a:t/>
            </a:r>
            <a:endParaRPr sz="2200">
              <a:latin typeface="Arial"/>
              <a:ea typeface="Arial"/>
              <a:cs typeface="Arial"/>
              <a:sym typeface="Arial"/>
            </a:endParaRPr>
          </a:p>
        </p:txBody>
      </p:sp>
    </p:spTree>
  </p:cSld>
  <p:clrMapOvr>
    <a:masterClrMapping/>
  </p:clrMapOvr>
  <p:transition spd="med">
    <p:wipe dir="l"/>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C:\Users\Sethu\Desktop\Professional Ethics\3d-man-justice.jpg" id="285" name="Google Shape;285;p27"/>
          <p:cNvPicPr preferRelativeResize="0"/>
          <p:nvPr/>
        </p:nvPicPr>
        <p:blipFill rotWithShape="1">
          <a:blip r:embed="rId3">
            <a:alphaModFix/>
          </a:blip>
          <a:srcRect b="0" l="0" r="0" t="0"/>
          <a:stretch/>
        </p:blipFill>
        <p:spPr>
          <a:xfrm>
            <a:off x="838200" y="757518"/>
            <a:ext cx="4572000" cy="5334000"/>
          </a:xfrm>
          <a:prstGeom prst="rect">
            <a:avLst/>
          </a:prstGeom>
          <a:noFill/>
          <a:ln>
            <a:noFill/>
          </a:ln>
        </p:spPr>
      </p:pic>
      <p:pic>
        <p:nvPicPr>
          <p:cNvPr descr="C:\Users\Sethu\Desktop\Professional Ethics\unanswered-questions.jpg" id="286" name="Google Shape;286;p27"/>
          <p:cNvPicPr preferRelativeResize="0"/>
          <p:nvPr/>
        </p:nvPicPr>
        <p:blipFill rotWithShape="1">
          <a:blip r:embed="rId4">
            <a:alphaModFix/>
          </a:blip>
          <a:srcRect b="0" l="0" r="0" t="0"/>
          <a:stretch/>
        </p:blipFill>
        <p:spPr>
          <a:xfrm>
            <a:off x="4849906" y="2017524"/>
            <a:ext cx="3532094" cy="2847975"/>
          </a:xfrm>
          <a:prstGeom prst="rect">
            <a:avLst/>
          </a:prstGeom>
          <a:noFill/>
          <a:ln>
            <a:noFill/>
          </a:ln>
        </p:spPr>
      </p:pic>
      <p:pic>
        <p:nvPicPr>
          <p:cNvPr descr="C:\Users\Sethu\Desktop\Professional Ethics\questions21.jpg" id="287" name="Google Shape;287;p27"/>
          <p:cNvPicPr preferRelativeResize="0"/>
          <p:nvPr/>
        </p:nvPicPr>
        <p:blipFill rotWithShape="1">
          <a:blip r:embed="rId5">
            <a:alphaModFix/>
          </a:blip>
          <a:srcRect b="0" l="0" r="0" t="0"/>
          <a:stretch/>
        </p:blipFill>
        <p:spPr>
          <a:xfrm>
            <a:off x="4854388" y="1671918"/>
            <a:ext cx="1681163" cy="3505200"/>
          </a:xfrm>
          <a:prstGeom prst="rect">
            <a:avLst/>
          </a:prstGeom>
          <a:noFill/>
          <a:ln>
            <a:noFill/>
          </a:ln>
        </p:spPr>
      </p:pic>
    </p:spTree>
  </p:cSld>
  <p:clrMapOvr>
    <a:masterClrMapping/>
  </p:clrMapOvr>
  <p:transition spd="med">
    <p:wipe dir="l"/>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p:nvPr/>
        </p:nvSpPr>
        <p:spPr>
          <a:xfrm>
            <a:off x="762001" y="838200"/>
            <a:ext cx="4724400"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dk1"/>
                </a:solidFill>
                <a:latin typeface="Aharoni"/>
                <a:ea typeface="Aharoni"/>
                <a:cs typeface="Aharoni"/>
                <a:sym typeface="Aharoni"/>
              </a:rPr>
              <a:t>ANCIENT ETHICS</a:t>
            </a:r>
            <a:endParaRPr b="1" sz="5400" cap="none">
              <a:solidFill>
                <a:schemeClr val="dk1"/>
              </a:solidFill>
              <a:latin typeface="Aharoni"/>
              <a:ea typeface="Aharoni"/>
              <a:cs typeface="Aharoni"/>
              <a:sym typeface="Aharoni"/>
            </a:endParaRPr>
          </a:p>
        </p:txBody>
      </p:sp>
      <p:sp>
        <p:nvSpPr>
          <p:cNvPr id="117" name="Google Shape;117;p3"/>
          <p:cNvSpPr txBox="1"/>
          <p:nvPr/>
        </p:nvSpPr>
        <p:spPr>
          <a:xfrm>
            <a:off x="1371601" y="3247072"/>
            <a:ext cx="6781799" cy="224676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Mesopotamian Epic of Gilgamesh</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Homer's Iliad </a:t>
            </a:r>
            <a:endParaRPr sz="28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The Icelandic Eddas</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The Sumerian Farmer's Almanac </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The Egyptian Instruction of Amenemope</a:t>
            </a:r>
            <a:endParaRPr sz="2800">
              <a:solidFill>
                <a:schemeClr val="dk1"/>
              </a:solidFill>
              <a:latin typeface="Arial"/>
              <a:ea typeface="Arial"/>
              <a:cs typeface="Arial"/>
              <a:sym typeface="Arial"/>
            </a:endParaRPr>
          </a:p>
        </p:txBody>
      </p:sp>
      <p:pic>
        <p:nvPicPr>
          <p:cNvPr id="118" name="Google Shape;118;p3"/>
          <p:cNvPicPr preferRelativeResize="0"/>
          <p:nvPr/>
        </p:nvPicPr>
        <p:blipFill rotWithShape="1">
          <a:blip r:embed="rId3">
            <a:alphaModFix/>
          </a:blip>
          <a:srcRect b="0" l="0" r="0" t="0"/>
          <a:stretch/>
        </p:blipFill>
        <p:spPr>
          <a:xfrm>
            <a:off x="5482172" y="638175"/>
            <a:ext cx="2671227" cy="2608898"/>
          </a:xfrm>
          <a:prstGeom prst="rect">
            <a:avLst/>
          </a:prstGeom>
          <a:noFill/>
          <a:ln>
            <a:noFill/>
          </a:ln>
        </p:spPr>
      </p:pic>
    </p:spTree>
  </p:cSld>
  <p:clrMapOvr>
    <a:masterClrMapping/>
  </p:clrMapOvr>
  <p:transition spd="med">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2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nvSpPr>
        <p:spPr>
          <a:xfrm>
            <a:off x="584200" y="3759200"/>
            <a:ext cx="4534896" cy="1295226"/>
          </a:xfrm>
          <a:prstGeom prst="rect">
            <a:avLst/>
          </a:prstGeom>
          <a:noFill/>
          <a:ln>
            <a:noFill/>
          </a:ln>
        </p:spPr>
        <p:txBody>
          <a:bodyPr anchorCtr="0" anchor="t" bIns="0" lIns="0" spcFirstLastPara="1" rIns="0" wrap="square" tIns="0">
            <a:spAutoFit/>
          </a:bodyPr>
          <a:lstStyle/>
          <a:p>
            <a:pPr indent="0" lvl="0" marL="0" marR="0" rtl="0" algn="l">
              <a:lnSpc>
                <a:spcPct val="114345"/>
              </a:lnSpc>
              <a:spcBef>
                <a:spcPts val="0"/>
              </a:spcBef>
              <a:spcAft>
                <a:spcPts val="0"/>
              </a:spcAft>
              <a:buNone/>
            </a:pPr>
            <a:r>
              <a:rPr lang="en-US" sz="4810">
                <a:solidFill>
                  <a:srgbClr val="09213B"/>
                </a:solidFill>
                <a:latin typeface="Book Antiqua"/>
                <a:ea typeface="Book Antiqua"/>
                <a:cs typeface="Book Antiqua"/>
                <a:sym typeface="Book Antiqua"/>
              </a:rPr>
              <a:t>Ethical Theories </a:t>
            </a:r>
            <a:endParaRPr/>
          </a:p>
          <a:p>
            <a:pPr indent="0" lvl="0" marL="0" marR="0" rtl="0" algn="l">
              <a:lnSpc>
                <a:spcPct val="305555"/>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24" name="Google Shape;124;p4"/>
          <p:cNvSpPr txBox="1"/>
          <p:nvPr/>
        </p:nvSpPr>
        <p:spPr>
          <a:xfrm>
            <a:off x="584200" y="4965700"/>
            <a:ext cx="6187591" cy="538609"/>
          </a:xfrm>
          <a:prstGeom prst="rect">
            <a:avLst/>
          </a:prstGeom>
          <a:noFill/>
          <a:ln>
            <a:noFill/>
          </a:ln>
        </p:spPr>
        <p:txBody>
          <a:bodyPr anchorCtr="0" anchor="t" bIns="0" lIns="0" spcFirstLastPara="1" rIns="0" wrap="square" tIns="0">
            <a:spAutoFit/>
          </a:bodyPr>
          <a:lstStyle/>
          <a:p>
            <a:pPr indent="0" lvl="0" marL="0" marR="0" rtl="0" algn="l">
              <a:lnSpc>
                <a:spcPct val="116022"/>
              </a:lnSpc>
              <a:spcBef>
                <a:spcPts val="0"/>
              </a:spcBef>
              <a:spcAft>
                <a:spcPts val="0"/>
              </a:spcAft>
              <a:buNone/>
            </a:pPr>
            <a:r>
              <a:rPr lang="en-US" sz="1810">
                <a:solidFill>
                  <a:srgbClr val="09213B"/>
                </a:solidFill>
                <a:latin typeface="Book Antiqua"/>
                <a:ea typeface="Book Antiqua"/>
                <a:cs typeface="Book Antiqua"/>
                <a:sym typeface="Book Antiqua"/>
              </a:rPr>
              <a:t>An introduction to three main branches of normative ethics </a:t>
            </a:r>
            <a:endParaRPr/>
          </a:p>
          <a:p>
            <a:pPr indent="0" lvl="0" marL="0" marR="0" rtl="0" algn="l">
              <a:lnSpc>
                <a:spcPct val="116666"/>
              </a:lnSpc>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med">
    <p:wipe dir="l"/>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Normative vs. descriptive Ethics</a:t>
            </a:r>
            <a:endParaRPr/>
          </a:p>
        </p:txBody>
      </p:sp>
      <p:sp>
        <p:nvSpPr>
          <p:cNvPr id="130" name="Google Shape;130;p5"/>
          <p:cNvSpPr txBox="1"/>
          <p:nvPr>
            <p:ph idx="1" type="body"/>
          </p:nvPr>
        </p:nvSpPr>
        <p:spPr>
          <a:xfrm>
            <a:off x="685330" y="2367093"/>
            <a:ext cx="7772870" cy="3424107"/>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000"/>
              <a:buNone/>
            </a:pPr>
            <a:r>
              <a:rPr b="1" lang="en-US"/>
              <a:t>Descriptive Ethics</a:t>
            </a:r>
            <a:r>
              <a:rPr lang="en-US"/>
              <a:t>: seeks to describe how people behave and/or what sorts of moral standards they claim to follow. (Think Anthropology or sociology)</a:t>
            </a:r>
            <a:endParaRPr/>
          </a:p>
          <a:p>
            <a:pPr indent="-182880" lvl="1" marL="384048" rtl="0" algn="l">
              <a:lnSpc>
                <a:spcPct val="90000"/>
              </a:lnSpc>
              <a:spcBef>
                <a:spcPts val="400"/>
              </a:spcBef>
              <a:spcAft>
                <a:spcPts val="0"/>
              </a:spcAft>
              <a:buSzPts val="1800"/>
              <a:buChar char="◦"/>
            </a:pPr>
            <a:r>
              <a:rPr lang="en-US"/>
              <a:t>	non-evaluative</a:t>
            </a:r>
            <a:endParaRPr/>
          </a:p>
          <a:p>
            <a:pPr indent="0" lvl="0" marL="0" rtl="0" algn="l">
              <a:lnSpc>
                <a:spcPct val="90000"/>
              </a:lnSpc>
              <a:spcBef>
                <a:spcPts val="1600"/>
              </a:spcBef>
              <a:spcAft>
                <a:spcPts val="0"/>
              </a:spcAft>
              <a:buSzPts val="2000"/>
              <a:buNone/>
            </a:pPr>
            <a:r>
              <a:rPr b="1" lang="en-US"/>
              <a:t>Normative ethics</a:t>
            </a:r>
            <a:r>
              <a:rPr lang="en-US"/>
              <a:t>: seeks to create or evaluate moral standards. it is an attempt to figure out what people </a:t>
            </a:r>
            <a:r>
              <a:rPr b="1" lang="en-US"/>
              <a:t>should</a:t>
            </a:r>
            <a:r>
              <a:rPr lang="en-US"/>
              <a:t> do or whether their current moral behavior is reasonable. </a:t>
            </a:r>
            <a:endParaRPr/>
          </a:p>
        </p:txBody>
      </p:sp>
    </p:spTree>
  </p:cSld>
  <p:clrMapOvr>
    <a:masterClrMapping/>
  </p:clrMapOvr>
  <p:transition spd="med">
    <p:wipe dir="l"/>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Three types of normative ethics</a:t>
            </a:r>
            <a:endParaRPr/>
          </a:p>
        </p:txBody>
      </p:sp>
      <p:sp>
        <p:nvSpPr>
          <p:cNvPr id="136" name="Google Shape;136;p6"/>
          <p:cNvSpPr txBox="1"/>
          <p:nvPr>
            <p:ph idx="1" type="body"/>
          </p:nvPr>
        </p:nvSpPr>
        <p:spPr>
          <a:xfrm>
            <a:off x="354842" y="1875295"/>
            <a:ext cx="8386202" cy="4839404"/>
          </a:xfrm>
          <a:prstGeom prst="rect">
            <a:avLst/>
          </a:prstGeom>
          <a:noFill/>
          <a:ln>
            <a:noFill/>
          </a:ln>
        </p:spPr>
        <p:txBody>
          <a:bodyPr anchorCtr="0" anchor="t" bIns="45700" lIns="0" spcFirstLastPara="1" rIns="0" wrap="square" tIns="45700">
            <a:normAutofit/>
          </a:bodyPr>
          <a:lstStyle/>
          <a:p>
            <a:pPr indent="0" lvl="0" marL="0" rtl="0" algn="l">
              <a:lnSpc>
                <a:spcPct val="90000"/>
              </a:lnSpc>
              <a:spcBef>
                <a:spcPts val="0"/>
              </a:spcBef>
              <a:spcAft>
                <a:spcPts val="0"/>
              </a:spcAft>
              <a:buSzPts val="2800"/>
              <a:buNone/>
            </a:pPr>
            <a:r>
              <a:rPr lang="en-US" sz="2800" cap="none"/>
              <a:t>Teleological -- </a:t>
            </a:r>
            <a:r>
              <a:rPr lang="en-US" sz="2600" cap="none"/>
              <a:t>look at “ends” or consequences of what we do </a:t>
            </a:r>
            <a:endParaRPr/>
          </a:p>
          <a:p>
            <a:pPr indent="0" lvl="0" marL="0" rtl="0" algn="l">
              <a:lnSpc>
                <a:spcPct val="90000"/>
              </a:lnSpc>
              <a:spcBef>
                <a:spcPts val="1400"/>
              </a:spcBef>
              <a:spcAft>
                <a:spcPts val="0"/>
              </a:spcAft>
              <a:buSzPts val="2800"/>
              <a:buNone/>
            </a:pPr>
            <a:r>
              <a:rPr lang="en-US" sz="2800" cap="none"/>
              <a:t>Deontological – </a:t>
            </a:r>
            <a:r>
              <a:rPr lang="en-US" sz="2600" cap="none"/>
              <a:t>adheres to independent moral rules or duties; motives behind certain actions are right or wrong instead of focusing on the results</a:t>
            </a:r>
            <a:br>
              <a:rPr lang="en-US" sz="2600" cap="none"/>
            </a:br>
            <a:r>
              <a:rPr lang="en-US" sz="2600" cap="none"/>
              <a:t>(Duty-based)</a:t>
            </a:r>
            <a:endParaRPr/>
          </a:p>
          <a:p>
            <a:pPr indent="-182880" lvl="1" marL="384048" rtl="0" algn="l">
              <a:lnSpc>
                <a:spcPct val="90000"/>
              </a:lnSpc>
              <a:spcBef>
                <a:spcPts val="400"/>
              </a:spcBef>
              <a:spcAft>
                <a:spcPts val="0"/>
              </a:spcAft>
              <a:buSzPts val="2400"/>
              <a:buChar char="◦"/>
            </a:pPr>
            <a:r>
              <a:rPr lang="en-US" sz="2400" cap="none"/>
              <a:t>The Golden rule</a:t>
            </a:r>
            <a:endParaRPr/>
          </a:p>
          <a:p>
            <a:pPr indent="-182880" lvl="1" marL="384048" rtl="0" algn="l">
              <a:lnSpc>
                <a:spcPct val="90000"/>
              </a:lnSpc>
              <a:spcBef>
                <a:spcPts val="600"/>
              </a:spcBef>
              <a:spcAft>
                <a:spcPts val="0"/>
              </a:spcAft>
              <a:buSzPts val="2400"/>
              <a:buChar char="◦"/>
            </a:pPr>
            <a:r>
              <a:rPr lang="en-US" sz="2400" cap="none"/>
              <a:t>Religion (ex. The ten commandments)</a:t>
            </a:r>
            <a:endParaRPr sz="2200" cap="none">
              <a:latin typeface="Arial"/>
              <a:ea typeface="Arial"/>
              <a:cs typeface="Arial"/>
              <a:sym typeface="Arial"/>
            </a:endParaRPr>
          </a:p>
          <a:p>
            <a:pPr indent="0" lvl="0" marL="0" rtl="0" algn="l">
              <a:lnSpc>
                <a:spcPct val="90000"/>
              </a:lnSpc>
              <a:spcBef>
                <a:spcPts val="1600"/>
              </a:spcBef>
              <a:spcAft>
                <a:spcPts val="0"/>
              </a:spcAft>
              <a:buSzPts val="2600"/>
              <a:buNone/>
            </a:pPr>
            <a:r>
              <a:rPr lang="en-US" sz="2600" cap="none">
                <a:latin typeface="Calibri"/>
                <a:ea typeface="Calibri"/>
                <a:cs typeface="Calibri"/>
                <a:sym typeface="Calibri"/>
              </a:rPr>
              <a:t>Virtue ethics- Character-based Theories that look for the role one’s character plays in the decision making and how that decision will affect the character of others</a:t>
            </a:r>
            <a:endParaRPr sz="2400" cap="none"/>
          </a:p>
          <a:p>
            <a:pPr indent="0" lvl="0" marL="91440" rtl="0" algn="l">
              <a:lnSpc>
                <a:spcPct val="90000"/>
              </a:lnSpc>
              <a:spcBef>
                <a:spcPts val="1400"/>
              </a:spcBef>
              <a:spcAft>
                <a:spcPts val="0"/>
              </a:spcAft>
              <a:buSzPts val="2000"/>
              <a:buNone/>
            </a:pPr>
            <a:r>
              <a:t/>
            </a:r>
            <a:endParaRPr/>
          </a:p>
        </p:txBody>
      </p:sp>
    </p:spTree>
  </p:cSld>
  <p:clrMapOvr>
    <a:masterClrMapping/>
  </p:clrMapOvr>
  <p:transition spd="med">
    <p:wipe dir="l"/>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27cdb357c32_0_0"/>
          <p:cNvPicPr preferRelativeResize="0"/>
          <p:nvPr/>
        </p:nvPicPr>
        <p:blipFill>
          <a:blip r:embed="rId3">
            <a:alphaModFix/>
          </a:blip>
          <a:stretch>
            <a:fillRect/>
          </a:stretch>
        </p:blipFill>
        <p:spPr>
          <a:xfrm>
            <a:off x="480550" y="238549"/>
            <a:ext cx="8411899" cy="594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nvSpPr>
        <p:spPr>
          <a:xfrm>
            <a:off x="2032000" y="203200"/>
            <a:ext cx="5341206" cy="1024255"/>
          </a:xfrm>
          <a:prstGeom prst="rect">
            <a:avLst/>
          </a:prstGeom>
          <a:noFill/>
          <a:ln>
            <a:noFill/>
          </a:ln>
        </p:spPr>
        <p:txBody>
          <a:bodyPr anchorCtr="0" anchor="t" bIns="0" lIns="0" spcFirstLastPara="1" rIns="0" wrap="square" tIns="0">
            <a:spAutoFit/>
          </a:bodyPr>
          <a:lstStyle/>
          <a:p>
            <a:pPr indent="0" lvl="0" marL="0" marR="0" rtl="0" algn="l">
              <a:lnSpc>
                <a:spcPct val="89397"/>
              </a:lnSpc>
              <a:spcBef>
                <a:spcPts val="0"/>
              </a:spcBef>
              <a:spcAft>
                <a:spcPts val="0"/>
              </a:spcAft>
              <a:buNone/>
            </a:pPr>
            <a:r>
              <a:rPr lang="en-US" sz="4810">
                <a:solidFill>
                  <a:srgbClr val="09213B"/>
                </a:solidFill>
                <a:latin typeface="Book Antiqua"/>
                <a:ea typeface="Book Antiqua"/>
                <a:cs typeface="Book Antiqua"/>
                <a:sym typeface="Book Antiqua"/>
              </a:rPr>
              <a:t>Three Main Ethical </a:t>
            </a:r>
            <a:endParaRPr/>
          </a:p>
          <a:p>
            <a:pPr indent="0" lvl="0" marL="0" marR="0" rtl="0" algn="l">
              <a:lnSpc>
                <a:spcPct val="238888"/>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7"/>
          <p:cNvSpPr txBox="1"/>
          <p:nvPr/>
        </p:nvSpPr>
        <p:spPr>
          <a:xfrm>
            <a:off x="2946400" y="800100"/>
            <a:ext cx="3451266" cy="1295226"/>
          </a:xfrm>
          <a:prstGeom prst="rect">
            <a:avLst/>
          </a:prstGeom>
          <a:noFill/>
          <a:ln>
            <a:noFill/>
          </a:ln>
        </p:spPr>
        <p:txBody>
          <a:bodyPr anchorCtr="0" anchor="t" bIns="0" lIns="0" spcFirstLastPara="1" rIns="0" wrap="square" tIns="0">
            <a:spAutoFit/>
          </a:bodyPr>
          <a:lstStyle/>
          <a:p>
            <a:pPr indent="0" lvl="0" marL="0" marR="0" rtl="0" algn="l">
              <a:lnSpc>
                <a:spcPct val="114345"/>
              </a:lnSpc>
              <a:spcBef>
                <a:spcPts val="0"/>
              </a:spcBef>
              <a:spcAft>
                <a:spcPts val="0"/>
              </a:spcAft>
              <a:buNone/>
            </a:pPr>
            <a:r>
              <a:rPr lang="en-US" sz="4810">
                <a:solidFill>
                  <a:srgbClr val="09213B"/>
                </a:solidFill>
                <a:latin typeface="Book Antiqua"/>
                <a:ea typeface="Book Antiqua"/>
                <a:cs typeface="Book Antiqua"/>
                <a:sym typeface="Book Antiqua"/>
              </a:rPr>
              <a:t>Approaches </a:t>
            </a:r>
            <a:endParaRPr/>
          </a:p>
          <a:p>
            <a:pPr indent="0" lvl="0" marL="0" marR="0" rtl="0" algn="l">
              <a:lnSpc>
                <a:spcPct val="305555"/>
              </a:lnSpc>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7"/>
          <p:cNvSpPr txBox="1"/>
          <p:nvPr/>
        </p:nvSpPr>
        <p:spPr>
          <a:xfrm>
            <a:off x="850900" y="1905000"/>
            <a:ext cx="8404545" cy="2462213"/>
          </a:xfrm>
          <a:prstGeom prst="rect">
            <a:avLst/>
          </a:prstGeom>
          <a:noFill/>
          <a:ln>
            <a:noFill/>
          </a:ln>
        </p:spPr>
        <p:txBody>
          <a:bodyPr anchorCtr="0" anchor="t" bIns="0" lIns="0" spcFirstLastPara="1" rIns="0" wrap="square" tIns="0">
            <a:spAutoFit/>
          </a:bodyPr>
          <a:lstStyle/>
          <a:p>
            <a:pPr indent="0" lvl="0" marL="0" marR="0" rtl="0" algn="l">
              <a:lnSpc>
                <a:spcPct val="209606"/>
              </a:lnSpc>
              <a:spcBef>
                <a:spcPts val="0"/>
              </a:spcBef>
              <a:spcAft>
                <a:spcPts val="0"/>
              </a:spcAft>
              <a:buNone/>
            </a:pPr>
            <a:r>
              <a:rPr lang="en-US" sz="2290">
                <a:solidFill>
                  <a:schemeClr val="dk1"/>
                </a:solidFill>
                <a:latin typeface="Book Antiqua"/>
                <a:ea typeface="Book Antiqua"/>
                <a:cs typeface="Book Antiqua"/>
                <a:sym typeface="Book Antiqua"/>
              </a:rPr>
              <a:t>Three main approaches to normative ethics that we will discuss: </a:t>
            </a:r>
            <a:br>
              <a:rPr lang="en-US" sz="2290">
                <a:solidFill>
                  <a:schemeClr val="dk1"/>
                </a:solidFill>
                <a:latin typeface="Noto Sans Symbols"/>
                <a:ea typeface="Noto Sans Symbols"/>
                <a:cs typeface="Noto Sans Symbols"/>
                <a:sym typeface="Noto Sans Symbols"/>
              </a:rPr>
            </a:br>
            <a:r>
              <a:rPr lang="en-US" sz="2290">
                <a:solidFill>
                  <a:schemeClr val="dk1"/>
                </a:solidFill>
                <a:latin typeface="Noto Sans Symbols"/>
                <a:ea typeface="Noto Sans Symbols"/>
                <a:cs typeface="Noto Sans Symbols"/>
                <a:sym typeface="Noto Sans Symbols"/>
              </a:rPr>
              <a:t>⚫⚫</a:t>
            </a:r>
            <a:r>
              <a:rPr lang="en-US" sz="2290">
                <a:solidFill>
                  <a:schemeClr val="dk1"/>
                </a:solidFill>
                <a:latin typeface="Arial"/>
                <a:ea typeface="Arial"/>
                <a:cs typeface="Arial"/>
                <a:sym typeface="Arial"/>
              </a:rPr>
              <a:t> </a:t>
            </a:r>
            <a:r>
              <a:rPr lang="en-US" sz="2290">
                <a:solidFill>
                  <a:schemeClr val="dk1"/>
                </a:solidFill>
                <a:latin typeface="Book Antiqua"/>
                <a:ea typeface="Book Antiqua"/>
                <a:cs typeface="Book Antiqua"/>
                <a:sym typeface="Book Antiqua"/>
              </a:rPr>
              <a:t> Virtue ethics (ethics of character) </a:t>
            </a:r>
            <a:br>
              <a:rPr lang="en-US" sz="2290">
                <a:solidFill>
                  <a:schemeClr val="dk1"/>
                </a:solidFill>
                <a:latin typeface="Noto Sans Symbols"/>
                <a:ea typeface="Noto Sans Symbols"/>
                <a:cs typeface="Noto Sans Symbols"/>
                <a:sym typeface="Noto Sans Symbols"/>
              </a:rPr>
            </a:br>
            <a:r>
              <a:rPr lang="en-US" sz="2290">
                <a:solidFill>
                  <a:schemeClr val="dk1"/>
                </a:solidFill>
                <a:latin typeface="Noto Sans Symbols"/>
                <a:ea typeface="Noto Sans Symbols"/>
                <a:cs typeface="Noto Sans Symbols"/>
                <a:sym typeface="Noto Sans Symbols"/>
              </a:rPr>
              <a:t>⚫⚫</a:t>
            </a:r>
            <a:r>
              <a:rPr lang="en-US" sz="2290">
                <a:solidFill>
                  <a:schemeClr val="dk1"/>
                </a:solidFill>
                <a:latin typeface="Arial"/>
                <a:ea typeface="Arial"/>
                <a:cs typeface="Arial"/>
                <a:sym typeface="Arial"/>
              </a:rPr>
              <a:t> </a:t>
            </a:r>
            <a:r>
              <a:rPr lang="en-US" sz="2290">
                <a:solidFill>
                  <a:schemeClr val="dk1"/>
                </a:solidFill>
                <a:latin typeface="Book Antiqua"/>
                <a:ea typeface="Book Antiqua"/>
                <a:cs typeface="Book Antiqua"/>
                <a:sym typeface="Book Antiqua"/>
              </a:rPr>
              <a:t> Utilitarianism (teleological)</a:t>
            </a:r>
            <a:endParaRPr/>
          </a:p>
          <a:p>
            <a:pPr indent="0" lvl="0" marL="0" marR="0" rtl="0" algn="l">
              <a:lnSpc>
                <a:spcPct val="209606"/>
              </a:lnSpc>
              <a:spcBef>
                <a:spcPts val="0"/>
              </a:spcBef>
              <a:spcAft>
                <a:spcPts val="0"/>
              </a:spcAft>
              <a:buNone/>
            </a:pPr>
            <a:r>
              <a:t/>
            </a:r>
            <a:endParaRPr sz="2290">
              <a:solidFill>
                <a:schemeClr val="dk1"/>
              </a:solidFill>
              <a:latin typeface="Noto Sans Symbols"/>
              <a:ea typeface="Noto Sans Symbols"/>
              <a:cs typeface="Noto Sans Symbols"/>
              <a:sym typeface="Noto Sans Symbols"/>
            </a:endParaRPr>
          </a:p>
        </p:txBody>
      </p:sp>
      <p:sp>
        <p:nvSpPr>
          <p:cNvPr id="150" name="Google Shape;150;p7"/>
          <p:cNvSpPr txBox="1"/>
          <p:nvPr/>
        </p:nvSpPr>
        <p:spPr>
          <a:xfrm>
            <a:off x="850900" y="3975100"/>
            <a:ext cx="2047035" cy="692497"/>
          </a:xfrm>
          <a:prstGeom prst="rect">
            <a:avLst/>
          </a:prstGeom>
          <a:noFill/>
          <a:ln>
            <a:noFill/>
          </a:ln>
        </p:spPr>
        <p:txBody>
          <a:bodyPr anchorCtr="0" anchor="t" bIns="0" lIns="0" spcFirstLastPara="1" rIns="0" wrap="square" tIns="0">
            <a:spAutoFit/>
          </a:bodyPr>
          <a:lstStyle/>
          <a:p>
            <a:pPr indent="0" lvl="0" marL="0" marR="0" rtl="0" algn="l">
              <a:lnSpc>
                <a:spcPct val="117903"/>
              </a:lnSpc>
              <a:spcBef>
                <a:spcPts val="0"/>
              </a:spcBef>
              <a:spcAft>
                <a:spcPts val="0"/>
              </a:spcAft>
              <a:buNone/>
            </a:pPr>
            <a:r>
              <a:rPr lang="en-US" sz="2290">
                <a:solidFill>
                  <a:schemeClr val="dk1"/>
                </a:solidFill>
                <a:latin typeface="Noto Sans Symbols"/>
                <a:ea typeface="Noto Sans Symbols"/>
                <a:cs typeface="Noto Sans Symbols"/>
                <a:sym typeface="Noto Sans Symbols"/>
              </a:rPr>
              <a:t>⚫⚫</a:t>
            </a:r>
            <a:r>
              <a:rPr lang="en-US" sz="2290">
                <a:solidFill>
                  <a:schemeClr val="dk1"/>
                </a:solidFill>
                <a:latin typeface="Arial"/>
                <a:ea typeface="Arial"/>
                <a:cs typeface="Arial"/>
                <a:sym typeface="Arial"/>
              </a:rPr>
              <a:t> </a:t>
            </a:r>
            <a:r>
              <a:rPr lang="en-US" sz="2290">
                <a:solidFill>
                  <a:schemeClr val="dk1"/>
                </a:solidFill>
                <a:latin typeface="Book Antiqua"/>
                <a:ea typeface="Book Antiqua"/>
                <a:cs typeface="Book Antiqua"/>
                <a:sym typeface="Book Antiqua"/>
              </a:rPr>
              <a:t> Deontology </a:t>
            </a:r>
            <a:endParaRPr/>
          </a:p>
          <a:p>
            <a:pPr indent="0" lvl="0" marL="0" marR="0" rtl="0" algn="l">
              <a:lnSpc>
                <a:spcPct val="117903"/>
              </a:lnSpc>
              <a:spcBef>
                <a:spcPts val="0"/>
              </a:spcBef>
              <a:spcAft>
                <a:spcPts val="0"/>
              </a:spcAft>
              <a:buNone/>
            </a:pPr>
            <a:r>
              <a:t/>
            </a:r>
            <a:endParaRPr sz="2290">
              <a:solidFill>
                <a:srgbClr val="FFFFFF"/>
              </a:solidFill>
              <a:latin typeface="Noto Sans Symbols"/>
              <a:ea typeface="Noto Sans Symbols"/>
              <a:cs typeface="Noto Sans Symbols"/>
              <a:sym typeface="Noto Sans Symbols"/>
            </a:endParaRPr>
          </a:p>
        </p:txBody>
      </p:sp>
      <p:sp>
        <p:nvSpPr>
          <p:cNvPr id="151" name="Google Shape;151;p7"/>
          <p:cNvSpPr txBox="1"/>
          <p:nvPr/>
        </p:nvSpPr>
        <p:spPr>
          <a:xfrm>
            <a:off x="850899" y="4584700"/>
            <a:ext cx="7133041" cy="1785617"/>
          </a:xfrm>
          <a:prstGeom prst="rect">
            <a:avLst/>
          </a:prstGeom>
          <a:noFill/>
          <a:ln>
            <a:noFill/>
          </a:ln>
        </p:spPr>
        <p:txBody>
          <a:bodyPr anchorCtr="0" anchor="t" bIns="0" lIns="0" spcFirstLastPara="1" rIns="0" wrap="square" tIns="0">
            <a:spAutoFit/>
          </a:bodyPr>
          <a:lstStyle/>
          <a:p>
            <a:pPr indent="0" lvl="0" marL="0" marR="0" rtl="0" algn="l">
              <a:lnSpc>
                <a:spcPct val="122270"/>
              </a:lnSpc>
              <a:spcBef>
                <a:spcPts val="0"/>
              </a:spcBef>
              <a:spcAft>
                <a:spcPts val="0"/>
              </a:spcAft>
              <a:buNone/>
            </a:pPr>
            <a:r>
              <a:rPr lang="en-US" sz="2290">
                <a:solidFill>
                  <a:schemeClr val="dk1"/>
                </a:solidFill>
                <a:latin typeface="Book Antiqua"/>
                <a:ea typeface="Book Antiqua"/>
                <a:cs typeface="Book Antiqua"/>
                <a:sym typeface="Book Antiqua"/>
              </a:rPr>
              <a:t>The difference between these three approaches to </a:t>
            </a:r>
            <a:br>
              <a:rPr lang="en-US" sz="2290">
                <a:solidFill>
                  <a:schemeClr val="dk1"/>
                </a:solidFill>
                <a:latin typeface="Book Antiqua"/>
                <a:ea typeface="Book Antiqua"/>
                <a:cs typeface="Book Antiqua"/>
                <a:sym typeface="Book Antiqua"/>
              </a:rPr>
            </a:br>
            <a:r>
              <a:rPr lang="en-US" sz="2290">
                <a:solidFill>
                  <a:schemeClr val="dk1"/>
                </a:solidFill>
                <a:latin typeface="Book Antiqua"/>
                <a:ea typeface="Book Antiqua"/>
                <a:cs typeface="Book Antiqua"/>
                <a:sym typeface="Book Antiqua"/>
              </a:rPr>
              <a:t>morality tends to lie more in the way moral dilemmas are approached, rather than in the moral conclusions reached. </a:t>
            </a:r>
            <a:endParaRPr/>
          </a:p>
          <a:p>
            <a:pPr indent="0" lvl="0" marL="0" marR="0" rtl="0" algn="l">
              <a:lnSpc>
                <a:spcPct val="122270"/>
              </a:lnSpc>
              <a:spcBef>
                <a:spcPts val="0"/>
              </a:spcBef>
              <a:spcAft>
                <a:spcPts val="0"/>
              </a:spcAft>
              <a:buNone/>
            </a:pPr>
            <a:r>
              <a:t/>
            </a:r>
            <a:endParaRPr sz="2290">
              <a:solidFill>
                <a:srgbClr val="FFFFFF"/>
              </a:solidFill>
              <a:latin typeface="Book Antiqua"/>
              <a:ea typeface="Book Antiqua"/>
              <a:cs typeface="Book Antiqua"/>
              <a:sym typeface="Book Antiqua"/>
            </a:endParaRPr>
          </a:p>
        </p:txBody>
      </p:sp>
    </p:spTree>
  </p:cSld>
  <p:clrMapOvr>
    <a:masterClrMapping/>
  </p:clrMapOvr>
  <p:transition spd="med">
    <p:wipe dir="l"/>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8"/>
          <p:cNvPicPr preferRelativeResize="0"/>
          <p:nvPr>
            <p:ph idx="1" type="body"/>
          </p:nvPr>
        </p:nvPicPr>
        <p:blipFill rotWithShape="1">
          <a:blip r:embed="rId3">
            <a:alphaModFix/>
          </a:blip>
          <a:srcRect b="0" l="0" r="0" t="0"/>
          <a:stretch/>
        </p:blipFill>
        <p:spPr>
          <a:xfrm>
            <a:off x="84409" y="278969"/>
            <a:ext cx="8827116" cy="6137329"/>
          </a:xfrm>
          <a:prstGeom prst="rect">
            <a:avLst/>
          </a:prstGeom>
          <a:noFill/>
          <a:ln>
            <a:noFill/>
          </a:ln>
        </p:spPr>
      </p:pic>
    </p:spTree>
  </p:cSld>
  <p:clrMapOvr>
    <a:masterClrMapping/>
  </p:clrMapOvr>
  <p:transition spd="med">
    <p:wipe dir="l"/>
  </p:transition>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SETHU</dc:creator>
</cp:coreProperties>
</file>