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Video icon links to American Express video on how it changed message strategies with the use of celebrity endorser, Jerry Seinfeld, and the use of webisodes online.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gradFill>
            <a:gsLst>
              <a:gs pos="0">
                <a:srgbClr val="D8AF00"/>
              </a:gs>
              <a:gs pos="100000">
                <a:srgbClr val="990033"/>
              </a:gs>
            </a:gsLst>
            <a:lin ang="16200000"/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2286000" y="1927225"/>
            <a:ext cx="6553200" cy="1958975"/>
          </a:xfrm>
          <a:prstGeom prst="rect">
            <a:avLst/>
          </a:prstGeom>
        </p:spPr>
        <p:txBody>
          <a:bodyPr/>
          <a:lstStyle/>
          <a:p>
            <a:pPr lvl="0">
              <a:defRPr sz="4000"/>
            </a:pPr>
          </a:p>
        </p:txBody>
      </p:sp>
      <p:pic>
        <p:nvPicPr>
          <p:cNvPr id="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78752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762000" y="1600199"/>
            <a:ext cx="7696200" cy="3922725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762000" y="1600200"/>
            <a:ext cx="3776839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gradFill>
            <a:gsLst>
              <a:gs pos="0">
                <a:srgbClr val="990033"/>
              </a:gs>
              <a:gs pos="100000">
                <a:srgbClr val="FFDD4F"/>
              </a:gs>
            </a:gsLst>
            <a:lin ang="2700000"/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62000" y="92074"/>
            <a:ext cx="76962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lvl="0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762000" y="1600200"/>
            <a:ext cx="76962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 advClick="1"/>
  <p:txStyles>
    <p:titleStyle>
      <a:lvl1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ctr">
        <a:defRPr sz="36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2pPr>
      <a:lvl3pPr marL="13208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300"/>
        </a:spcBef>
        <a:buClr>
          <a:srgbClr val="000000"/>
        </a:buClr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2286000" y="1981200"/>
            <a:ext cx="6248400" cy="1393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r" defTabSz="768095">
              <a:defRPr sz="3024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24"/>
              <a:t>Designing and Managing Integrated Marketing Communications</a:t>
            </a:r>
          </a:p>
        </p:txBody>
      </p:sp>
      <p:sp>
        <p:nvSpPr>
          <p:cNvPr id="39" name="Shape 39"/>
          <p:cNvSpPr/>
          <p:nvPr/>
        </p:nvSpPr>
        <p:spPr>
          <a:xfrm>
            <a:off x="2339531" y="5821977"/>
            <a:ext cx="6141338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rPr b="1" i="1" sz="3200"/>
              <a:t>Marketing Management, 13</a:t>
            </a:r>
            <a:r>
              <a:rPr b="1" baseline="30000" i="1" sz="3200"/>
              <a:t>th</a:t>
            </a:r>
            <a:r>
              <a:rPr b="1" i="1" sz="3200"/>
              <a:t> ed</a:t>
            </a:r>
          </a:p>
        </p:txBody>
      </p:sp>
      <p:sp>
        <p:nvSpPr>
          <p:cNvPr id="40" name="Shape 40"/>
          <p:cNvSpPr/>
          <p:nvPr/>
        </p:nvSpPr>
        <p:spPr>
          <a:xfrm>
            <a:off x="6400800" y="609600"/>
            <a:ext cx="2133600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4800"/>
              </a:spcBef>
              <a:defRPr b="1" sz="8000"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lvl="0">
              <a:defRPr b="0" sz="1800"/>
            </a:pPr>
            <a:r>
              <a:rPr b="1" sz="8000"/>
              <a:t>17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17-10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Table 17.1 Communication Platforms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762000" y="1371600"/>
            <a:ext cx="37719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Personal Selling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Sales presentations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Sales meetings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Incentive programs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Samples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Fairs and trade shows</a:t>
            </a:r>
          </a:p>
        </p:txBody>
      </p:sp>
      <p:sp>
        <p:nvSpPr>
          <p:cNvPr id="84" name="Shape 84"/>
          <p:cNvSpPr/>
          <p:nvPr/>
        </p:nvSpPr>
        <p:spPr>
          <a:xfrm>
            <a:off x="4686300" y="1371600"/>
            <a:ext cx="3771900" cy="4065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lnSpc>
                <a:spcPct val="90000"/>
              </a:lnSpc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Direct Marketing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Catalogs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Mailings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Telemarketing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Electronic shopping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TV shopping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Fax mail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E-mail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Voice mail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Blogs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Websites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17-11</a:t>
            </a:r>
          </a:p>
        </p:txBody>
      </p:sp>
      <p:sp>
        <p:nvSpPr>
          <p:cNvPr id="87" name="Shape 87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Word-of-Mouth Marketing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Person-to-person</a:t>
            </a:r>
            <a:endParaRPr sz="2800"/>
          </a:p>
          <a:p>
            <a:pPr lvl="0">
              <a:defRPr sz="1800"/>
            </a:pPr>
            <a:r>
              <a:rPr sz="2800"/>
              <a:t>Chat rooms</a:t>
            </a:r>
            <a:endParaRPr sz="2800"/>
          </a:p>
          <a:p>
            <a:pPr lvl="0">
              <a:defRPr sz="1800"/>
            </a:pPr>
            <a:r>
              <a:rPr sz="2800"/>
              <a:t>Blogs </a:t>
            </a:r>
          </a:p>
        </p:txBody>
      </p:sp>
      <p:pic>
        <p:nvPicPr>
          <p:cNvPr id="89" name="image.png"/>
          <p:cNvPicPr/>
          <p:nvPr/>
        </p:nvPicPr>
        <p:blipFill>
          <a:blip r:embed="rId2">
            <a:extLst/>
          </a:blip>
          <a:srcRect l="0" t="14982" r="0" b="12289"/>
          <a:stretch>
            <a:fillRect/>
          </a:stretch>
        </p:blipFill>
        <p:spPr>
          <a:xfrm>
            <a:off x="3276600" y="2895600"/>
            <a:ext cx="5181600" cy="2825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17-12</a:t>
            </a:r>
          </a:p>
        </p:txBody>
      </p:sp>
      <p:sp>
        <p:nvSpPr>
          <p:cNvPr id="92" name="Shape 92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Figure17.2 Elements in the Communications Process*</a:t>
            </a:r>
          </a:p>
        </p:txBody>
      </p:sp>
      <p:pic>
        <p:nvPicPr>
          <p:cNvPr id="9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981200"/>
            <a:ext cx="8382000" cy="365283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503605" y="5730169"/>
            <a:ext cx="391499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BBE0E3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BBE0E3"/>
                </a:solidFill>
              </a:rPr>
              <a:t>*This question is VVI for final exam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17-15</a:t>
            </a:r>
          </a:p>
        </p:txBody>
      </p:sp>
      <p:sp>
        <p:nvSpPr>
          <p:cNvPr id="97" name="Shape 97"/>
          <p:cNvSpPr/>
          <p:nvPr>
            <p:ph type="title"/>
          </p:nvPr>
        </p:nvSpPr>
        <p:spPr>
          <a:xfrm>
            <a:off x="228600" y="304799"/>
            <a:ext cx="8534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Figure 17.3 </a:t>
            </a:r>
            <a:br>
              <a:rPr sz="3564">
                <a:solidFill>
                  <a:srgbClr val="FFFFFF"/>
                </a:solidFill>
              </a:rPr>
            </a:br>
            <a:r>
              <a:rPr sz="3564">
                <a:solidFill>
                  <a:srgbClr val="FFFFFF"/>
                </a:solidFill>
              </a:rPr>
              <a:t>Response Hierarchy Models</a:t>
            </a:r>
          </a:p>
        </p:txBody>
      </p:sp>
      <p:pic>
        <p:nvPicPr>
          <p:cNvPr id="9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724025"/>
            <a:ext cx="6172200" cy="4829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17-16</a:t>
            </a:r>
          </a:p>
        </p:txBody>
      </p:sp>
      <p:sp>
        <p:nvSpPr>
          <p:cNvPr id="101" name="Shape 101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An Ideal Ad Campaign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762000" y="1371600"/>
            <a:ext cx="76962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defRPr sz="1800"/>
            </a:pPr>
            <a:r>
              <a:rPr sz="2800"/>
              <a:t>The right consumer is exposed to the message at the right time and place</a:t>
            </a:r>
            <a:endParaRPr sz="2800"/>
          </a:p>
          <a:p>
            <a:pPr lvl="0" marL="300037" indent="-300037">
              <a:lnSpc>
                <a:spcPct val="90000"/>
              </a:lnSpc>
              <a:defRPr sz="1800"/>
            </a:pPr>
            <a:r>
              <a:rPr sz="2800"/>
              <a:t>The ad causes consumer to pay attention</a:t>
            </a:r>
            <a:endParaRPr sz="2800"/>
          </a:p>
          <a:p>
            <a:pPr lvl="0" marL="300037" indent="-300037">
              <a:lnSpc>
                <a:spcPct val="90000"/>
              </a:lnSpc>
              <a:defRPr sz="1800"/>
            </a:pPr>
            <a:r>
              <a:rPr sz="2800"/>
              <a:t>The ad reflects consumer’s level of understanding and behaviors with product</a:t>
            </a:r>
            <a:endParaRPr sz="2800"/>
          </a:p>
          <a:p>
            <a:pPr lvl="0" marL="300037" indent="-300037">
              <a:lnSpc>
                <a:spcPct val="90000"/>
              </a:lnSpc>
              <a:defRPr sz="1800"/>
            </a:pPr>
            <a:r>
              <a:rPr sz="2800"/>
              <a:t>The ad correctly positions brand in terms of points-of-difference and points-of-parity</a:t>
            </a:r>
            <a:endParaRPr sz="2800"/>
          </a:p>
          <a:p>
            <a:pPr lvl="0" marL="300037" indent="-300037">
              <a:lnSpc>
                <a:spcPct val="90000"/>
              </a:lnSpc>
              <a:defRPr sz="1800"/>
            </a:pPr>
            <a:r>
              <a:rPr sz="2800"/>
              <a:t>The ad motivates consumers to consider purchase of the brand</a:t>
            </a:r>
            <a:endParaRPr sz="2800"/>
          </a:p>
          <a:p>
            <a:pPr lvl="0" marL="300037" indent="-300037">
              <a:lnSpc>
                <a:spcPct val="90000"/>
              </a:lnSpc>
              <a:defRPr sz="1800"/>
            </a:pPr>
            <a:r>
              <a:rPr sz="2800"/>
              <a:t>The ad creates strong brand associations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5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17-17</a:t>
            </a:r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 17.4 Steps in Developing Effective Communications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914400" y="1600200"/>
            <a:ext cx="4800600" cy="609600"/>
            <a:chOff x="0" y="0"/>
            <a:chExt cx="4800600" cy="609600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499821" y="61696"/>
              <a:ext cx="3800958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Identify target audience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447800" y="2286000"/>
            <a:ext cx="4800600" cy="609600"/>
            <a:chOff x="0" y="0"/>
            <a:chExt cx="4800600" cy="609600"/>
          </a:xfrm>
        </p:grpSpPr>
        <p:sp>
          <p:nvSpPr>
            <p:cNvPr id="109" name="Shape 109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7ED4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688039" y="61696"/>
              <a:ext cx="3424522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Determine objectives</a:t>
              </a:r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981200" y="2971800"/>
            <a:ext cx="4800600" cy="609600"/>
            <a:chOff x="0" y="0"/>
            <a:chExt cx="4800600" cy="609600"/>
          </a:xfrm>
        </p:grpSpPr>
        <p:sp>
          <p:nvSpPr>
            <p:cNvPr id="112" name="Shape 112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00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60754" y="61696"/>
              <a:ext cx="3879092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Design communications</a:t>
              </a: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2514600" y="3657600"/>
            <a:ext cx="4800600" cy="609600"/>
            <a:chOff x="0" y="0"/>
            <a:chExt cx="4800600" cy="609600"/>
          </a:xfrm>
        </p:grpSpPr>
        <p:sp>
          <p:nvSpPr>
            <p:cNvPr id="115" name="Shape 115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C081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16" name="Shape 116"/>
            <p:cNvSpPr/>
            <p:nvPr/>
          </p:nvSpPr>
          <p:spPr>
            <a:xfrm>
              <a:off x="1092951" y="61696"/>
              <a:ext cx="2614698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Select channels</a:t>
              </a: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2971800" y="4343400"/>
            <a:ext cx="4800600" cy="609600"/>
            <a:chOff x="0" y="0"/>
            <a:chExt cx="4800600" cy="609600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FFCC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033569" y="61696"/>
              <a:ext cx="2733462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Establish budget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3581400" y="5029200"/>
            <a:ext cx="4800600" cy="609600"/>
            <a:chOff x="0" y="0"/>
            <a:chExt cx="4800600" cy="609600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4800600" cy="609600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688039" y="61696"/>
              <a:ext cx="3424522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Decide on media mix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4081568" y="5715000"/>
            <a:ext cx="4867063" cy="609600"/>
            <a:chOff x="0" y="0"/>
            <a:chExt cx="4867061" cy="609600"/>
          </a:xfrm>
        </p:grpSpPr>
        <p:sp>
          <p:nvSpPr>
            <p:cNvPr id="124" name="Shape 124"/>
            <p:cNvSpPr/>
            <p:nvPr/>
          </p:nvSpPr>
          <p:spPr>
            <a:xfrm>
              <a:off x="33230" y="0"/>
              <a:ext cx="4800601" cy="6096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28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0" y="61696"/>
              <a:ext cx="4867062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600"/>
                </a:spcBef>
                <a:defRPr sz="28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0046"/>
                  </a:solidFill>
                </a:rPr>
                <a:t>Measure results/ manage IMC</a:t>
              </a:r>
            </a:p>
          </p:txBody>
        </p:sp>
      </p:grpSp>
      <p:sp>
        <p:nvSpPr>
          <p:cNvPr id="127" name="Shape 127"/>
          <p:cNvSpPr/>
          <p:nvPr/>
        </p:nvSpPr>
        <p:spPr>
          <a:xfrm flipH="1" rot="16200000">
            <a:off x="800100" y="1943099"/>
            <a:ext cx="685800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3" name="Shape 133"/>
          <p:cNvSpPr/>
          <p:nvPr/>
        </p:nvSpPr>
        <p:spPr>
          <a:xfrm>
            <a:off x="1219200" y="2032000"/>
            <a:ext cx="26289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6261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34" name="Shape 134"/>
          <p:cNvSpPr/>
          <p:nvPr/>
        </p:nvSpPr>
        <p:spPr>
          <a:xfrm>
            <a:off x="1752600" y="2717800"/>
            <a:ext cx="26289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6261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/>
        </p:nvSpPr>
        <p:spPr>
          <a:xfrm>
            <a:off x="2284729" y="3403600"/>
            <a:ext cx="2630171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5642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36" name="Shape 136"/>
          <p:cNvSpPr/>
          <p:nvPr/>
        </p:nvSpPr>
        <p:spPr>
          <a:xfrm>
            <a:off x="2741929" y="4089400"/>
            <a:ext cx="2630171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6894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/>
        </p:nvSpPr>
        <p:spPr>
          <a:xfrm>
            <a:off x="3352800" y="4775200"/>
            <a:ext cx="2628900" cy="124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408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5979" y="21600"/>
                </a:lnTo>
              </a:path>
            </a:pathLst>
          </a:custGeom>
          <a:ln>
            <a:solidFill>
              <a:srgbClr val="000066"/>
            </a:solidFill>
            <a:round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10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0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10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10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presetClass="entr" presetSubtype="10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10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nodeType="afterEffect" presetClass="entr" presetSubtype="10" presetID="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3"/>
      <p:bldP build="whole" bldLvl="1" animBg="1" rev="0" advAuto="0" spid="135" grpId="8"/>
      <p:bldP build="whole" bldLvl="1" animBg="1" rev="0" advAuto="0" spid="134" grpId="6"/>
      <p:bldP build="whole" bldLvl="1" animBg="1" rev="0" advAuto="0" spid="127" grpId="2"/>
      <p:bldP build="whole" bldLvl="1" animBg="1" rev="0" advAuto="0" spid="108" grpId="1"/>
      <p:bldP build="whole" bldLvl="1" animBg="1" rev="0" advAuto="0" spid="133" grpId="4"/>
      <p:bldP build="whole" bldLvl="1" animBg="1" rev="0" advAuto="0" spid="114" grpId="5"/>
      <p:bldP build="whole" bldLvl="1" animBg="1" rev="0" advAuto="0" spid="137" grpId="12"/>
      <p:bldP build="whole" bldLvl="1" animBg="1" rev="0" advAuto="0" spid="126" grpId="13"/>
      <p:bldP build="whole" bldLvl="1" animBg="1" rev="0" advAuto="0" spid="117" grpId="7"/>
      <p:bldP build="whole" bldLvl="1" animBg="1" rev="0" advAuto="0" spid="136" grpId="10"/>
      <p:bldP build="whole" bldLvl="1" animBg="1" rev="0" advAuto="0" spid="120" grpId="9"/>
      <p:bldP build="whole" bldLvl="1" animBg="1" rev="0" advAuto="0" spid="123" grpId="1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17-18</a:t>
            </a:r>
          </a:p>
        </p:txBody>
      </p:sp>
      <p:sp>
        <p:nvSpPr>
          <p:cNvPr id="140" name="Shape 140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Communications Objectives</a:t>
            </a:r>
          </a:p>
        </p:txBody>
      </p:sp>
      <p:pic>
        <p:nvPicPr>
          <p:cNvPr id="141" name="image.png"/>
          <p:cNvPicPr/>
          <p:nvPr/>
        </p:nvPicPr>
        <p:blipFill>
          <a:blip r:embed="rId2">
            <a:extLst/>
          </a:blip>
          <a:srcRect l="0" t="13467" r="0" b="11111"/>
          <a:stretch>
            <a:fillRect/>
          </a:stretch>
        </p:blipFill>
        <p:spPr>
          <a:xfrm>
            <a:off x="2743200" y="3581400"/>
            <a:ext cx="3771900" cy="213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 144"/>
          <p:cNvGrpSpPr/>
          <p:nvPr/>
        </p:nvGrpSpPr>
        <p:grpSpPr>
          <a:xfrm>
            <a:off x="457200" y="1524000"/>
            <a:ext cx="3962400" cy="685800"/>
            <a:chOff x="0" y="0"/>
            <a:chExt cx="3962400" cy="685800"/>
          </a:xfrm>
        </p:grpSpPr>
        <p:sp>
          <p:nvSpPr>
            <p:cNvPr id="142" name="Shape 142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562391" y="68877"/>
              <a:ext cx="2837618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Category Need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4724400" y="1524000"/>
            <a:ext cx="3962400" cy="685800"/>
            <a:chOff x="0" y="0"/>
            <a:chExt cx="3962400" cy="685800"/>
          </a:xfrm>
        </p:grpSpPr>
        <p:sp>
          <p:nvSpPr>
            <p:cNvPr id="145" name="Shape 145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40141" y="68877"/>
              <a:ext cx="3282118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Brand Awareness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457200" y="2438400"/>
            <a:ext cx="3962400" cy="685800"/>
            <a:chOff x="0" y="0"/>
            <a:chExt cx="3962400" cy="685800"/>
          </a:xfrm>
        </p:grpSpPr>
        <p:sp>
          <p:nvSpPr>
            <p:cNvPr id="148" name="Shape 148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652581" y="68877"/>
              <a:ext cx="2657238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Brand Attitude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4724400" y="2438400"/>
            <a:ext cx="3962400" cy="685800"/>
            <a:chOff x="0" y="0"/>
            <a:chExt cx="3962400" cy="685800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3962400" cy="685800"/>
            </a:xfrm>
            <a:prstGeom prst="rect">
              <a:avLst/>
            </a:prstGeom>
            <a:solidFill>
              <a:srgbClr val="9AB3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34672" y="68877"/>
              <a:ext cx="3493056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Purchase Intention</a:t>
              </a:r>
            </a:p>
          </p:txBody>
        </p:sp>
      </p:grpSp>
      <p:pic>
        <p:nvPicPr>
          <p:cNvPr id="154" name="wwwcir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1800" y="4876800"/>
            <a:ext cx="885825" cy="820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44" grpId="1"/>
      <p:bldP build="whole" bldLvl="1" animBg="1" rev="0" advAuto="0" spid="153" grpId="4"/>
      <p:bldP build="whole" bldLvl="1" animBg="1" rev="0" advAuto="0" spid="14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17-19</a:t>
            </a:r>
          </a:p>
        </p:txBody>
      </p:sp>
      <p:sp>
        <p:nvSpPr>
          <p:cNvPr id="157" name="Shape 157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Designing the Communications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Message strategy</a:t>
            </a:r>
            <a:endParaRPr sz="2800"/>
          </a:p>
          <a:p>
            <a:pPr lvl="0">
              <a:defRPr sz="1800"/>
            </a:pPr>
            <a:r>
              <a:rPr sz="2800"/>
              <a:t>Creative strategy</a:t>
            </a:r>
            <a:endParaRPr sz="2800"/>
          </a:p>
          <a:p>
            <a:pPr lvl="0">
              <a:defRPr sz="1800"/>
            </a:pPr>
            <a:r>
              <a:rPr sz="2800"/>
              <a:t>Message source</a:t>
            </a:r>
            <a:endParaRPr sz="2800"/>
          </a:p>
          <a:p>
            <a:pPr lvl="0">
              <a:defRPr sz="1800"/>
            </a:pPr>
            <a:r>
              <a:rPr sz="2800"/>
              <a:t>Global adaptation</a:t>
            </a:r>
          </a:p>
        </p:txBody>
      </p:sp>
      <p:pic>
        <p:nvPicPr>
          <p:cNvPr id="15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600200"/>
            <a:ext cx="2771775" cy="388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j0349642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0" y="4038600"/>
            <a:ext cx="1800225" cy="123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17-22</a:t>
            </a:r>
          </a:p>
        </p:txBody>
      </p:sp>
      <p:sp>
        <p:nvSpPr>
          <p:cNvPr id="165" name="Shape 165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Issues Facing Global Adaptations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762000" y="1600199"/>
            <a:ext cx="7696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Is the product restricted in some countries?</a:t>
            </a:r>
            <a:endParaRPr sz="3200"/>
          </a:p>
          <a:p>
            <a:pPr lvl="0">
              <a:defRPr sz="1800"/>
            </a:pPr>
            <a:r>
              <a:rPr sz="3200"/>
              <a:t>Are there restrictions on advertising the product to a specific target market?</a:t>
            </a:r>
            <a:endParaRPr sz="3200"/>
          </a:p>
          <a:p>
            <a:pPr lvl="0">
              <a:defRPr sz="1800"/>
            </a:pPr>
            <a:r>
              <a:rPr sz="3200"/>
              <a:t>Can comparative ads be used?</a:t>
            </a:r>
            <a:endParaRPr sz="3200"/>
          </a:p>
          <a:p>
            <a:pPr lvl="0">
              <a:defRPr sz="1800"/>
            </a:pPr>
            <a:r>
              <a:rPr sz="3200"/>
              <a:t>Can the same advertising be used in all country markets?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17-23</a:t>
            </a:r>
          </a:p>
        </p:txBody>
      </p:sp>
      <p:sp>
        <p:nvSpPr>
          <p:cNvPr id="169" name="Shape 169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Select Communication Channels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762000" y="1600199"/>
            <a:ext cx="7696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Personal channels</a:t>
            </a:r>
            <a:endParaRPr sz="3200"/>
          </a:p>
          <a:p>
            <a:pPr lvl="0">
              <a:defRPr sz="1800"/>
            </a:pPr>
            <a:r>
              <a:rPr sz="3200"/>
              <a:t>Nonpersonal channels</a:t>
            </a:r>
            <a:endParaRPr sz="3200"/>
          </a:p>
          <a:p>
            <a:pPr lvl="0">
              <a:defRPr sz="1800"/>
            </a:pPr>
            <a:r>
              <a:rPr sz="3200"/>
              <a:t>Integration of channels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</a:t>
            </a: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Chapter Questions*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762000" y="1600199"/>
            <a:ext cx="7696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defRPr sz="1800"/>
            </a:pPr>
            <a:r>
              <a:rPr sz="2800"/>
              <a:t>What is the role of marketing communications?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How do marketing communications work?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What are the major steps in developing effective communications?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What is the communications mix and how should it be set?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What is an integrated marketing communications program? </a:t>
            </a:r>
          </a:p>
        </p:txBody>
      </p:sp>
      <p:sp>
        <p:nvSpPr>
          <p:cNvPr id="45" name="Shape 45"/>
          <p:cNvSpPr/>
          <p:nvPr/>
        </p:nvSpPr>
        <p:spPr>
          <a:xfrm>
            <a:off x="2321813" y="1158169"/>
            <a:ext cx="494380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DDDDDD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DDDDDD"/>
                </a:solidFill>
              </a:rPr>
              <a:t>*This questions are important for final exam.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17-26</a:t>
            </a:r>
          </a:p>
        </p:txBody>
      </p:sp>
      <p:pic>
        <p:nvPicPr>
          <p:cNvPr id="17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133600"/>
            <a:ext cx="4657725" cy="320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>
            <p:ph type="title"/>
          </p:nvPr>
        </p:nvSpPr>
        <p:spPr>
          <a:xfrm>
            <a:off x="228600" y="76199"/>
            <a:ext cx="8534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Nonpersonal </a:t>
            </a:r>
            <a:br>
              <a:rPr sz="3564">
                <a:solidFill>
                  <a:srgbClr val="FFFFFF"/>
                </a:solidFill>
              </a:rPr>
            </a:br>
            <a:r>
              <a:rPr sz="3564">
                <a:solidFill>
                  <a:srgbClr val="FFFFFF"/>
                </a:solidFill>
              </a:rPr>
              <a:t>Communication Channels</a:t>
            </a:r>
          </a:p>
        </p:txBody>
      </p:sp>
      <p:grpSp>
        <p:nvGrpSpPr>
          <p:cNvPr id="177" name="Group 177"/>
          <p:cNvGrpSpPr/>
          <p:nvPr/>
        </p:nvGrpSpPr>
        <p:grpSpPr>
          <a:xfrm>
            <a:off x="3733800" y="1905000"/>
            <a:ext cx="4800600" cy="838200"/>
            <a:chOff x="0" y="0"/>
            <a:chExt cx="4800600" cy="8382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794787" y="145077"/>
              <a:ext cx="1211026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Media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3733800" y="2971800"/>
            <a:ext cx="4800600" cy="838200"/>
            <a:chOff x="0" y="0"/>
            <a:chExt cx="4800600" cy="8382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857369" y="145077"/>
              <a:ext cx="3085862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Sales Promotion</a:t>
              </a:r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3733800" y="3962400"/>
            <a:ext cx="4800600" cy="838200"/>
            <a:chOff x="0" y="0"/>
            <a:chExt cx="4800600" cy="83820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56884" y="145077"/>
              <a:ext cx="4486832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Events and Experiences</a:t>
              </a:r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3733800" y="5029200"/>
            <a:ext cx="4800600" cy="838200"/>
            <a:chOff x="0" y="0"/>
            <a:chExt cx="4800600" cy="838200"/>
          </a:xfrm>
        </p:grpSpPr>
        <p:sp>
          <p:nvSpPr>
            <p:cNvPr id="184" name="Shape 184"/>
            <p:cNvSpPr/>
            <p:nvPr/>
          </p:nvSpPr>
          <p:spPr>
            <a:xfrm>
              <a:off x="0" y="0"/>
              <a:ext cx="4800600" cy="8382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891202" y="145077"/>
              <a:ext cx="3018196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Public Relations</a:t>
              </a:r>
            </a:p>
          </p:txBody>
        </p:sp>
      </p:grp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2"/>
      <p:bldP build="whole" bldLvl="1" animBg="1" rev="0" advAuto="0" spid="177" grpId="1"/>
      <p:bldP build="whole" bldLvl="1" animBg="1" rev="0" advAuto="0" spid="186" grpId="4"/>
      <p:bldP build="whole" bldLvl="1" animBg="1" rev="0" advAuto="0" spid="183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17-27</a:t>
            </a:r>
          </a:p>
        </p:txBody>
      </p:sp>
      <p:sp>
        <p:nvSpPr>
          <p:cNvPr id="189" name="Shape 189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Establish the Budget</a:t>
            </a:r>
          </a:p>
        </p:txBody>
      </p:sp>
      <p:sp>
        <p:nvSpPr>
          <p:cNvPr id="190" name="Shape 190"/>
          <p:cNvSpPr/>
          <p:nvPr/>
        </p:nvSpPr>
        <p:spPr>
          <a:xfrm>
            <a:off x="609600" y="1447800"/>
            <a:ext cx="4191000" cy="4800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193" name="Group 193"/>
          <p:cNvGrpSpPr/>
          <p:nvPr/>
        </p:nvGrpSpPr>
        <p:grpSpPr>
          <a:xfrm>
            <a:off x="2362200" y="1600200"/>
            <a:ext cx="6248400" cy="914400"/>
            <a:chOff x="0" y="0"/>
            <a:chExt cx="6248400" cy="914400"/>
          </a:xfrm>
        </p:grpSpPr>
        <p:sp>
          <p:nvSpPr>
            <p:cNvPr id="191" name="Shape 191"/>
            <p:cNvSpPr/>
            <p:nvPr/>
          </p:nvSpPr>
          <p:spPr>
            <a:xfrm>
              <a:off x="0" y="0"/>
              <a:ext cx="62484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149494" y="183177"/>
              <a:ext cx="1949412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Affordable</a:t>
              </a:r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2743200" y="2667000"/>
            <a:ext cx="5867400" cy="914400"/>
            <a:chOff x="0" y="0"/>
            <a:chExt cx="5867400" cy="914400"/>
          </a:xfrm>
        </p:grpSpPr>
        <p:sp>
          <p:nvSpPr>
            <p:cNvPr id="194" name="Shape 194"/>
            <p:cNvSpPr/>
            <p:nvPr/>
          </p:nvSpPr>
          <p:spPr>
            <a:xfrm>
              <a:off x="0" y="0"/>
              <a:ext cx="58674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029215" y="183177"/>
              <a:ext cx="3808969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Percentage-of-Sales</a:t>
              </a:r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3505200" y="3733800"/>
            <a:ext cx="5105400" cy="914400"/>
            <a:chOff x="0" y="0"/>
            <a:chExt cx="5105400" cy="914400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51054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851912" y="183177"/>
              <a:ext cx="3401577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Competitive Parity</a:t>
              </a:r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4114800" y="4800600"/>
            <a:ext cx="4495800" cy="914400"/>
            <a:chOff x="0" y="0"/>
            <a:chExt cx="4495800" cy="914400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4495800" cy="9144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342900" indent="-342900" algn="ctr">
                <a:spcBef>
                  <a:spcPts val="400"/>
                </a:spcBef>
                <a:defRPr sz="3200">
                  <a:solidFill>
                    <a:srgbClr val="000046"/>
                  </a:solidFill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456624" y="183177"/>
              <a:ext cx="3582552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42900" indent="-342900" algn="ctr">
                <a:spcBef>
                  <a:spcPts val="700"/>
                </a:spcBef>
                <a:defRPr sz="3200">
                  <a:solidFill>
                    <a:srgbClr val="00004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000046"/>
                  </a:solidFill>
                </a:rPr>
                <a:t>Objective-and-Task</a:t>
              </a:r>
            </a:p>
          </p:txBody>
        </p:sp>
      </p:grp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3"/>
      <p:bldP build="whole" bldLvl="1" animBg="1" rev="0" advAuto="0" spid="196" grpId="2"/>
      <p:bldP build="whole" bldLvl="1" animBg="1" rev="0" advAuto="0" spid="202" grpId="4"/>
      <p:bldP build="whole" bldLvl="1" animBg="1" rev="0" advAuto="0" spid="19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17-28</a:t>
            </a:r>
          </a:p>
        </p:txBody>
      </p:sp>
      <p:sp>
        <p:nvSpPr>
          <p:cNvPr id="205" name="Shape 205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Objective-and-Task Method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xfrm>
            <a:off x="381000" y="1371600"/>
            <a:ext cx="8458200" cy="5181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defRPr sz="1800"/>
            </a:pPr>
            <a:r>
              <a:rPr sz="2800"/>
              <a:t>Establish the market share goal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Determine the percentage that should be reached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Determine the percentage of aware prospects that should be persuaded to try the brand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Determine the number of advertising impressions per 1% trial rate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Determine the number of gross rating points that would have to be purchased</a:t>
            </a:r>
            <a:endParaRPr sz="2800"/>
          </a:p>
          <a:p>
            <a:pPr lvl="0" marL="300037" indent="-300037">
              <a:defRPr sz="1800"/>
            </a:pPr>
            <a:r>
              <a:rPr sz="2800"/>
              <a:t>Determine the necessary advertising budget on the basis of the average cost of buying a GRP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5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17-29</a:t>
            </a:r>
          </a:p>
        </p:txBody>
      </p:sp>
      <p:sp>
        <p:nvSpPr>
          <p:cNvPr id="209" name="Shape 209"/>
          <p:cNvSpPr/>
          <p:nvPr>
            <p:ph type="title"/>
          </p:nvPr>
        </p:nvSpPr>
        <p:spPr>
          <a:xfrm>
            <a:off x="228600" y="457199"/>
            <a:ext cx="83820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Characteristics of 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The Marketing Communications Mix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xfrm>
            <a:off x="1181100" y="1741487"/>
            <a:ext cx="3359150" cy="4430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Advertising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/>
            </a:pPr>
            <a:r>
              <a:rPr sz="2800"/>
              <a:t>Pervasiveness</a:t>
            </a:r>
            <a:endParaRPr sz="2800"/>
          </a:p>
          <a:p>
            <a:pPr lvl="0">
              <a:defRPr sz="1800"/>
            </a:pPr>
            <a:r>
              <a:rPr sz="2800"/>
              <a:t>Amplified expressiveness</a:t>
            </a:r>
            <a:endParaRPr sz="2800"/>
          </a:p>
          <a:p>
            <a:pPr lvl="0">
              <a:defRPr sz="1800"/>
            </a:pPr>
            <a:r>
              <a:rPr sz="2800"/>
              <a:t>Impersonality</a:t>
            </a:r>
          </a:p>
        </p:txBody>
      </p:sp>
      <p:sp>
        <p:nvSpPr>
          <p:cNvPr id="211" name="Shape 211"/>
          <p:cNvSpPr/>
          <p:nvPr/>
        </p:nvSpPr>
        <p:spPr>
          <a:xfrm>
            <a:off x="4679950" y="1741487"/>
            <a:ext cx="3778250" cy="183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Sales Promotion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Communication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Incentive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Invitation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2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1" grpId="2"/>
      <p:bldP build="p" bldLvl="1" animBg="1" rev="0" advAuto="0" spid="2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17-30</a:t>
            </a:r>
          </a:p>
        </p:txBody>
      </p:sp>
      <p:sp>
        <p:nvSpPr>
          <p:cNvPr id="214" name="Shape 214"/>
          <p:cNvSpPr/>
          <p:nvPr>
            <p:ph type="title"/>
          </p:nvPr>
        </p:nvSpPr>
        <p:spPr>
          <a:xfrm>
            <a:off x="228600" y="228599"/>
            <a:ext cx="83820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Characteristics of 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the Marketing Communications Mix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181100" y="1741487"/>
            <a:ext cx="3359150" cy="4430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Public Relations and Publicity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/>
            </a:pPr>
            <a:r>
              <a:rPr sz="2800"/>
              <a:t>High credibility</a:t>
            </a:r>
            <a:endParaRPr sz="2800"/>
          </a:p>
          <a:p>
            <a:pPr lvl="0">
              <a:defRPr sz="1800"/>
            </a:pPr>
            <a:r>
              <a:rPr sz="2800"/>
              <a:t>Ability to catch buyers off guard</a:t>
            </a:r>
            <a:endParaRPr sz="2800"/>
          </a:p>
          <a:p>
            <a:pPr lvl="0">
              <a:defRPr sz="1800"/>
            </a:pPr>
            <a:r>
              <a:rPr sz="2800"/>
              <a:t>Dramatization</a:t>
            </a:r>
          </a:p>
        </p:txBody>
      </p:sp>
      <p:sp>
        <p:nvSpPr>
          <p:cNvPr id="216" name="Shape 216"/>
          <p:cNvSpPr/>
          <p:nvPr/>
        </p:nvSpPr>
        <p:spPr>
          <a:xfrm>
            <a:off x="4679950" y="1741487"/>
            <a:ext cx="3778250" cy="223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Events and Experiences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Relevant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Involving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Implicit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2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5" grpId="1"/>
      <p:bldP build="p" bldLvl="1" animBg="1" rev="0" advAuto="0" spid="21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17-31</a:t>
            </a:r>
          </a:p>
        </p:txBody>
      </p:sp>
      <p:sp>
        <p:nvSpPr>
          <p:cNvPr id="219" name="Shape 219"/>
          <p:cNvSpPr/>
          <p:nvPr>
            <p:ph type="title"/>
          </p:nvPr>
        </p:nvSpPr>
        <p:spPr>
          <a:xfrm>
            <a:off x="228600" y="228599"/>
            <a:ext cx="83820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Characteristics of </a:t>
            </a:r>
            <a:br>
              <a:rPr sz="3200">
                <a:solidFill>
                  <a:srgbClr val="FFFFFF"/>
                </a:solidFill>
              </a:rPr>
            </a:br>
            <a:r>
              <a:rPr sz="3200">
                <a:solidFill>
                  <a:srgbClr val="FFFFFF"/>
                </a:solidFill>
              </a:rPr>
              <a:t>the Marketing Communications Mix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1181100" y="1741487"/>
            <a:ext cx="3359150" cy="4430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Direct Marketing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/>
            </a:pPr>
            <a:r>
              <a:rPr sz="2800"/>
              <a:t>Customized</a:t>
            </a:r>
            <a:endParaRPr sz="2800"/>
          </a:p>
          <a:p>
            <a:pPr lvl="0">
              <a:defRPr sz="1800"/>
            </a:pPr>
            <a:r>
              <a:rPr sz="2800"/>
              <a:t>Up-to-date</a:t>
            </a:r>
            <a:endParaRPr sz="2800"/>
          </a:p>
          <a:p>
            <a:pPr lvl="0">
              <a:defRPr sz="1800"/>
            </a:pPr>
            <a:r>
              <a:rPr sz="2800"/>
              <a:t>Interactive</a:t>
            </a:r>
          </a:p>
        </p:txBody>
      </p:sp>
      <p:sp>
        <p:nvSpPr>
          <p:cNvPr id="221" name="Shape 221"/>
          <p:cNvSpPr/>
          <p:nvPr/>
        </p:nvSpPr>
        <p:spPr>
          <a:xfrm>
            <a:off x="4679950" y="1741487"/>
            <a:ext cx="3778250" cy="183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Personal Selling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Personal interaction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Cultivation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Response</a:t>
            </a:r>
          </a:p>
        </p:txBody>
      </p:sp>
      <p:sp>
        <p:nvSpPr>
          <p:cNvPr id="222" name="Shape 222"/>
          <p:cNvSpPr/>
          <p:nvPr/>
        </p:nvSpPr>
        <p:spPr>
          <a:xfrm>
            <a:off x="1143000" y="3962399"/>
            <a:ext cx="6553200" cy="228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Word-of-Mouth Marketing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Credible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Personal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Timely</a:t>
            </a:r>
            <a:endParaRPr sz="2800"/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4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7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nodeType="after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2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7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0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nodeType="after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4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59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4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69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1" grpId="2"/>
      <p:bldP build="p" bldLvl="5" animBg="1" rev="0" advAuto="0" spid="222" grpId="3"/>
      <p:bldP build="p" bldLvl="1" animBg="1" rev="0" advAuto="0" spid="2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17-32</a:t>
            </a:r>
          </a:p>
        </p:txBody>
      </p:sp>
      <p:sp>
        <p:nvSpPr>
          <p:cNvPr id="225" name="Shape 225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Factors in Setting </a:t>
            </a:r>
            <a:br>
              <a:rPr sz="3564">
                <a:solidFill>
                  <a:srgbClr val="FFFFFF"/>
                </a:solidFill>
              </a:rPr>
            </a:br>
            <a:r>
              <a:rPr sz="3564">
                <a:solidFill>
                  <a:srgbClr val="FFFFFF"/>
                </a:solidFill>
              </a:rPr>
              <a:t>Communications Mix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762000" y="1600199"/>
            <a:ext cx="50292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Type of product market</a:t>
            </a:r>
            <a:endParaRPr sz="2800"/>
          </a:p>
          <a:p>
            <a:pPr lvl="0">
              <a:defRPr sz="1800"/>
            </a:pPr>
            <a:r>
              <a:rPr sz="2800"/>
              <a:t>Buyer readiness stage</a:t>
            </a:r>
            <a:endParaRPr sz="2800"/>
          </a:p>
          <a:p>
            <a:pPr lvl="0">
              <a:defRPr sz="1800"/>
            </a:pPr>
            <a:r>
              <a:rPr sz="2800"/>
              <a:t>Product life cycle stage</a:t>
            </a:r>
          </a:p>
        </p:txBody>
      </p:sp>
      <p:pic>
        <p:nvPicPr>
          <p:cNvPr id="227" name="image.png"/>
          <p:cNvPicPr/>
          <p:nvPr/>
        </p:nvPicPr>
        <p:blipFill>
          <a:blip r:embed="rId2">
            <a:extLst/>
          </a:blip>
          <a:srcRect l="0" t="15509" r="0" b="12117"/>
          <a:stretch>
            <a:fillRect/>
          </a:stretch>
        </p:blipFill>
        <p:spPr>
          <a:xfrm>
            <a:off x="2286000" y="3429000"/>
            <a:ext cx="4921250" cy="267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wwwcir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752600"/>
            <a:ext cx="962025" cy="890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17-34</a:t>
            </a:r>
          </a:p>
        </p:txBody>
      </p:sp>
      <p:sp>
        <p:nvSpPr>
          <p:cNvPr id="231" name="Shape 231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 17.6 Current Consumer States for Two Brands</a:t>
            </a:r>
          </a:p>
        </p:txBody>
      </p:sp>
      <p:pic>
        <p:nvPicPr>
          <p:cNvPr id="232" name="image.png"/>
          <p:cNvPicPr/>
          <p:nvPr/>
        </p:nvPicPr>
        <p:blipFill>
          <a:blip r:embed="rId2">
            <a:extLst/>
          </a:blip>
          <a:srcRect l="0" t="0" r="26733" b="0"/>
          <a:stretch>
            <a:fillRect/>
          </a:stretch>
        </p:blipFill>
        <p:spPr>
          <a:xfrm>
            <a:off x="762000" y="1981200"/>
            <a:ext cx="7848600" cy="3579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17-36</a:t>
            </a:r>
          </a:p>
        </p:txBody>
      </p:sp>
      <p:sp>
        <p:nvSpPr>
          <p:cNvPr id="235" name="Shape 235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Marketing Debate</a:t>
            </a:r>
          </a:p>
        </p:txBody>
      </p:sp>
      <p:grpSp>
        <p:nvGrpSpPr>
          <p:cNvPr id="238" name="Group 238"/>
          <p:cNvGrpSpPr/>
          <p:nvPr/>
        </p:nvGrpSpPr>
        <p:grpSpPr>
          <a:xfrm>
            <a:off x="838200" y="1371600"/>
            <a:ext cx="7620000" cy="4876800"/>
            <a:chOff x="0" y="0"/>
            <a:chExt cx="7620000" cy="4876800"/>
          </a:xfrm>
        </p:grpSpPr>
        <p:sp>
          <p:nvSpPr>
            <p:cNvPr id="236" name="Shape 236"/>
            <p:cNvSpPr/>
            <p:nvPr/>
          </p:nvSpPr>
          <p:spPr>
            <a:xfrm>
              <a:off x="0" y="0"/>
              <a:ext cx="7620000" cy="4876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457200" indent="-457200">
                <a:defRPr sz="2800"/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37969" y="709396"/>
              <a:ext cx="6926025" cy="3458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711200" indent="-711200">
                <a:buSzPct val="100000"/>
                <a:buFont typeface="Wingdings"/>
                <a:buChar char="✓"/>
              </a:pPr>
              <a:r>
                <a:rPr sz="2800"/>
                <a:t>Has TV advertising lost power?</a:t>
              </a:r>
              <a:endParaRPr sz="2800"/>
            </a:p>
            <a:p>
              <a:pPr lvl="0" marL="457200" indent="-457200"/>
              <a:endParaRPr sz="1200"/>
            </a:p>
            <a:p>
              <a:pPr lvl="0" marL="457200" indent="-457200"/>
              <a:r>
                <a:rPr sz="2800"/>
                <a:t>Take a position:</a:t>
              </a:r>
              <a:endParaRPr sz="2800"/>
            </a:p>
            <a:p>
              <a:pPr lvl="0" marL="711200" indent="-711200">
                <a:buSzPct val="100000"/>
                <a:buAutoNum type="arabicPeriod" startAt="1"/>
              </a:pPr>
              <a:r>
                <a:rPr sz="2800"/>
                <a:t>TV advertising has faded in importance.</a:t>
              </a:r>
              <a:endParaRPr sz="2800"/>
            </a:p>
            <a:p>
              <a:pPr lvl="0" marL="457200" indent="-457200"/>
              <a:endParaRPr sz="1200"/>
            </a:p>
            <a:p>
              <a:pPr lvl="0" marL="457200" indent="-457200"/>
              <a:r>
                <a:rPr i="1" sz="2800"/>
                <a:t>or</a:t>
              </a:r>
              <a:endParaRPr i="1" sz="2800"/>
            </a:p>
            <a:p>
              <a:pPr lvl="0" marL="457200" indent="-457200"/>
              <a:endParaRPr sz="1200"/>
            </a:p>
            <a:p>
              <a:pPr lvl="0" marL="457200" indent="-457200"/>
              <a:r>
                <a:rPr sz="2800"/>
                <a:t>2. TV advertising is still the most powerful</a:t>
              </a:r>
              <a:endParaRPr sz="2800"/>
            </a:p>
            <a:p>
              <a:pPr lvl="0" marL="457200" indent="-457200"/>
              <a:r>
                <a:rPr sz="2800"/>
                <a:t>advertising medium.</a:t>
              </a:r>
              <a:endParaRPr sz="2800"/>
            </a:p>
          </p:txBody>
        </p:sp>
      </p:grp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17-37</a:t>
            </a:r>
          </a:p>
        </p:txBody>
      </p:sp>
      <p:sp>
        <p:nvSpPr>
          <p:cNvPr id="241" name="Shape 241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Marketing Discussion*</a:t>
            </a:r>
          </a:p>
        </p:txBody>
      </p:sp>
      <p:grpSp>
        <p:nvGrpSpPr>
          <p:cNvPr id="244" name="Group 244"/>
          <p:cNvGrpSpPr/>
          <p:nvPr/>
        </p:nvGrpSpPr>
        <p:grpSpPr>
          <a:xfrm>
            <a:off x="838200" y="1600200"/>
            <a:ext cx="7579783" cy="4495800"/>
            <a:chOff x="0" y="0"/>
            <a:chExt cx="7579782" cy="4495800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7467600" cy="449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FFFF"/>
                </a:gs>
                <a:gs pos="100000">
                  <a:srgbClr val="FFDD4F"/>
                </a:gs>
              </a:gsLst>
              <a:lin ang="16200000" scaled="0"/>
            </a:gradFill>
            <a:ln w="9525" cap="flat">
              <a:solidFill>
                <a:srgbClr val="CCCC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457200" indent="-457200">
                <a:defRPr sz="3200"/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19378" y="564177"/>
              <a:ext cx="7360405" cy="3367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marL="812800" indent="-812800">
                <a:buSzPct val="100000"/>
                <a:buFont typeface="Wingdings"/>
                <a:buChar char="✓"/>
              </a:pPr>
              <a:r>
                <a:rPr sz="3200"/>
                <a:t>Pick a brand and go to the Website.</a:t>
              </a:r>
              <a:endParaRPr sz="3200"/>
            </a:p>
            <a:p>
              <a:pPr lvl="0" marL="457200" indent="-457200"/>
              <a:r>
                <a:rPr sz="3200"/>
                <a:t>	Locate as many forms of</a:t>
              </a:r>
              <a:endParaRPr sz="3200"/>
            </a:p>
            <a:p>
              <a:pPr lvl="0" marL="457200" indent="-457200"/>
              <a:r>
                <a:rPr sz="3200"/>
                <a:t>	communication as you can find.</a:t>
              </a:r>
              <a:endParaRPr sz="3200"/>
            </a:p>
            <a:p>
              <a:pPr lvl="0" marL="812800" indent="-812800">
                <a:buSzPct val="100000"/>
                <a:buFont typeface="Wingdings"/>
                <a:buChar char="✓"/>
              </a:pPr>
              <a:r>
                <a:rPr sz="3200"/>
                <a:t>Conduct an informal communications</a:t>
              </a:r>
              <a:endParaRPr sz="3200"/>
            </a:p>
            <a:p>
              <a:pPr lvl="0" marL="457200" indent="-457200"/>
              <a:r>
                <a:rPr sz="3200"/>
                <a:t>	audit. What do you notice? How</a:t>
              </a:r>
              <a:endParaRPr sz="3200"/>
            </a:p>
            <a:p>
              <a:pPr lvl="0" marL="457200" indent="-457200"/>
              <a:r>
                <a:rPr sz="3200"/>
                <a:t>	consistent are the different</a:t>
              </a:r>
              <a:endParaRPr sz="3200"/>
            </a:p>
            <a:p>
              <a:pPr lvl="0" marL="457200" indent="-457200"/>
              <a:r>
                <a:rPr sz="3200"/>
                <a:t>	communications?</a:t>
              </a:r>
            </a:p>
          </p:txBody>
        </p:sp>
      </p:grpSp>
      <p:sp>
        <p:nvSpPr>
          <p:cNvPr id="245" name="Shape 245"/>
          <p:cNvSpPr/>
          <p:nvPr/>
        </p:nvSpPr>
        <p:spPr>
          <a:xfrm>
            <a:off x="2695819" y="1158169"/>
            <a:ext cx="395350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CE8EA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CCE8EA"/>
                </a:solidFill>
              </a:rPr>
              <a:t>*This topic is important for Final Exam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17-3</a:t>
            </a:r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Dove’s Campaign for Real Beauty</a:t>
            </a:r>
          </a:p>
        </p:txBody>
      </p:sp>
      <p:pic>
        <p:nvPicPr>
          <p:cNvPr id="4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1676400"/>
            <a:ext cx="3436938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wwwcir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2400" y="1295400"/>
            <a:ext cx="695325" cy="64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17-4</a:t>
            </a:r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What are </a:t>
            </a:r>
            <a:br>
              <a:rPr sz="3564">
                <a:solidFill>
                  <a:srgbClr val="FFFFFF"/>
                </a:solidFill>
              </a:rPr>
            </a:br>
            <a:r>
              <a:rPr sz="3564">
                <a:solidFill>
                  <a:srgbClr val="FFFFFF"/>
                </a:solidFill>
              </a:rPr>
              <a:t>Marketing Communications?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762000" y="1752600"/>
            <a:ext cx="7696200" cy="4419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347662" algn="ctr">
              <a:buSzTx/>
              <a:buNone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Marketing communications</a:t>
            </a:r>
            <a:r>
              <a:rPr sz="3200"/>
              <a:t> are the means by which firms attempt to inform, persuade, and remind consumers, directly or indirectly, about the products and brands they sell.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17-5</a:t>
            </a:r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Modes of Marketing Communications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Advertising</a:t>
            </a:r>
            <a:endParaRPr sz="2800"/>
          </a:p>
          <a:p>
            <a:pPr lvl="0">
              <a:defRPr sz="1800"/>
            </a:pPr>
            <a:r>
              <a:rPr sz="2800"/>
              <a:t>Sales promotion</a:t>
            </a:r>
            <a:endParaRPr sz="2800"/>
          </a:p>
          <a:p>
            <a:pPr lvl="0">
              <a:defRPr sz="1800"/>
            </a:pPr>
            <a:r>
              <a:rPr sz="2800"/>
              <a:t>Events and experiences</a:t>
            </a:r>
            <a:endParaRPr sz="2800"/>
          </a:p>
          <a:p>
            <a:pPr lvl="0">
              <a:defRPr sz="1800"/>
            </a:pPr>
            <a:r>
              <a:rPr sz="2800"/>
              <a:t>Public relations and publicity</a:t>
            </a:r>
          </a:p>
        </p:txBody>
      </p:sp>
      <p:sp>
        <p:nvSpPr>
          <p:cNvPr id="59" name="Shape 59"/>
          <p:cNvSpPr/>
          <p:nvPr/>
        </p:nvSpPr>
        <p:spPr>
          <a:xfrm>
            <a:off x="4686300" y="1600199"/>
            <a:ext cx="3771900" cy="223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Direct marketing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Interactive marketing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Word-of-mouth marketing</a:t>
            </a:r>
            <a:endParaRPr sz="2800"/>
          </a:p>
          <a:p>
            <a:pPr lvl="0" marL="342900" indent="-342900">
              <a:spcBef>
                <a:spcPts val="300"/>
              </a:spcBef>
              <a:buClr>
                <a:srgbClr val="000000"/>
              </a:buClr>
              <a:buSzPct val="100000"/>
              <a:buChar char="•"/>
            </a:pPr>
            <a:r>
              <a:rPr sz="2800"/>
              <a:t>Personal selling</a:t>
            </a:r>
          </a:p>
        </p:txBody>
      </p:sp>
    </p:spTree>
  </p:cSld>
  <p:clrMapOvr>
    <a:masterClrMapping/>
  </p:clrMapOvr>
  <p:transition spd="fast" advClick="1">
    <p:cover dir="l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0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8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3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48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9" grpId="2"/>
      <p:bldP build="p" bldLvl="1" animBg="1" rev="0" advAuto="0" spid="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17-6</a:t>
            </a:r>
          </a:p>
        </p:txBody>
      </p:sp>
      <p:sp>
        <p:nvSpPr>
          <p:cNvPr id="62" name="Shape 62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Figure 17.1 IMC Builds Brands</a:t>
            </a:r>
          </a:p>
        </p:txBody>
      </p:sp>
      <p:pic>
        <p:nvPicPr>
          <p:cNvPr id="6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600200"/>
            <a:ext cx="76962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17-7</a:t>
            </a:r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381000" y="274637"/>
            <a:ext cx="83820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Table 17.1 Communication Platforms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762000" y="1600199"/>
            <a:ext cx="3771900" cy="4572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200"/>
              </a:spcBef>
              <a:buSzTx/>
              <a:buNone/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Advertising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Print and broadcast ads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Packaging inserts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Motion pictures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Brochures and booklets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Posters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Billboards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POP displays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Logos</a:t>
            </a:r>
            <a:endParaRPr sz="2400"/>
          </a:p>
          <a:p>
            <a:pPr lvl="0" marL="293914" indent="-293914">
              <a:spcBef>
                <a:spcPts val="200"/>
              </a:spcBef>
              <a:defRPr sz="1800"/>
            </a:pPr>
            <a:r>
              <a:rPr sz="2400"/>
              <a:t>Videotapes</a:t>
            </a:r>
          </a:p>
        </p:txBody>
      </p:sp>
      <p:sp>
        <p:nvSpPr>
          <p:cNvPr id="68" name="Shape 68"/>
          <p:cNvSpPr/>
          <p:nvPr/>
        </p:nvSpPr>
        <p:spPr>
          <a:xfrm>
            <a:off x="4686300" y="1600199"/>
            <a:ext cx="3771900" cy="393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200"/>
              </a:spcBef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Sales Promotion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Contests, games, sweepstakes</a:t>
            </a:r>
            <a:endParaRPr sz="2400"/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Premiums</a:t>
            </a:r>
            <a:endParaRPr sz="2400"/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Sampling</a:t>
            </a:r>
            <a:endParaRPr sz="2400"/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Trade shows, exhibits</a:t>
            </a:r>
            <a:endParaRPr sz="2400"/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Coupons</a:t>
            </a:r>
            <a:endParaRPr sz="2400"/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Rebates</a:t>
            </a:r>
            <a:endParaRPr sz="2400"/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Entertainment</a:t>
            </a:r>
            <a:endParaRPr sz="2400"/>
          </a:p>
          <a:p>
            <a:pPr lvl="0" marL="293914" indent="-293914"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Continuity programs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17-8</a:t>
            </a:r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762000" y="274637"/>
            <a:ext cx="76962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Table 17.1 Communication Platforms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762000" y="1371600"/>
            <a:ext cx="37719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Events/ Experiences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defRPr sz="1800"/>
            </a:pPr>
            <a:r>
              <a:rPr sz="2800"/>
              <a:t>Sports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Entertainment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Festivals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Arts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Causes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Factory tours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Company museums</a:t>
            </a:r>
            <a:endParaRPr sz="2800"/>
          </a:p>
          <a:p>
            <a:pPr lvl="0">
              <a:lnSpc>
                <a:spcPct val="90000"/>
              </a:lnSpc>
              <a:defRPr sz="1800"/>
            </a:pPr>
            <a:r>
              <a:rPr sz="2800"/>
              <a:t>Street activities</a:t>
            </a:r>
          </a:p>
        </p:txBody>
      </p:sp>
      <p:sp>
        <p:nvSpPr>
          <p:cNvPr id="73" name="Shape 73"/>
          <p:cNvSpPr/>
          <p:nvPr/>
        </p:nvSpPr>
        <p:spPr>
          <a:xfrm>
            <a:off x="4686300" y="1371600"/>
            <a:ext cx="3771900" cy="4065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lnSpc>
                <a:spcPct val="90000"/>
              </a:lnSpc>
              <a:spcBef>
                <a:spcPts val="3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Public Relations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Press kits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Speeches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Seminars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Annual reports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Charitable donations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Publications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Community relations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Lobbying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Identity media</a:t>
            </a:r>
            <a:endParaRPr sz="2400"/>
          </a:p>
          <a:p>
            <a:pPr lvl="0" marL="293914" indent="-293914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</a:pPr>
            <a:r>
              <a:rPr sz="2400"/>
              <a:t>Company magazine</a:t>
            </a:r>
          </a:p>
        </p:txBody>
      </p:sp>
    </p:spTree>
  </p:cSld>
  <p:clrMapOvr>
    <a:masterClrMapping/>
  </p:clrMapOvr>
  <p:transition spd="fast" advClick="1">
    <p:cover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28600" y="6381750"/>
            <a:ext cx="8610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Copyright © 2009 Pearson Education, Inc.  Publishing as Prentice Hall		         17-9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762000" y="609599"/>
            <a:ext cx="76962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704087">
              <a:defRPr sz="1800">
                <a:solidFill>
                  <a:srgbClr val="000000"/>
                </a:solidFill>
              </a:defRPr>
            </a:pPr>
            <a:r>
              <a:rPr sz="2464">
                <a:solidFill>
                  <a:srgbClr val="FFFFFF"/>
                </a:solidFill>
              </a:rPr>
              <a:t>Visitors to the Woodward Dream Cruise Often Tour </a:t>
            </a:r>
            <a:br>
              <a:rPr sz="2464">
                <a:solidFill>
                  <a:srgbClr val="FFFFFF"/>
                </a:solidFill>
              </a:rPr>
            </a:br>
            <a:r>
              <a:rPr sz="2464">
                <a:solidFill>
                  <a:srgbClr val="FFFFFF"/>
                </a:solidFill>
              </a:rPr>
              <a:t>Ford’s Factory Museum</a:t>
            </a:r>
          </a:p>
        </p:txBody>
      </p:sp>
      <p:pic>
        <p:nvPicPr>
          <p:cNvPr id="77" name="woodwarddreamcruise1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0637" y="2573337"/>
            <a:ext cx="3319463" cy="2473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highlandpar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9800" y="2584450"/>
            <a:ext cx="3289300" cy="2438400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79" name="wwwcirc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5200" y="1371600"/>
            <a:ext cx="762000" cy="70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cover dir="l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