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embeddedFontLst>
    <p:embeddedFont>
      <p:font typeface="Raleway"/>
      <p:regular r:id="rId25"/>
      <p:bold r:id="rId26"/>
      <p:italic r:id="rId27"/>
      <p:boldItalic r:id="rId28"/>
    </p:embeddedFont>
    <p:embeddedFont>
      <p:font typeface="Lato"/>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0385982-7BD6-48DE-84EA-DD0B3AFF1395}">
  <a:tblStyle styleId="{30385982-7BD6-48DE-84EA-DD0B3AFF1395}"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Raleway-bold.fntdata"/><Relationship Id="rId25" Type="http://schemas.openxmlformats.org/officeDocument/2006/relationships/font" Target="fonts/Raleway-regular.fntdata"/><Relationship Id="rId28" Type="http://schemas.openxmlformats.org/officeDocument/2006/relationships/font" Target="fonts/Raleway-boldItalic.fntdata"/><Relationship Id="rId27" Type="http://schemas.openxmlformats.org/officeDocument/2006/relationships/font" Target="fonts/Raleway-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Lato-regular.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Lato-italic.fntdata"/><Relationship Id="rId30" Type="http://schemas.openxmlformats.org/officeDocument/2006/relationships/font" Target="fonts/Lato-bold.fntdata"/><Relationship Id="rId11" Type="http://schemas.openxmlformats.org/officeDocument/2006/relationships/slide" Target="slides/slide5.xml"/><Relationship Id="rId10" Type="http://schemas.openxmlformats.org/officeDocument/2006/relationships/slide" Target="slides/slide4.xml"/><Relationship Id="rId32" Type="http://schemas.openxmlformats.org/officeDocument/2006/relationships/font" Target="fonts/Lato-boldItalic.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d1aaae6ac4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d1aaae6ac4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d1aaae6ac4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d1aaae6ac4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d1aaae6ac4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d1aaae6ac4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d1aaae6ac4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d1aaae6ac4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d1aaae6ac4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d1aaae6ac4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d1aaae6ac4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d1aaae6ac4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d1aaae6ac4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d1aaae6ac4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d1aaae6ac4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2d1aaae6ac4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d1aaae6ac4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d1aaae6ac4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ba267c01a8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ba267c01a8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ba267c01a8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ba267c01a8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ba267c01a8_0_1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ba267c01a8_0_1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ba267c01a8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ba267c01a8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d1aaae6ac4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d1aaae6ac4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d1aaae6ac4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d1aaae6ac4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d1aaae6ac4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d1aaae6ac4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d1aaae6ac4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d1aaae6ac4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Hadoop Tools:</a:t>
            </a:r>
            <a:endParaRPr/>
          </a:p>
          <a:p>
            <a:pPr indent="0" lvl="0" marL="0" rtl="0" algn="l">
              <a:spcBef>
                <a:spcPts val="0"/>
              </a:spcBef>
              <a:spcAft>
                <a:spcPts val="0"/>
              </a:spcAft>
              <a:buNone/>
            </a:pPr>
            <a:r>
              <a:rPr lang="en"/>
              <a:t>A Brief Overview</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Husne Mubarak</a:t>
            </a:r>
            <a:endParaRPr/>
          </a:p>
          <a:p>
            <a:pPr indent="0" lvl="0" marL="0" rtl="0" algn="l">
              <a:spcBef>
                <a:spcPts val="0"/>
              </a:spcBef>
              <a:spcAft>
                <a:spcPts val="0"/>
              </a:spcAft>
              <a:buNone/>
            </a:pPr>
            <a:r>
              <a:rPr lang="en"/>
              <a:t>Lecturer, Daffodil International University.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2"/>
          <p:cNvSpPr txBox="1"/>
          <p:nvPr>
            <p:ph idx="1" type="body"/>
          </p:nvPr>
        </p:nvSpPr>
        <p:spPr>
          <a:xfrm>
            <a:off x="727650" y="1319225"/>
            <a:ext cx="7688700" cy="2808900"/>
          </a:xfrm>
          <a:prstGeom prst="rect">
            <a:avLst/>
          </a:prstGeom>
        </p:spPr>
        <p:txBody>
          <a:bodyPr anchorCtr="0" anchor="t" bIns="91425" lIns="91425" spcFirstLastPara="1" rIns="91425" wrap="square" tIns="91425">
            <a:normAutofit/>
          </a:bodyPr>
          <a:lstStyle/>
          <a:p>
            <a:pPr indent="-311150" lvl="0" marL="457200" rtl="0" algn="l">
              <a:lnSpc>
                <a:spcPct val="90000"/>
              </a:lnSpc>
              <a:spcBef>
                <a:spcPts val="500"/>
              </a:spcBef>
              <a:spcAft>
                <a:spcPts val="0"/>
              </a:spcAft>
              <a:buClr>
                <a:schemeClr val="dk2"/>
              </a:buClr>
              <a:buSzPts val="1300"/>
              <a:buChar char="●"/>
            </a:pPr>
            <a:r>
              <a:rPr lang="en">
                <a:solidFill>
                  <a:schemeClr val="dk2"/>
                </a:solidFill>
              </a:rPr>
              <a:t>Stores streams (messages) of data in distributed replicated cluster</a:t>
            </a:r>
            <a:endParaRPr>
              <a:solidFill>
                <a:schemeClr val="dk2"/>
              </a:solidFill>
            </a:endParaRPr>
          </a:p>
          <a:p>
            <a:pPr indent="-311150" lvl="1" marL="914400" rtl="0" algn="l">
              <a:lnSpc>
                <a:spcPct val="90000"/>
              </a:lnSpc>
              <a:spcBef>
                <a:spcPts val="0"/>
              </a:spcBef>
              <a:spcAft>
                <a:spcPts val="0"/>
              </a:spcAft>
              <a:buClr>
                <a:schemeClr val="dk2"/>
              </a:buClr>
              <a:buSzPts val="1300"/>
              <a:buChar char="○"/>
            </a:pPr>
            <a:r>
              <a:rPr lang="en" sz="1300">
                <a:solidFill>
                  <a:schemeClr val="dk2"/>
                </a:solidFill>
              </a:rPr>
              <a:t>Horizontally scalable (streams partitioning)</a:t>
            </a:r>
            <a:endParaRPr sz="1300">
              <a:solidFill>
                <a:schemeClr val="dk2"/>
              </a:solidFill>
            </a:endParaRPr>
          </a:p>
          <a:p>
            <a:pPr indent="-311150" lvl="1" marL="914400" rtl="0" algn="l">
              <a:lnSpc>
                <a:spcPct val="90000"/>
              </a:lnSpc>
              <a:spcBef>
                <a:spcPts val="0"/>
              </a:spcBef>
              <a:spcAft>
                <a:spcPts val="0"/>
              </a:spcAft>
              <a:buClr>
                <a:schemeClr val="dk2"/>
              </a:buClr>
              <a:buSzPts val="1300"/>
              <a:buChar char="○"/>
            </a:pPr>
            <a:r>
              <a:rPr lang="en" sz="1300">
                <a:solidFill>
                  <a:schemeClr val="dk2"/>
                </a:solidFill>
              </a:rPr>
              <a:t>Fault tolerant (replication of partitions)</a:t>
            </a:r>
            <a:endParaRPr sz="1300">
              <a:solidFill>
                <a:schemeClr val="dk2"/>
              </a:solidFill>
            </a:endParaRPr>
          </a:p>
          <a:p>
            <a:pPr indent="0" lvl="0" marL="0" rtl="0" algn="l">
              <a:lnSpc>
                <a:spcPct val="90000"/>
              </a:lnSpc>
              <a:spcBef>
                <a:spcPts val="500"/>
              </a:spcBef>
              <a:spcAft>
                <a:spcPts val="0"/>
              </a:spcAft>
              <a:buNone/>
            </a:pPr>
            <a:r>
              <a:t/>
            </a:r>
            <a:endParaRPr>
              <a:solidFill>
                <a:schemeClr val="dk2"/>
              </a:solidFill>
            </a:endParaRPr>
          </a:p>
          <a:p>
            <a:pPr indent="-311150" lvl="0" marL="457200" rtl="0" algn="l">
              <a:lnSpc>
                <a:spcPct val="90000"/>
              </a:lnSpc>
              <a:spcBef>
                <a:spcPts val="500"/>
              </a:spcBef>
              <a:spcAft>
                <a:spcPts val="0"/>
              </a:spcAft>
              <a:buClr>
                <a:schemeClr val="dk2"/>
              </a:buClr>
              <a:buSzPts val="1300"/>
              <a:buChar char="●"/>
            </a:pPr>
            <a:r>
              <a:rPr lang="en">
                <a:solidFill>
                  <a:schemeClr val="dk2"/>
                </a:solidFill>
              </a:rPr>
              <a:t>Allows to store, access and process the streams of data in real-time</a:t>
            </a:r>
            <a:endParaRPr>
              <a:solidFill>
                <a:schemeClr val="dk2"/>
              </a:solidFill>
            </a:endParaRPr>
          </a:p>
          <a:p>
            <a:pPr indent="0" lvl="0" marL="0" rtl="0" algn="l">
              <a:lnSpc>
                <a:spcPct val="90000"/>
              </a:lnSpc>
              <a:spcBef>
                <a:spcPts val="500"/>
              </a:spcBef>
              <a:spcAft>
                <a:spcPts val="0"/>
              </a:spcAft>
              <a:buNone/>
            </a:pPr>
            <a:r>
              <a:t/>
            </a:r>
            <a:endParaRPr>
              <a:solidFill>
                <a:schemeClr val="dk2"/>
              </a:solidFill>
            </a:endParaRPr>
          </a:p>
          <a:p>
            <a:pPr indent="0" lvl="0" marL="0" rtl="0" algn="l">
              <a:lnSpc>
                <a:spcPct val="90000"/>
              </a:lnSpc>
              <a:spcBef>
                <a:spcPts val="500"/>
              </a:spcBef>
              <a:spcAft>
                <a:spcPts val="0"/>
              </a:spcAft>
              <a:buNone/>
            </a:pPr>
            <a:r>
              <a:t/>
            </a:r>
            <a:endParaRPr>
              <a:solidFill>
                <a:schemeClr val="dk2"/>
              </a:solidFill>
            </a:endParaRPr>
          </a:p>
        </p:txBody>
      </p:sp>
      <p:sp>
        <p:nvSpPr>
          <p:cNvPr id="144" name="Google Shape;144;p22"/>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Kafka</a:t>
            </a:r>
            <a:endParaRPr/>
          </a:p>
        </p:txBody>
      </p:sp>
      <p:pic>
        <p:nvPicPr>
          <p:cNvPr id="145" name="Google Shape;145;p22"/>
          <p:cNvPicPr preferRelativeResize="0"/>
          <p:nvPr/>
        </p:nvPicPr>
        <p:blipFill>
          <a:blip r:embed="rId3">
            <a:alphaModFix/>
          </a:blip>
          <a:stretch>
            <a:fillRect/>
          </a:stretch>
        </p:blipFill>
        <p:spPr>
          <a:xfrm>
            <a:off x="5399575" y="2884375"/>
            <a:ext cx="3295650" cy="13906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3"/>
          <p:cNvSpPr txBox="1"/>
          <p:nvPr>
            <p:ph idx="1" type="body"/>
          </p:nvPr>
        </p:nvSpPr>
        <p:spPr>
          <a:xfrm>
            <a:off x="727650" y="1319225"/>
            <a:ext cx="7688700" cy="2808900"/>
          </a:xfrm>
          <a:prstGeom prst="rect">
            <a:avLst/>
          </a:prstGeom>
        </p:spPr>
        <p:txBody>
          <a:bodyPr anchorCtr="0" anchor="t" bIns="91425" lIns="91425" spcFirstLastPara="1" rIns="91425" wrap="square" tIns="91425">
            <a:normAutofit/>
          </a:bodyPr>
          <a:lstStyle/>
          <a:p>
            <a:pPr indent="444500" lvl="0" marL="12700" rtl="0" algn="l">
              <a:lnSpc>
                <a:spcPct val="90000"/>
              </a:lnSpc>
              <a:spcBef>
                <a:spcPts val="500"/>
              </a:spcBef>
              <a:spcAft>
                <a:spcPts val="0"/>
              </a:spcAft>
              <a:buNone/>
            </a:pPr>
            <a:r>
              <a:t/>
            </a:r>
            <a:endParaRPr/>
          </a:p>
        </p:txBody>
      </p:sp>
      <p:sp>
        <p:nvSpPr>
          <p:cNvPr id="151" name="Google Shape;151;p23"/>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Kafka Architecture</a:t>
            </a:r>
            <a:endParaRPr/>
          </a:p>
        </p:txBody>
      </p:sp>
      <p:pic>
        <p:nvPicPr>
          <p:cNvPr id="152" name="Google Shape;152;p23"/>
          <p:cNvPicPr preferRelativeResize="0"/>
          <p:nvPr/>
        </p:nvPicPr>
        <p:blipFill>
          <a:blip r:embed="rId3">
            <a:alphaModFix/>
          </a:blip>
          <a:stretch>
            <a:fillRect/>
          </a:stretch>
        </p:blipFill>
        <p:spPr>
          <a:xfrm>
            <a:off x="0" y="1289575"/>
            <a:ext cx="9144001" cy="36659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4"/>
          <p:cNvSpPr txBox="1"/>
          <p:nvPr>
            <p:ph idx="1" type="body"/>
          </p:nvPr>
        </p:nvSpPr>
        <p:spPr>
          <a:xfrm>
            <a:off x="727650" y="1319225"/>
            <a:ext cx="7688700" cy="2808900"/>
          </a:xfrm>
          <a:prstGeom prst="rect">
            <a:avLst/>
          </a:prstGeom>
        </p:spPr>
        <p:txBody>
          <a:bodyPr anchorCtr="0" anchor="t" bIns="91425" lIns="91425" spcFirstLastPara="1" rIns="91425" wrap="square" tIns="91425">
            <a:noAutofit/>
          </a:bodyPr>
          <a:lstStyle/>
          <a:p>
            <a:pPr indent="-311150" lvl="0" marL="457200" rtl="0" algn="l">
              <a:lnSpc>
                <a:spcPct val="90000"/>
              </a:lnSpc>
              <a:spcBef>
                <a:spcPts val="500"/>
              </a:spcBef>
              <a:spcAft>
                <a:spcPts val="0"/>
              </a:spcAft>
              <a:buClr>
                <a:schemeClr val="dk2"/>
              </a:buClr>
              <a:buSzPts val="1300"/>
              <a:buChar char="●"/>
            </a:pPr>
            <a:r>
              <a:rPr lang="en">
                <a:solidFill>
                  <a:schemeClr val="dk2"/>
                </a:solidFill>
              </a:rPr>
              <a:t>Single stream is called “topic”</a:t>
            </a:r>
            <a:endParaRPr>
              <a:solidFill>
                <a:schemeClr val="dk2"/>
              </a:solidFill>
            </a:endParaRPr>
          </a:p>
          <a:p>
            <a:pPr indent="-311150" lvl="1" marL="914400" rtl="0" algn="l">
              <a:lnSpc>
                <a:spcPct val="90000"/>
              </a:lnSpc>
              <a:spcBef>
                <a:spcPts val="0"/>
              </a:spcBef>
              <a:spcAft>
                <a:spcPts val="0"/>
              </a:spcAft>
              <a:buClr>
                <a:schemeClr val="dk2"/>
              </a:buClr>
              <a:buSzPts val="1300"/>
              <a:buChar char="○"/>
            </a:pPr>
            <a:r>
              <a:rPr lang="en" sz="1300">
                <a:solidFill>
                  <a:schemeClr val="dk2"/>
                </a:solidFill>
              </a:rPr>
              <a:t>can have multiple writers </a:t>
            </a:r>
            <a:endParaRPr sz="1300">
              <a:solidFill>
                <a:schemeClr val="dk2"/>
              </a:solidFill>
            </a:endParaRPr>
          </a:p>
          <a:p>
            <a:pPr indent="-311150" lvl="1" marL="914400" rtl="0" algn="l">
              <a:lnSpc>
                <a:spcPct val="90000"/>
              </a:lnSpc>
              <a:spcBef>
                <a:spcPts val="0"/>
              </a:spcBef>
              <a:spcAft>
                <a:spcPts val="0"/>
              </a:spcAft>
              <a:buClr>
                <a:schemeClr val="dk2"/>
              </a:buClr>
              <a:buSzPts val="1300"/>
              <a:buChar char="○"/>
            </a:pPr>
            <a:r>
              <a:rPr lang="en" sz="1300">
                <a:solidFill>
                  <a:schemeClr val="dk2"/>
                </a:solidFill>
              </a:rPr>
              <a:t>and readers</a:t>
            </a:r>
            <a:endParaRPr sz="1300">
              <a:solidFill>
                <a:schemeClr val="dk2"/>
              </a:solidFill>
            </a:endParaRPr>
          </a:p>
          <a:p>
            <a:pPr indent="-311150" lvl="1" marL="914400" rtl="0" algn="l">
              <a:lnSpc>
                <a:spcPct val="90000"/>
              </a:lnSpc>
              <a:spcBef>
                <a:spcPts val="0"/>
              </a:spcBef>
              <a:spcAft>
                <a:spcPts val="0"/>
              </a:spcAft>
              <a:buClr>
                <a:schemeClr val="dk2"/>
              </a:buClr>
              <a:buSzPts val="1300"/>
              <a:buChar char="○"/>
            </a:pPr>
            <a:r>
              <a:t/>
            </a:r>
            <a:endParaRPr sz="1300">
              <a:solidFill>
                <a:schemeClr val="dk2"/>
              </a:solidFill>
            </a:endParaRPr>
          </a:p>
          <a:p>
            <a:pPr indent="-311150" lvl="0" marL="457200" rtl="0" algn="l">
              <a:lnSpc>
                <a:spcPct val="90000"/>
              </a:lnSpc>
              <a:spcBef>
                <a:spcPts val="0"/>
              </a:spcBef>
              <a:spcAft>
                <a:spcPts val="0"/>
              </a:spcAft>
              <a:buClr>
                <a:schemeClr val="dk2"/>
              </a:buClr>
              <a:buSzPts val="1300"/>
              <a:buChar char="●"/>
            </a:pPr>
            <a:r>
              <a:rPr lang="en">
                <a:solidFill>
                  <a:schemeClr val="dk2"/>
                </a:solidFill>
              </a:rPr>
              <a:t>Topic is partitioned</a:t>
            </a:r>
            <a:endParaRPr>
              <a:solidFill>
                <a:schemeClr val="dk2"/>
              </a:solidFill>
            </a:endParaRPr>
          </a:p>
          <a:p>
            <a:pPr indent="-311150" lvl="1" marL="914400" rtl="0" algn="l">
              <a:lnSpc>
                <a:spcPct val="90000"/>
              </a:lnSpc>
              <a:spcBef>
                <a:spcPts val="0"/>
              </a:spcBef>
              <a:spcAft>
                <a:spcPts val="0"/>
              </a:spcAft>
              <a:buClr>
                <a:schemeClr val="dk2"/>
              </a:buClr>
              <a:buSzPts val="1300"/>
              <a:buChar char="○"/>
            </a:pPr>
            <a:r>
              <a:rPr lang="en" sz="1300">
                <a:solidFill>
                  <a:schemeClr val="dk2"/>
                </a:solidFill>
              </a:rPr>
              <a:t>partitions are distributed</a:t>
            </a:r>
            <a:endParaRPr sz="1300">
              <a:solidFill>
                <a:schemeClr val="dk2"/>
              </a:solidFill>
            </a:endParaRPr>
          </a:p>
          <a:p>
            <a:pPr indent="-311150" lvl="1" marL="914400" rtl="0" algn="l">
              <a:lnSpc>
                <a:spcPct val="90000"/>
              </a:lnSpc>
              <a:spcBef>
                <a:spcPts val="0"/>
              </a:spcBef>
              <a:spcAft>
                <a:spcPts val="0"/>
              </a:spcAft>
              <a:buClr>
                <a:schemeClr val="dk2"/>
              </a:buClr>
              <a:buSzPts val="1300"/>
              <a:buChar char="○"/>
            </a:pPr>
            <a:r>
              <a:rPr lang="en" sz="1300">
                <a:solidFill>
                  <a:schemeClr val="dk2"/>
                </a:solidFill>
              </a:rPr>
              <a:t>and can be replicated </a:t>
            </a:r>
            <a:endParaRPr sz="1300">
              <a:solidFill>
                <a:schemeClr val="dk2"/>
              </a:solidFill>
            </a:endParaRPr>
          </a:p>
          <a:p>
            <a:pPr indent="0" lvl="0" marL="0" rtl="0" algn="l">
              <a:lnSpc>
                <a:spcPct val="90000"/>
              </a:lnSpc>
              <a:spcBef>
                <a:spcPts val="500"/>
              </a:spcBef>
              <a:spcAft>
                <a:spcPts val="0"/>
              </a:spcAft>
              <a:buNone/>
            </a:pPr>
            <a:r>
              <a:rPr lang="en">
                <a:solidFill>
                  <a:schemeClr val="dk2"/>
                </a:solidFill>
              </a:rPr>
              <a:t>Kafka topics organize related events. For example, we may have a topic called logs,which contains logs from an application. </a:t>
            </a:r>
            <a:endParaRPr>
              <a:solidFill>
                <a:schemeClr val="dk2"/>
              </a:solidFill>
            </a:endParaRPr>
          </a:p>
          <a:p>
            <a:pPr indent="0" lvl="0" marL="0" rtl="0" algn="l">
              <a:lnSpc>
                <a:spcPct val="90000"/>
              </a:lnSpc>
              <a:spcBef>
                <a:spcPts val="500"/>
              </a:spcBef>
              <a:spcAft>
                <a:spcPts val="0"/>
              </a:spcAft>
              <a:buNone/>
            </a:pPr>
            <a:r>
              <a:rPr lang="en">
                <a:solidFill>
                  <a:schemeClr val="dk2"/>
                </a:solidFill>
              </a:rPr>
              <a:t>Once a topic is created in Kafka, the next step is to send data into the topic. Applications that send data into a topic are known as Kafka producers. </a:t>
            </a:r>
            <a:endParaRPr>
              <a:solidFill>
                <a:schemeClr val="dk2"/>
              </a:solidFill>
            </a:endParaRPr>
          </a:p>
          <a:p>
            <a:pPr indent="0" lvl="0" marL="0" rtl="0" algn="l">
              <a:lnSpc>
                <a:spcPct val="90000"/>
              </a:lnSpc>
              <a:spcBef>
                <a:spcPts val="500"/>
              </a:spcBef>
              <a:spcAft>
                <a:spcPts val="0"/>
              </a:spcAft>
              <a:buNone/>
            </a:pPr>
            <a:r>
              <a:rPr lang="en">
                <a:solidFill>
                  <a:schemeClr val="dk2"/>
                </a:solidFill>
              </a:rPr>
              <a:t>Once a topic has been created and data produced into the topic. Applications that pull event data from one or more Kafka topics are known as Kafka consumers.</a:t>
            </a:r>
            <a:endParaRPr>
              <a:solidFill>
                <a:schemeClr val="dk2"/>
              </a:solidFill>
            </a:endParaRPr>
          </a:p>
        </p:txBody>
      </p:sp>
      <p:sp>
        <p:nvSpPr>
          <p:cNvPr id="158" name="Google Shape;158;p24"/>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Kafka Architecture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5"/>
          <p:cNvSpPr txBox="1"/>
          <p:nvPr>
            <p:ph idx="1" type="body"/>
          </p:nvPr>
        </p:nvSpPr>
        <p:spPr>
          <a:xfrm>
            <a:off x="727650" y="1319225"/>
            <a:ext cx="7688700" cy="2808900"/>
          </a:xfrm>
          <a:prstGeom prst="rect">
            <a:avLst/>
          </a:prstGeom>
        </p:spPr>
        <p:txBody>
          <a:bodyPr anchorCtr="0" anchor="t" bIns="91425" lIns="91425" spcFirstLastPara="1" rIns="91425" wrap="square" tIns="91425">
            <a:normAutofit/>
          </a:bodyPr>
          <a:lstStyle/>
          <a:p>
            <a:pPr indent="0" lvl="0" marL="0" rtl="0" algn="l">
              <a:lnSpc>
                <a:spcPct val="90000"/>
              </a:lnSpc>
              <a:spcBef>
                <a:spcPts val="500"/>
              </a:spcBef>
              <a:spcAft>
                <a:spcPts val="0"/>
              </a:spcAft>
              <a:buNone/>
            </a:pPr>
            <a:r>
              <a:rPr lang="en">
                <a:solidFill>
                  <a:schemeClr val="dk2"/>
                </a:solidFill>
              </a:rPr>
              <a:t>Apache Pig is a high-level data flow platform for executing MapReduce programs of Hadoop. The language used for Pig is Pig Latin.</a:t>
            </a:r>
            <a:endParaRPr>
              <a:solidFill>
                <a:schemeClr val="dk2"/>
              </a:solidFill>
            </a:endParaRPr>
          </a:p>
          <a:p>
            <a:pPr indent="0" lvl="0" marL="0" rtl="0" algn="l">
              <a:lnSpc>
                <a:spcPct val="90000"/>
              </a:lnSpc>
              <a:spcBef>
                <a:spcPts val="500"/>
              </a:spcBef>
              <a:spcAft>
                <a:spcPts val="0"/>
              </a:spcAft>
              <a:buNone/>
            </a:pPr>
            <a:r>
              <a:t/>
            </a:r>
            <a:endParaRPr>
              <a:solidFill>
                <a:schemeClr val="dk2"/>
              </a:solidFill>
            </a:endParaRPr>
          </a:p>
          <a:p>
            <a:pPr indent="0" lvl="0" marL="0" rtl="0" algn="l">
              <a:lnSpc>
                <a:spcPct val="90000"/>
              </a:lnSpc>
              <a:spcBef>
                <a:spcPts val="500"/>
              </a:spcBef>
              <a:spcAft>
                <a:spcPts val="0"/>
              </a:spcAft>
              <a:buNone/>
            </a:pPr>
            <a:r>
              <a:rPr lang="en">
                <a:solidFill>
                  <a:schemeClr val="dk2"/>
                </a:solidFill>
              </a:rPr>
              <a:t>The Pig scripts get internally converted to MapReduce jobs and get executed on data stored in HDFS. Apart from that, Pig can also execute its job in Apache Tez or Apache Spark.</a:t>
            </a:r>
            <a:endParaRPr>
              <a:solidFill>
                <a:schemeClr val="dk2"/>
              </a:solidFill>
            </a:endParaRPr>
          </a:p>
          <a:p>
            <a:pPr indent="0" lvl="0" marL="0" rtl="0" algn="l">
              <a:lnSpc>
                <a:spcPct val="90000"/>
              </a:lnSpc>
              <a:spcBef>
                <a:spcPts val="500"/>
              </a:spcBef>
              <a:spcAft>
                <a:spcPts val="0"/>
              </a:spcAft>
              <a:buNone/>
            </a:pPr>
            <a:r>
              <a:t/>
            </a:r>
            <a:endParaRPr>
              <a:solidFill>
                <a:schemeClr val="dk2"/>
              </a:solidFill>
            </a:endParaRPr>
          </a:p>
          <a:p>
            <a:pPr indent="0" lvl="0" marL="0" rtl="0" algn="l">
              <a:lnSpc>
                <a:spcPct val="90000"/>
              </a:lnSpc>
              <a:spcBef>
                <a:spcPts val="500"/>
              </a:spcBef>
              <a:spcAft>
                <a:spcPts val="0"/>
              </a:spcAft>
              <a:buNone/>
            </a:pPr>
            <a:r>
              <a:rPr lang="en">
                <a:solidFill>
                  <a:schemeClr val="dk2"/>
                </a:solidFill>
              </a:rPr>
              <a:t>Pig can handle any type of data, i.e., structured, semi-structured or unstructured and stores the corresponding results into Hadoop Data File System. Every task which can be achieved using PIG can also be achieved using java used in MapReduce. </a:t>
            </a:r>
            <a:endParaRPr>
              <a:solidFill>
                <a:schemeClr val="dk2"/>
              </a:solidFill>
            </a:endParaRPr>
          </a:p>
          <a:p>
            <a:pPr indent="0" lvl="0" marL="0" rtl="0" algn="l">
              <a:lnSpc>
                <a:spcPct val="90000"/>
              </a:lnSpc>
              <a:spcBef>
                <a:spcPts val="500"/>
              </a:spcBef>
              <a:spcAft>
                <a:spcPts val="0"/>
              </a:spcAft>
              <a:buNone/>
            </a:pPr>
            <a:r>
              <a:t/>
            </a:r>
            <a:endParaRPr>
              <a:solidFill>
                <a:schemeClr val="dk2"/>
              </a:solidFill>
            </a:endParaRPr>
          </a:p>
          <a:p>
            <a:pPr indent="0" lvl="0" marL="0" rtl="0" algn="l">
              <a:lnSpc>
                <a:spcPct val="90000"/>
              </a:lnSpc>
              <a:spcBef>
                <a:spcPts val="500"/>
              </a:spcBef>
              <a:spcAft>
                <a:spcPts val="0"/>
              </a:spcAft>
              <a:buNone/>
            </a:pPr>
            <a:r>
              <a:rPr i="1" lang="en">
                <a:solidFill>
                  <a:schemeClr val="dk2"/>
                </a:solidFill>
              </a:rPr>
              <a:t>Approximately 10 lines of Pig code is equal to 200 lines of MapReduce code.</a:t>
            </a:r>
            <a:endParaRPr i="1">
              <a:solidFill>
                <a:schemeClr val="dk2"/>
              </a:solidFill>
            </a:endParaRPr>
          </a:p>
        </p:txBody>
      </p:sp>
      <p:sp>
        <p:nvSpPr>
          <p:cNvPr id="164" name="Google Shape;164;p25"/>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PIG</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6"/>
          <p:cNvSpPr txBox="1"/>
          <p:nvPr>
            <p:ph idx="1" type="body"/>
          </p:nvPr>
        </p:nvSpPr>
        <p:spPr>
          <a:xfrm>
            <a:off x="727650" y="1319225"/>
            <a:ext cx="7688700" cy="2808900"/>
          </a:xfrm>
          <a:prstGeom prst="rect">
            <a:avLst/>
          </a:prstGeom>
        </p:spPr>
        <p:txBody>
          <a:bodyPr anchorCtr="0" anchor="t" bIns="91425" lIns="91425" spcFirstLastPara="1" rIns="91425" wrap="square" tIns="91425">
            <a:normAutofit/>
          </a:bodyPr>
          <a:lstStyle/>
          <a:p>
            <a:pPr indent="444500" lvl="0" marL="12700" rtl="0" algn="l">
              <a:lnSpc>
                <a:spcPct val="90000"/>
              </a:lnSpc>
              <a:spcBef>
                <a:spcPts val="500"/>
              </a:spcBef>
              <a:spcAft>
                <a:spcPts val="0"/>
              </a:spcAft>
              <a:buNone/>
            </a:pPr>
            <a:r>
              <a:t/>
            </a:r>
            <a:endParaRPr/>
          </a:p>
        </p:txBody>
      </p:sp>
      <p:sp>
        <p:nvSpPr>
          <p:cNvPr id="170" name="Google Shape;170;p26"/>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PIG Architecture</a:t>
            </a:r>
            <a:endParaRPr/>
          </a:p>
        </p:txBody>
      </p:sp>
      <p:pic>
        <p:nvPicPr>
          <p:cNvPr id="171" name="Google Shape;171;p26"/>
          <p:cNvPicPr preferRelativeResize="0"/>
          <p:nvPr/>
        </p:nvPicPr>
        <p:blipFill>
          <a:blip r:embed="rId3">
            <a:alphaModFix/>
          </a:blip>
          <a:stretch>
            <a:fillRect/>
          </a:stretch>
        </p:blipFill>
        <p:spPr>
          <a:xfrm>
            <a:off x="727650" y="1319225"/>
            <a:ext cx="7862150" cy="33510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7"/>
          <p:cNvSpPr txBox="1"/>
          <p:nvPr>
            <p:ph idx="1" type="body"/>
          </p:nvPr>
        </p:nvSpPr>
        <p:spPr>
          <a:xfrm>
            <a:off x="727650" y="1319225"/>
            <a:ext cx="7688700" cy="2808900"/>
          </a:xfrm>
          <a:prstGeom prst="rect">
            <a:avLst/>
          </a:prstGeom>
        </p:spPr>
        <p:txBody>
          <a:bodyPr anchorCtr="0" anchor="t" bIns="91425" lIns="91425" spcFirstLastPara="1" rIns="91425" wrap="square" tIns="91425">
            <a:normAutofit fontScale="92500" lnSpcReduction="10000"/>
          </a:bodyPr>
          <a:lstStyle/>
          <a:p>
            <a:pPr indent="0" lvl="0" marL="0" rtl="0" algn="l">
              <a:lnSpc>
                <a:spcPct val="90000"/>
              </a:lnSpc>
              <a:spcBef>
                <a:spcPts val="500"/>
              </a:spcBef>
              <a:spcAft>
                <a:spcPts val="0"/>
              </a:spcAft>
              <a:buNone/>
            </a:pPr>
            <a:r>
              <a:rPr lang="en">
                <a:solidFill>
                  <a:schemeClr val="dk2"/>
                </a:solidFill>
              </a:rPr>
              <a:t>Apache Hive is a data warehouse system built on top of Hadoop and is used for analyzing structured and semi- structured data. Hive abstracts the complexity of Hadoop MapReduce. </a:t>
            </a:r>
            <a:endParaRPr>
              <a:solidFill>
                <a:schemeClr val="dk2"/>
              </a:solidFill>
            </a:endParaRPr>
          </a:p>
          <a:p>
            <a:pPr indent="0" lvl="0" marL="0" rtl="0" algn="l">
              <a:lnSpc>
                <a:spcPct val="90000"/>
              </a:lnSpc>
              <a:spcBef>
                <a:spcPts val="500"/>
              </a:spcBef>
              <a:spcAft>
                <a:spcPts val="0"/>
              </a:spcAft>
              <a:buNone/>
            </a:pPr>
            <a:r>
              <a:t/>
            </a:r>
            <a:endParaRPr>
              <a:solidFill>
                <a:schemeClr val="dk2"/>
              </a:solidFill>
            </a:endParaRPr>
          </a:p>
          <a:p>
            <a:pPr indent="0" lvl="0" marL="0" rtl="0" algn="l">
              <a:lnSpc>
                <a:spcPct val="90000"/>
              </a:lnSpc>
              <a:spcBef>
                <a:spcPts val="500"/>
              </a:spcBef>
              <a:spcAft>
                <a:spcPts val="0"/>
              </a:spcAft>
              <a:buNone/>
            </a:pPr>
            <a:r>
              <a:rPr lang="en">
                <a:solidFill>
                  <a:schemeClr val="dk2"/>
                </a:solidFill>
              </a:rPr>
              <a:t>Basically, it provides a mechanism to project structure onto the data and perform queries written in HQL (Hive Query Language) that are similar to SQL statements.</a:t>
            </a:r>
            <a:endParaRPr>
              <a:solidFill>
                <a:schemeClr val="dk2"/>
              </a:solidFill>
            </a:endParaRPr>
          </a:p>
          <a:p>
            <a:pPr indent="0" lvl="0" marL="0" rtl="0" algn="l">
              <a:lnSpc>
                <a:spcPct val="90000"/>
              </a:lnSpc>
              <a:spcBef>
                <a:spcPts val="500"/>
              </a:spcBef>
              <a:spcAft>
                <a:spcPts val="0"/>
              </a:spcAft>
              <a:buNone/>
            </a:pPr>
            <a:r>
              <a:t/>
            </a:r>
            <a:endParaRPr>
              <a:solidFill>
                <a:schemeClr val="dk2"/>
              </a:solidFill>
            </a:endParaRPr>
          </a:p>
          <a:p>
            <a:pPr indent="0" lvl="0" marL="0" rtl="0" algn="l">
              <a:lnSpc>
                <a:spcPct val="90000"/>
              </a:lnSpc>
              <a:spcBef>
                <a:spcPts val="500"/>
              </a:spcBef>
              <a:spcAft>
                <a:spcPts val="0"/>
              </a:spcAft>
              <a:buNone/>
            </a:pPr>
            <a:r>
              <a:rPr lang="en">
                <a:solidFill>
                  <a:schemeClr val="dk2"/>
                </a:solidFill>
              </a:rPr>
              <a:t>• Extensible and scalable to cope up with the growing volume and variety of data, without affecting performance of the system. </a:t>
            </a:r>
            <a:endParaRPr>
              <a:solidFill>
                <a:schemeClr val="dk2"/>
              </a:solidFill>
            </a:endParaRPr>
          </a:p>
          <a:p>
            <a:pPr indent="0" lvl="0" marL="0" rtl="0" algn="l">
              <a:lnSpc>
                <a:spcPct val="90000"/>
              </a:lnSpc>
              <a:spcBef>
                <a:spcPts val="500"/>
              </a:spcBef>
              <a:spcAft>
                <a:spcPts val="0"/>
              </a:spcAft>
              <a:buNone/>
            </a:pPr>
            <a:r>
              <a:rPr lang="en">
                <a:solidFill>
                  <a:schemeClr val="dk2"/>
                </a:solidFill>
              </a:rPr>
              <a:t>• </a:t>
            </a:r>
            <a:r>
              <a:rPr lang="en">
                <a:solidFill>
                  <a:schemeClr val="dk2"/>
                </a:solidFill>
              </a:rPr>
              <a:t>It is as an efficient ETL (Extract, Transform, Load) tool. </a:t>
            </a:r>
            <a:endParaRPr>
              <a:solidFill>
                <a:schemeClr val="dk2"/>
              </a:solidFill>
            </a:endParaRPr>
          </a:p>
          <a:p>
            <a:pPr indent="0" lvl="0" marL="0" rtl="0" algn="l">
              <a:lnSpc>
                <a:spcPct val="90000"/>
              </a:lnSpc>
              <a:spcBef>
                <a:spcPts val="500"/>
              </a:spcBef>
              <a:spcAft>
                <a:spcPts val="0"/>
              </a:spcAft>
              <a:buNone/>
            </a:pPr>
            <a:r>
              <a:rPr lang="en">
                <a:solidFill>
                  <a:schemeClr val="dk2"/>
                </a:solidFill>
              </a:rPr>
              <a:t>• Hive supports any client application written in Java, PHP, Python, C++ or Ruby by exposing its Thrift server. (You can use these client - side languages embedded with SQL for accessing a database such as DB2, etc.). </a:t>
            </a:r>
            <a:endParaRPr>
              <a:solidFill>
                <a:schemeClr val="dk2"/>
              </a:solidFill>
            </a:endParaRPr>
          </a:p>
          <a:p>
            <a:pPr indent="0" lvl="0" marL="0" rtl="0" algn="l">
              <a:lnSpc>
                <a:spcPct val="90000"/>
              </a:lnSpc>
              <a:spcBef>
                <a:spcPts val="500"/>
              </a:spcBef>
              <a:spcAft>
                <a:spcPts val="0"/>
              </a:spcAft>
              <a:buNone/>
            </a:pPr>
            <a:r>
              <a:rPr lang="en">
                <a:solidFill>
                  <a:schemeClr val="dk2"/>
                </a:solidFill>
              </a:rPr>
              <a:t>• As the metadata information of Hive is stored in an RDBMS, it significantly reduces the time to perform semantic checks during query execution.</a:t>
            </a:r>
            <a:endParaRPr>
              <a:solidFill>
                <a:schemeClr val="dk2"/>
              </a:solidFill>
            </a:endParaRPr>
          </a:p>
        </p:txBody>
      </p:sp>
      <p:sp>
        <p:nvSpPr>
          <p:cNvPr id="177" name="Google Shape;177;p27"/>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HIVE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8"/>
          <p:cNvSpPr txBox="1"/>
          <p:nvPr>
            <p:ph idx="1" type="body"/>
          </p:nvPr>
        </p:nvSpPr>
        <p:spPr>
          <a:xfrm>
            <a:off x="727650" y="1319225"/>
            <a:ext cx="7688700" cy="2808900"/>
          </a:xfrm>
          <a:prstGeom prst="rect">
            <a:avLst/>
          </a:prstGeom>
        </p:spPr>
        <p:txBody>
          <a:bodyPr anchorCtr="0" anchor="t" bIns="91425" lIns="91425" spcFirstLastPara="1" rIns="91425" wrap="square" tIns="91425">
            <a:normAutofit/>
          </a:bodyPr>
          <a:lstStyle/>
          <a:p>
            <a:pPr indent="444500" lvl="0" marL="12700" rtl="0" algn="l">
              <a:lnSpc>
                <a:spcPct val="90000"/>
              </a:lnSpc>
              <a:spcBef>
                <a:spcPts val="500"/>
              </a:spcBef>
              <a:spcAft>
                <a:spcPts val="0"/>
              </a:spcAft>
              <a:buNone/>
            </a:pPr>
            <a:r>
              <a:t/>
            </a:r>
            <a:endParaRPr/>
          </a:p>
        </p:txBody>
      </p:sp>
      <p:sp>
        <p:nvSpPr>
          <p:cNvPr id="183" name="Google Shape;183;p28"/>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HIVE Architecture</a:t>
            </a:r>
            <a:endParaRPr/>
          </a:p>
        </p:txBody>
      </p:sp>
      <p:pic>
        <p:nvPicPr>
          <p:cNvPr id="184" name="Google Shape;184;p28"/>
          <p:cNvPicPr preferRelativeResize="0"/>
          <p:nvPr/>
        </p:nvPicPr>
        <p:blipFill>
          <a:blip r:embed="rId3">
            <a:alphaModFix/>
          </a:blip>
          <a:stretch>
            <a:fillRect/>
          </a:stretch>
        </p:blipFill>
        <p:spPr>
          <a:xfrm>
            <a:off x="727650" y="1274475"/>
            <a:ext cx="7688700" cy="3810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9"/>
          <p:cNvSpPr txBox="1"/>
          <p:nvPr>
            <p:ph type="title"/>
          </p:nvPr>
        </p:nvSpPr>
        <p:spPr>
          <a:xfrm>
            <a:off x="7294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Pig vs MapReduce</a:t>
            </a:r>
            <a:endParaRPr/>
          </a:p>
        </p:txBody>
      </p:sp>
      <p:graphicFrame>
        <p:nvGraphicFramePr>
          <p:cNvPr id="190" name="Google Shape;190;p29"/>
          <p:cNvGraphicFramePr/>
          <p:nvPr/>
        </p:nvGraphicFramePr>
        <p:xfrm>
          <a:off x="952500" y="1428750"/>
          <a:ext cx="3000000" cy="3000000"/>
        </p:xfrm>
        <a:graphic>
          <a:graphicData uri="http://schemas.openxmlformats.org/drawingml/2006/table">
            <a:tbl>
              <a:tblPr>
                <a:noFill/>
                <a:tableStyleId>{30385982-7BD6-48DE-84EA-DD0B3AFF1395}</a:tableStyleId>
              </a:tblPr>
              <a:tblGrid>
                <a:gridCol w="3619500"/>
                <a:gridCol w="3619500"/>
              </a:tblGrid>
              <a:tr h="381000">
                <a:tc>
                  <a:txBody>
                    <a:bodyPr/>
                    <a:lstStyle/>
                    <a:p>
                      <a:pPr indent="0" lvl="0" marL="0" rtl="0" algn="l">
                        <a:spcBef>
                          <a:spcPts val="0"/>
                        </a:spcBef>
                        <a:spcAft>
                          <a:spcPts val="0"/>
                        </a:spcAft>
                        <a:buNone/>
                      </a:pPr>
                      <a:r>
                        <a:rPr lang="en"/>
                        <a:t>Apache Pig</a:t>
                      </a:r>
                      <a:endParaRPr/>
                    </a:p>
                  </a:txBody>
                  <a:tcPr marT="91425" marB="91425" marR="91425" marL="91425"/>
                </a:tc>
                <a:tc>
                  <a:txBody>
                    <a:bodyPr/>
                    <a:lstStyle/>
                    <a:p>
                      <a:pPr indent="0" lvl="0" marL="0" rtl="0" algn="l">
                        <a:spcBef>
                          <a:spcPts val="0"/>
                        </a:spcBef>
                        <a:spcAft>
                          <a:spcPts val="0"/>
                        </a:spcAft>
                        <a:buNone/>
                      </a:pPr>
                      <a:r>
                        <a:rPr lang="en"/>
                        <a:t>MapReduce </a:t>
                      </a:r>
                      <a:endParaRPr/>
                    </a:p>
                  </a:txBody>
                  <a:tcPr marT="91425" marB="91425" marR="91425" marL="91425"/>
                </a:tc>
              </a:tr>
              <a:tr h="381000">
                <a:tc>
                  <a:txBody>
                    <a:bodyPr/>
                    <a:lstStyle/>
                    <a:p>
                      <a:pPr indent="0" lvl="0" marL="0" rtl="0" algn="l">
                        <a:spcBef>
                          <a:spcPts val="0"/>
                        </a:spcBef>
                        <a:spcAft>
                          <a:spcPts val="0"/>
                        </a:spcAft>
                        <a:buNone/>
                      </a:pPr>
                      <a:r>
                        <a:rPr lang="en"/>
                        <a:t>Apache Pig is a data flow language.</a:t>
                      </a:r>
                      <a:endParaRPr/>
                    </a:p>
                  </a:txBody>
                  <a:tcPr marT="91425" marB="91425" marR="91425" marL="91425"/>
                </a:tc>
                <a:tc>
                  <a:txBody>
                    <a:bodyPr/>
                    <a:lstStyle/>
                    <a:p>
                      <a:pPr indent="0" lvl="0" marL="0" rtl="0" algn="l">
                        <a:spcBef>
                          <a:spcPts val="0"/>
                        </a:spcBef>
                        <a:spcAft>
                          <a:spcPts val="0"/>
                        </a:spcAft>
                        <a:buNone/>
                      </a:pPr>
                      <a:r>
                        <a:rPr lang="en"/>
                        <a:t>MapReduce is a data processing paradigm. </a:t>
                      </a:r>
                      <a:endParaRPr/>
                    </a:p>
                  </a:txBody>
                  <a:tcPr marT="91425" marB="91425" marR="91425" marL="91425"/>
                </a:tc>
              </a:tr>
              <a:tr h="381000">
                <a:tc>
                  <a:txBody>
                    <a:bodyPr/>
                    <a:lstStyle/>
                    <a:p>
                      <a:pPr indent="0" lvl="0" marL="0" rtl="0" algn="l">
                        <a:spcBef>
                          <a:spcPts val="0"/>
                        </a:spcBef>
                        <a:spcAft>
                          <a:spcPts val="0"/>
                        </a:spcAft>
                        <a:buNone/>
                      </a:pPr>
                      <a:r>
                        <a:rPr lang="en"/>
                        <a:t>It is a high level language.</a:t>
                      </a:r>
                      <a:endParaRPr/>
                    </a:p>
                  </a:txBody>
                  <a:tcPr marT="91425" marB="91425" marR="91425" marL="91425"/>
                </a:tc>
                <a:tc>
                  <a:txBody>
                    <a:bodyPr/>
                    <a:lstStyle/>
                    <a:p>
                      <a:pPr indent="0" lvl="0" marL="0" rtl="0" algn="l">
                        <a:spcBef>
                          <a:spcPts val="0"/>
                        </a:spcBef>
                        <a:spcAft>
                          <a:spcPts val="0"/>
                        </a:spcAft>
                        <a:buNone/>
                      </a:pPr>
                      <a:r>
                        <a:rPr lang="en"/>
                        <a:t>MapReduce is low level and rigid.</a:t>
                      </a:r>
                      <a:endParaRPr/>
                    </a:p>
                  </a:txBody>
                  <a:tcPr marT="91425" marB="91425" marR="91425" marL="91425"/>
                </a:tc>
              </a:tr>
              <a:tr h="381000">
                <a:tc>
                  <a:txBody>
                    <a:bodyPr/>
                    <a:lstStyle/>
                    <a:p>
                      <a:pPr indent="0" lvl="0" marL="0" rtl="0" algn="l">
                        <a:spcBef>
                          <a:spcPts val="0"/>
                        </a:spcBef>
                        <a:spcAft>
                          <a:spcPts val="0"/>
                        </a:spcAft>
                        <a:buNone/>
                      </a:pPr>
                      <a:r>
                        <a:rPr lang="en"/>
                        <a:t>Performing a Join operation in Apache Pig is pretty simple.</a:t>
                      </a:r>
                      <a:endParaRPr/>
                    </a:p>
                  </a:txBody>
                  <a:tcPr marT="91425" marB="91425" marR="91425" marL="91425"/>
                </a:tc>
                <a:tc>
                  <a:txBody>
                    <a:bodyPr/>
                    <a:lstStyle/>
                    <a:p>
                      <a:pPr indent="0" lvl="0" marL="0" rtl="0" algn="l">
                        <a:spcBef>
                          <a:spcPts val="0"/>
                        </a:spcBef>
                        <a:spcAft>
                          <a:spcPts val="0"/>
                        </a:spcAft>
                        <a:buNone/>
                      </a:pPr>
                      <a:r>
                        <a:rPr lang="en"/>
                        <a:t>It is quite difficult in MapReduce to perform a Join operation between datasets.</a:t>
                      </a:r>
                      <a:endParaRPr/>
                    </a:p>
                  </a:txBody>
                  <a:tcPr marT="91425" marB="91425" marR="91425" marL="91425"/>
                </a:tc>
              </a:tr>
              <a:tr h="381000">
                <a:tc>
                  <a:txBody>
                    <a:bodyPr/>
                    <a:lstStyle/>
                    <a:p>
                      <a:pPr indent="0" lvl="0" marL="0" rtl="0" algn="l">
                        <a:spcBef>
                          <a:spcPts val="0"/>
                        </a:spcBef>
                        <a:spcAft>
                          <a:spcPts val="0"/>
                        </a:spcAft>
                        <a:buNone/>
                      </a:pPr>
                      <a:r>
                        <a:rPr lang="en"/>
                        <a:t>Apache Pig uses multi-query approach, thereby reducing the length of the codes to a great extent. </a:t>
                      </a:r>
                      <a:endParaRPr/>
                    </a:p>
                  </a:txBody>
                  <a:tcPr marT="91425" marB="91425" marR="91425" marL="91425"/>
                </a:tc>
                <a:tc>
                  <a:txBody>
                    <a:bodyPr/>
                    <a:lstStyle/>
                    <a:p>
                      <a:pPr indent="0" lvl="0" marL="0" rtl="0" algn="l">
                        <a:spcBef>
                          <a:spcPts val="0"/>
                        </a:spcBef>
                        <a:spcAft>
                          <a:spcPts val="0"/>
                        </a:spcAft>
                        <a:buNone/>
                      </a:pPr>
                      <a:r>
                        <a:rPr lang="en"/>
                        <a:t>MapReduce will require almost 20 times more the number of lines to perform the same task. </a:t>
                      </a:r>
                      <a:endParaRPr/>
                    </a:p>
                  </a:txBody>
                  <a:tcPr marT="91425" marB="91425" marR="91425" marL="91425"/>
                </a:tc>
              </a:tr>
              <a:tr h="381000">
                <a:tc>
                  <a:txBody>
                    <a:bodyPr/>
                    <a:lstStyle/>
                    <a:p>
                      <a:pPr indent="0" lvl="0" marL="0" rtl="0" algn="l">
                        <a:spcBef>
                          <a:spcPts val="0"/>
                        </a:spcBef>
                        <a:spcAft>
                          <a:spcPts val="0"/>
                        </a:spcAft>
                        <a:buNone/>
                      </a:pPr>
                      <a:r>
                        <a:rPr lang="en"/>
                        <a:t>On execution, every Apache Pig operator is converted internally into a MapReduce job.</a:t>
                      </a:r>
                      <a:endParaRPr/>
                    </a:p>
                  </a:txBody>
                  <a:tcPr marT="91425" marB="91425" marR="91425" marL="91425"/>
                </a:tc>
                <a:tc>
                  <a:txBody>
                    <a:bodyPr/>
                    <a:lstStyle/>
                    <a:p>
                      <a:pPr indent="0" lvl="0" marL="0" rtl="0" algn="l">
                        <a:spcBef>
                          <a:spcPts val="0"/>
                        </a:spcBef>
                        <a:spcAft>
                          <a:spcPts val="0"/>
                        </a:spcAft>
                        <a:buNone/>
                      </a:pPr>
                      <a:r>
                        <a:rPr lang="en"/>
                        <a:t>MapReduce jobs have a long compilation process.</a:t>
                      </a:r>
                      <a:endParaRPr/>
                    </a:p>
                  </a:txBody>
                  <a:tcPr marT="91425" marB="91425" marR="91425" marL="91425"/>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0"/>
          <p:cNvSpPr txBox="1"/>
          <p:nvPr>
            <p:ph idx="1" type="body"/>
          </p:nvPr>
        </p:nvSpPr>
        <p:spPr>
          <a:xfrm>
            <a:off x="727650" y="1319225"/>
            <a:ext cx="7688700" cy="2808900"/>
          </a:xfrm>
          <a:prstGeom prst="rect">
            <a:avLst/>
          </a:prstGeom>
        </p:spPr>
        <p:txBody>
          <a:bodyPr anchorCtr="0" anchor="t" bIns="91425" lIns="91425" spcFirstLastPara="1" rIns="91425" wrap="square" tIns="91425">
            <a:normAutofit/>
          </a:bodyPr>
          <a:lstStyle/>
          <a:p>
            <a:pPr indent="0" lvl="0" marL="0" rtl="0" algn="l">
              <a:lnSpc>
                <a:spcPct val="90000"/>
              </a:lnSpc>
              <a:spcBef>
                <a:spcPts val="500"/>
              </a:spcBef>
              <a:spcAft>
                <a:spcPts val="0"/>
              </a:spcAft>
              <a:buNone/>
            </a:pPr>
            <a:r>
              <a:t/>
            </a:r>
            <a:endParaRPr>
              <a:solidFill>
                <a:schemeClr val="dk2"/>
              </a:solidFill>
            </a:endParaRPr>
          </a:p>
        </p:txBody>
      </p:sp>
      <p:sp>
        <p:nvSpPr>
          <p:cNvPr id="196" name="Google Shape;196;p30"/>
          <p:cNvSpPr txBox="1"/>
          <p:nvPr>
            <p:ph type="title"/>
          </p:nvPr>
        </p:nvSpPr>
        <p:spPr>
          <a:xfrm>
            <a:off x="727650" y="661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SQOOP vs Flume vs HDFS</a:t>
            </a:r>
            <a:endParaRPr/>
          </a:p>
        </p:txBody>
      </p:sp>
      <p:pic>
        <p:nvPicPr>
          <p:cNvPr id="197" name="Google Shape;197;p30"/>
          <p:cNvPicPr preferRelativeResize="0"/>
          <p:nvPr/>
        </p:nvPicPr>
        <p:blipFill>
          <a:blip r:embed="rId3">
            <a:alphaModFix/>
          </a:blip>
          <a:stretch>
            <a:fillRect/>
          </a:stretch>
        </p:blipFill>
        <p:spPr>
          <a:xfrm>
            <a:off x="102813" y="526225"/>
            <a:ext cx="8938376" cy="4484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Contents:</a:t>
            </a:r>
            <a:endParaRPr/>
          </a:p>
        </p:txBody>
      </p:sp>
      <p:sp>
        <p:nvSpPr>
          <p:cNvPr id="93" name="Google Shape;93;p1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AutoNum type="arabicPeriod"/>
            </a:pPr>
            <a:r>
              <a:rPr lang="en"/>
              <a:t>Apache Flume</a:t>
            </a:r>
            <a:endParaRPr/>
          </a:p>
          <a:p>
            <a:pPr indent="-311150" lvl="0" marL="457200" rtl="0" algn="l">
              <a:spcBef>
                <a:spcPts val="0"/>
              </a:spcBef>
              <a:spcAft>
                <a:spcPts val="0"/>
              </a:spcAft>
              <a:buSzPts val="1300"/>
              <a:buAutoNum type="arabicPeriod"/>
            </a:pPr>
            <a:r>
              <a:rPr lang="en"/>
              <a:t>Apache SQOOP</a:t>
            </a:r>
            <a:endParaRPr/>
          </a:p>
          <a:p>
            <a:pPr indent="-311150" lvl="0" marL="457200" rtl="0" algn="l">
              <a:spcBef>
                <a:spcPts val="0"/>
              </a:spcBef>
              <a:spcAft>
                <a:spcPts val="0"/>
              </a:spcAft>
              <a:buSzPts val="1300"/>
              <a:buAutoNum type="arabicPeriod"/>
            </a:pPr>
            <a:r>
              <a:rPr lang="en"/>
              <a:t>Apache Kafka</a:t>
            </a:r>
            <a:endParaRPr/>
          </a:p>
          <a:p>
            <a:pPr indent="-311150" lvl="0" marL="457200" rtl="0" algn="l">
              <a:spcBef>
                <a:spcPts val="0"/>
              </a:spcBef>
              <a:spcAft>
                <a:spcPts val="0"/>
              </a:spcAft>
              <a:buSzPts val="1300"/>
              <a:buAutoNum type="arabicPeriod"/>
            </a:pPr>
            <a:r>
              <a:rPr lang="en"/>
              <a:t>Apache PIG</a:t>
            </a:r>
            <a:endParaRPr/>
          </a:p>
          <a:p>
            <a:pPr indent="-311150" lvl="0" marL="457200" rtl="0" algn="l">
              <a:spcBef>
                <a:spcPts val="0"/>
              </a:spcBef>
              <a:spcAft>
                <a:spcPts val="0"/>
              </a:spcAft>
              <a:buSzPts val="1300"/>
              <a:buAutoNum type="arabicPeriod"/>
            </a:pPr>
            <a:r>
              <a:rPr lang="en"/>
              <a:t>Apache HIVE</a:t>
            </a:r>
            <a:endParaRPr/>
          </a:p>
          <a:p>
            <a:pPr indent="-311150" lvl="0" marL="457200" rtl="0" algn="l">
              <a:spcBef>
                <a:spcPts val="0"/>
              </a:spcBef>
              <a:spcAft>
                <a:spcPts val="0"/>
              </a:spcAft>
              <a:buSzPts val="1300"/>
              <a:buAutoNum type="arabicPeriod"/>
            </a:pPr>
            <a:r>
              <a:rPr lang="en"/>
              <a:t>Comparisons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Flume</a:t>
            </a:r>
            <a:endParaRPr/>
          </a:p>
        </p:txBody>
      </p:sp>
      <p:sp>
        <p:nvSpPr>
          <p:cNvPr id="99" name="Google Shape;99;p15"/>
          <p:cNvSpPr txBox="1"/>
          <p:nvPr>
            <p:ph idx="1" type="body"/>
          </p:nvPr>
        </p:nvSpPr>
        <p:spPr>
          <a:xfrm>
            <a:off x="727650" y="1441200"/>
            <a:ext cx="7688700" cy="2261100"/>
          </a:xfrm>
          <a:prstGeom prst="rect">
            <a:avLst/>
          </a:prstGeom>
        </p:spPr>
        <p:txBody>
          <a:bodyPr anchorCtr="0" anchor="t" bIns="91425" lIns="91425" spcFirstLastPara="1" rIns="91425" wrap="square" tIns="91425">
            <a:normAutofit fontScale="47500"/>
          </a:bodyPr>
          <a:lstStyle/>
          <a:p>
            <a:pPr indent="0" lvl="0" marL="0" rtl="0" algn="l">
              <a:spcBef>
                <a:spcPts val="0"/>
              </a:spcBef>
              <a:spcAft>
                <a:spcPts val="0"/>
              </a:spcAft>
              <a:buNone/>
            </a:pPr>
            <a:r>
              <a:rPr lang="en" sz="2700">
                <a:solidFill>
                  <a:srgbClr val="000000"/>
                </a:solidFill>
              </a:rPr>
              <a:t>Apache Flume is a tool/service/data ingestion mechanism for collecting aggregating and transporting large amounts of streaming data such as log files, events (etc...) from various sources to a centralized data store.</a:t>
            </a:r>
            <a:endParaRPr sz="2700">
              <a:solidFill>
                <a:srgbClr val="000000"/>
              </a:solidFill>
            </a:endParaRPr>
          </a:p>
          <a:p>
            <a:pPr indent="0" lvl="0" marL="0" rtl="0" algn="l">
              <a:lnSpc>
                <a:spcPct val="90000"/>
              </a:lnSpc>
              <a:spcBef>
                <a:spcPts val="1200"/>
              </a:spcBef>
              <a:spcAft>
                <a:spcPts val="0"/>
              </a:spcAft>
              <a:buNone/>
            </a:pPr>
            <a:r>
              <a:rPr lang="en" sz="2700">
                <a:solidFill>
                  <a:srgbClr val="000000"/>
                </a:solidFill>
              </a:rPr>
              <a:t>•Data transfer engine driven by events</a:t>
            </a:r>
            <a:endParaRPr sz="2700">
              <a:solidFill>
                <a:srgbClr val="000000"/>
              </a:solidFill>
            </a:endParaRPr>
          </a:p>
          <a:p>
            <a:pPr indent="0" lvl="0" marL="0" rtl="0" algn="l">
              <a:lnSpc>
                <a:spcPct val="90000"/>
              </a:lnSpc>
              <a:spcBef>
                <a:spcPts val="1000"/>
              </a:spcBef>
              <a:spcAft>
                <a:spcPts val="0"/>
              </a:spcAft>
              <a:buNone/>
            </a:pPr>
            <a:r>
              <a:rPr lang="en" sz="2700">
                <a:solidFill>
                  <a:srgbClr val="000000"/>
                </a:solidFill>
              </a:rPr>
              <a:t>•Flume events (messages) consists of</a:t>
            </a:r>
            <a:endParaRPr sz="2700">
              <a:solidFill>
                <a:srgbClr val="000000"/>
              </a:solidFill>
            </a:endParaRPr>
          </a:p>
          <a:p>
            <a:pPr indent="-310038" lvl="0" marL="914400" rtl="0" algn="l">
              <a:lnSpc>
                <a:spcPct val="90000"/>
              </a:lnSpc>
              <a:spcBef>
                <a:spcPts val="1000"/>
              </a:spcBef>
              <a:spcAft>
                <a:spcPts val="0"/>
              </a:spcAft>
              <a:buClr>
                <a:srgbClr val="000000"/>
              </a:buClr>
              <a:buSzPct val="100000"/>
              <a:buChar char="●"/>
            </a:pPr>
            <a:r>
              <a:rPr lang="en" sz="2700">
                <a:solidFill>
                  <a:srgbClr val="000000"/>
                </a:solidFill>
              </a:rPr>
              <a:t>Headers (for metadata)	</a:t>
            </a:r>
            <a:endParaRPr sz="2700">
              <a:solidFill>
                <a:srgbClr val="000000"/>
              </a:solidFill>
            </a:endParaRPr>
          </a:p>
          <a:p>
            <a:pPr indent="-310038" lvl="0" marL="914400" rtl="0" algn="l">
              <a:lnSpc>
                <a:spcPct val="90000"/>
              </a:lnSpc>
              <a:spcBef>
                <a:spcPts val="0"/>
              </a:spcBef>
              <a:spcAft>
                <a:spcPts val="0"/>
              </a:spcAft>
              <a:buClr>
                <a:srgbClr val="000000"/>
              </a:buClr>
              <a:buSzPct val="100000"/>
              <a:buChar char="●"/>
            </a:pPr>
            <a:r>
              <a:rPr lang="en" sz="2700">
                <a:solidFill>
                  <a:srgbClr val="000000"/>
                </a:solidFill>
              </a:rPr>
              <a:t>Body (byte array)</a:t>
            </a:r>
            <a:endParaRPr sz="2700">
              <a:solidFill>
                <a:srgbClr val="000000"/>
              </a:solidFill>
            </a:endParaRPr>
          </a:p>
          <a:p>
            <a:pPr indent="0" lvl="0" marL="12700" rtl="0" algn="l">
              <a:lnSpc>
                <a:spcPct val="90000"/>
              </a:lnSpc>
              <a:spcBef>
                <a:spcPts val="500"/>
              </a:spcBef>
              <a:spcAft>
                <a:spcPts val="0"/>
              </a:spcAft>
              <a:buNone/>
            </a:pPr>
            <a:r>
              <a:t/>
            </a:r>
            <a:endParaRPr sz="2200">
              <a:solidFill>
                <a:srgbClr val="000000"/>
              </a:solidFill>
              <a:latin typeface="Calibri"/>
              <a:ea typeface="Calibri"/>
              <a:cs typeface="Calibri"/>
              <a:sym typeface="Calibri"/>
            </a:endParaRPr>
          </a:p>
          <a:p>
            <a:pPr indent="0" lvl="0" marL="457200" rtl="0" algn="l">
              <a:spcBef>
                <a:spcPts val="0"/>
              </a:spcBef>
              <a:spcAft>
                <a:spcPts val="1200"/>
              </a:spcAft>
              <a:buNone/>
            </a:pPr>
            <a:r>
              <a:t/>
            </a:r>
            <a:endParaRPr b="1" sz="1400"/>
          </a:p>
        </p:txBody>
      </p:sp>
      <p:pic>
        <p:nvPicPr>
          <p:cNvPr id="100" name="Google Shape;100;p15"/>
          <p:cNvPicPr preferRelativeResize="0"/>
          <p:nvPr/>
        </p:nvPicPr>
        <p:blipFill>
          <a:blip r:embed="rId3">
            <a:alphaModFix/>
          </a:blip>
          <a:stretch>
            <a:fillRect/>
          </a:stretch>
        </p:blipFill>
        <p:spPr>
          <a:xfrm>
            <a:off x="5554870" y="2571750"/>
            <a:ext cx="2666800" cy="18141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6"/>
          <p:cNvSpPr txBox="1"/>
          <p:nvPr>
            <p:ph idx="1" type="body"/>
          </p:nvPr>
        </p:nvSpPr>
        <p:spPr>
          <a:xfrm>
            <a:off x="727650" y="1319225"/>
            <a:ext cx="7688700" cy="2808900"/>
          </a:xfrm>
          <a:prstGeom prst="rect">
            <a:avLst/>
          </a:prstGeom>
        </p:spPr>
        <p:txBody>
          <a:bodyPr anchorCtr="0" anchor="t" bIns="91425" lIns="91425" spcFirstLastPara="1" rIns="91425" wrap="square" tIns="91425">
            <a:normAutofit/>
          </a:bodyPr>
          <a:lstStyle/>
          <a:p>
            <a:pPr indent="0" lvl="0" marL="0" rtl="0" algn="l">
              <a:lnSpc>
                <a:spcPct val="90000"/>
              </a:lnSpc>
              <a:spcBef>
                <a:spcPts val="1000"/>
              </a:spcBef>
              <a:spcAft>
                <a:spcPts val="0"/>
              </a:spcAft>
              <a:buNone/>
            </a:pPr>
            <a:r>
              <a:rPr lang="en">
                <a:solidFill>
                  <a:srgbClr val="000000"/>
                </a:solidFill>
              </a:rPr>
              <a:t>•Events can be</a:t>
            </a:r>
            <a:endParaRPr>
              <a:solidFill>
                <a:srgbClr val="000000"/>
              </a:solidFill>
            </a:endParaRPr>
          </a:p>
          <a:p>
            <a:pPr indent="457200" lvl="0" marL="0" rtl="0" algn="l">
              <a:lnSpc>
                <a:spcPct val="90000"/>
              </a:lnSpc>
              <a:spcBef>
                <a:spcPts val="1000"/>
              </a:spcBef>
              <a:spcAft>
                <a:spcPts val="0"/>
              </a:spcAft>
              <a:buNone/>
            </a:pPr>
            <a:r>
              <a:rPr lang="en">
                <a:solidFill>
                  <a:srgbClr val="000000"/>
                </a:solidFill>
              </a:rPr>
              <a:t>•Filtered, Processed, Aggregated</a:t>
            </a:r>
            <a:endParaRPr>
              <a:solidFill>
                <a:srgbClr val="000000"/>
              </a:solidFill>
            </a:endParaRPr>
          </a:p>
          <a:p>
            <a:pPr indent="457200" lvl="0" marL="0" rtl="0" algn="l">
              <a:lnSpc>
                <a:spcPct val="90000"/>
              </a:lnSpc>
              <a:spcBef>
                <a:spcPts val="1000"/>
              </a:spcBef>
              <a:spcAft>
                <a:spcPts val="0"/>
              </a:spcAft>
              <a:buNone/>
            </a:pPr>
            <a:r>
              <a:t/>
            </a:r>
            <a:endParaRPr>
              <a:solidFill>
                <a:srgbClr val="000000"/>
              </a:solidFill>
            </a:endParaRPr>
          </a:p>
          <a:p>
            <a:pPr indent="0" lvl="0" marL="0" rtl="0" algn="l">
              <a:lnSpc>
                <a:spcPct val="90000"/>
              </a:lnSpc>
              <a:spcBef>
                <a:spcPts val="1000"/>
              </a:spcBef>
              <a:spcAft>
                <a:spcPts val="0"/>
              </a:spcAft>
              <a:buNone/>
            </a:pPr>
            <a:r>
              <a:rPr lang="en">
                <a:solidFill>
                  <a:srgbClr val="000000"/>
                </a:solidFill>
              </a:rPr>
              <a:t>•Main features</a:t>
            </a:r>
            <a:endParaRPr>
              <a:solidFill>
                <a:srgbClr val="000000"/>
              </a:solidFill>
            </a:endParaRPr>
          </a:p>
          <a:p>
            <a:pPr indent="444500" lvl="0" marL="12700" rtl="0" algn="l">
              <a:lnSpc>
                <a:spcPct val="90000"/>
              </a:lnSpc>
              <a:spcBef>
                <a:spcPts val="500"/>
              </a:spcBef>
              <a:spcAft>
                <a:spcPts val="0"/>
              </a:spcAft>
              <a:buNone/>
            </a:pPr>
            <a:r>
              <a:rPr lang="en">
                <a:solidFill>
                  <a:srgbClr val="000000"/>
                </a:solidFill>
              </a:rPr>
              <a:t>•Flexible topologies -  agents can send data/event between each other</a:t>
            </a:r>
            <a:endParaRPr>
              <a:solidFill>
                <a:srgbClr val="000000"/>
              </a:solidFill>
            </a:endParaRPr>
          </a:p>
          <a:p>
            <a:pPr indent="444500" lvl="0" marL="12700" rtl="0" algn="l">
              <a:lnSpc>
                <a:spcPct val="90000"/>
              </a:lnSpc>
              <a:spcBef>
                <a:spcPts val="500"/>
              </a:spcBef>
              <a:spcAft>
                <a:spcPts val="0"/>
              </a:spcAft>
              <a:buNone/>
            </a:pPr>
            <a:r>
              <a:rPr lang="en">
                <a:solidFill>
                  <a:srgbClr val="000000"/>
                </a:solidFill>
              </a:rPr>
              <a:t>•Pluggable – easily extendable</a:t>
            </a:r>
            <a:endParaRPr>
              <a:solidFill>
                <a:srgbClr val="000000"/>
              </a:solidFill>
            </a:endParaRPr>
          </a:p>
          <a:p>
            <a:pPr indent="444500" lvl="0" marL="12700" rtl="0" algn="l">
              <a:lnSpc>
                <a:spcPct val="90000"/>
              </a:lnSpc>
              <a:spcBef>
                <a:spcPts val="500"/>
              </a:spcBef>
              <a:spcAft>
                <a:spcPts val="0"/>
              </a:spcAft>
              <a:buNone/>
            </a:pPr>
            <a:r>
              <a:rPr lang="en">
                <a:solidFill>
                  <a:srgbClr val="000000"/>
                </a:solidFill>
              </a:rPr>
              <a:t>•Reliable – uses transactions</a:t>
            </a:r>
            <a:endParaRPr/>
          </a:p>
        </p:txBody>
      </p:sp>
      <p:sp>
        <p:nvSpPr>
          <p:cNvPr id="106" name="Google Shape;106;p16"/>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Flume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pic>
        <p:nvPicPr>
          <p:cNvPr id="111" name="Google Shape;111;p17"/>
          <p:cNvPicPr preferRelativeResize="0"/>
          <p:nvPr/>
        </p:nvPicPr>
        <p:blipFill>
          <a:blip r:embed="rId3">
            <a:alphaModFix/>
          </a:blip>
          <a:stretch>
            <a:fillRect/>
          </a:stretch>
        </p:blipFill>
        <p:spPr>
          <a:xfrm>
            <a:off x="0" y="563263"/>
            <a:ext cx="9144000" cy="3450123"/>
          </a:xfrm>
          <a:prstGeom prst="rect">
            <a:avLst/>
          </a:prstGeom>
          <a:noFill/>
          <a:ln>
            <a:noFill/>
          </a:ln>
        </p:spPr>
      </p:pic>
      <p:sp>
        <p:nvSpPr>
          <p:cNvPr id="112" name="Google Shape;112;p17"/>
          <p:cNvSpPr txBox="1"/>
          <p:nvPr/>
        </p:nvSpPr>
        <p:spPr>
          <a:xfrm>
            <a:off x="511375" y="4306025"/>
            <a:ext cx="7893000" cy="548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latin typeface="Lato"/>
                <a:ea typeface="Lato"/>
                <a:cs typeface="Lato"/>
                <a:sym typeface="Lato"/>
              </a:rPr>
              <a:t>Flume Agent: An agent is an independent daemon process (JVM) in Flume. It receives the data (events) from clients or other agents and forwards it to their next destination </a:t>
            </a:r>
            <a:endParaRPr sz="1300">
              <a:latin typeface="Lato"/>
              <a:ea typeface="Lato"/>
              <a:cs typeface="Lato"/>
              <a:sym typeface="Lato"/>
            </a:endParaRPr>
          </a:p>
        </p:txBody>
      </p:sp>
      <p:sp>
        <p:nvSpPr>
          <p:cNvPr id="113" name="Google Shape;113;p17"/>
          <p:cNvSpPr txBox="1"/>
          <p:nvPr>
            <p:ph type="title"/>
          </p:nvPr>
        </p:nvSpPr>
        <p:spPr>
          <a:xfrm>
            <a:off x="613525" y="28075"/>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Flume Architecture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729450" y="6071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SQOOP</a:t>
            </a:r>
            <a:endParaRPr/>
          </a:p>
        </p:txBody>
      </p:sp>
      <p:sp>
        <p:nvSpPr>
          <p:cNvPr id="119" name="Google Shape;119;p18"/>
          <p:cNvSpPr txBox="1"/>
          <p:nvPr>
            <p:ph idx="1" type="body"/>
          </p:nvPr>
        </p:nvSpPr>
        <p:spPr>
          <a:xfrm>
            <a:off x="727650" y="1360000"/>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2"/>
                </a:solidFill>
              </a:rPr>
              <a:t>Apache Sqoop is a tool in Hadoop ecosystem which is designed to transfer data between HDFS (Hadoop storage) and relational database servers like MySQL, Oracle RDB, SQLite, Teradata, Netezza, Postgres etc. </a:t>
            </a:r>
            <a:endParaRPr>
              <a:solidFill>
                <a:schemeClr val="dk2"/>
              </a:solidFill>
            </a:endParaRPr>
          </a:p>
          <a:p>
            <a:pPr indent="0" lvl="0" marL="0" rtl="0" algn="l">
              <a:spcBef>
                <a:spcPts val="1200"/>
              </a:spcBef>
              <a:spcAft>
                <a:spcPts val="1200"/>
              </a:spcAft>
              <a:buNone/>
            </a:pPr>
            <a:r>
              <a:rPr lang="en">
                <a:solidFill>
                  <a:schemeClr val="dk2"/>
                </a:solidFill>
              </a:rPr>
              <a:t>Apache Sqoop imports data from relational databases to HDFS, and exports data from HDFS to relational databases. </a:t>
            </a:r>
            <a:endParaRPr>
              <a:solidFill>
                <a:schemeClr val="dk2"/>
              </a:solidFill>
            </a:endParaRPr>
          </a:p>
        </p:txBody>
      </p:sp>
      <p:pic>
        <p:nvPicPr>
          <p:cNvPr id="120" name="Google Shape;120;p18"/>
          <p:cNvPicPr preferRelativeResize="0"/>
          <p:nvPr/>
        </p:nvPicPr>
        <p:blipFill rotWithShape="1">
          <a:blip r:embed="rId3">
            <a:alphaModFix/>
          </a:blip>
          <a:srcRect b="0" l="13252" r="13245" t="0"/>
          <a:stretch/>
        </p:blipFill>
        <p:spPr>
          <a:xfrm>
            <a:off x="6207125" y="2884650"/>
            <a:ext cx="2427150" cy="16511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729450" y="5923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SQOOP</a:t>
            </a:r>
            <a:endParaRPr/>
          </a:p>
        </p:txBody>
      </p:sp>
      <p:sp>
        <p:nvSpPr>
          <p:cNvPr id="126" name="Google Shape;126;p19"/>
          <p:cNvSpPr txBox="1"/>
          <p:nvPr>
            <p:ph idx="1" type="body"/>
          </p:nvPr>
        </p:nvSpPr>
        <p:spPr>
          <a:xfrm>
            <a:off x="729450" y="1441200"/>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2"/>
                </a:solidFill>
              </a:rPr>
              <a:t>• Sqoop makes the life of developers easy by providing CLI for importing and exporting data. They just have to provide basic information like database authentication, source, destination, operations etc. It takes care of the remaining part. </a:t>
            </a:r>
            <a:endParaRPr>
              <a:solidFill>
                <a:schemeClr val="dk2"/>
              </a:solidFill>
            </a:endParaRPr>
          </a:p>
          <a:p>
            <a:pPr indent="0" lvl="0" marL="0" rtl="0" algn="l">
              <a:spcBef>
                <a:spcPts val="1200"/>
              </a:spcBef>
              <a:spcAft>
                <a:spcPts val="0"/>
              </a:spcAft>
              <a:buNone/>
            </a:pPr>
            <a:r>
              <a:rPr lang="en">
                <a:solidFill>
                  <a:schemeClr val="dk2"/>
                </a:solidFill>
              </a:rPr>
              <a:t>• Sqoop internally converts the command into MapReduce tasks, which are then executed over HDFS. </a:t>
            </a:r>
            <a:endParaRPr>
              <a:solidFill>
                <a:schemeClr val="dk2"/>
              </a:solidFill>
            </a:endParaRPr>
          </a:p>
          <a:p>
            <a:pPr indent="0" lvl="0" marL="0" rtl="0" algn="l">
              <a:spcBef>
                <a:spcPts val="1200"/>
              </a:spcBef>
              <a:spcAft>
                <a:spcPts val="1200"/>
              </a:spcAft>
              <a:buNone/>
            </a:pPr>
            <a:r>
              <a:rPr lang="en">
                <a:solidFill>
                  <a:schemeClr val="dk2"/>
                </a:solidFill>
              </a:rPr>
              <a:t>• It uses YARN framework to import and export the data, which provides fault tolerance on top of parallelism</a:t>
            </a:r>
            <a:endParaRPr>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pic>
        <p:nvPicPr>
          <p:cNvPr id="131" name="Google Shape;131;p20"/>
          <p:cNvPicPr preferRelativeResize="0"/>
          <p:nvPr/>
        </p:nvPicPr>
        <p:blipFill rotWithShape="1">
          <a:blip r:embed="rId3">
            <a:alphaModFix/>
          </a:blip>
          <a:srcRect b="9276" l="0" r="0" t="9276"/>
          <a:stretch/>
        </p:blipFill>
        <p:spPr>
          <a:xfrm>
            <a:off x="0" y="1334038"/>
            <a:ext cx="9143999" cy="3450123"/>
          </a:xfrm>
          <a:prstGeom prst="rect">
            <a:avLst/>
          </a:prstGeom>
          <a:noFill/>
          <a:ln>
            <a:noFill/>
          </a:ln>
        </p:spPr>
      </p:pic>
      <p:sp>
        <p:nvSpPr>
          <p:cNvPr id="132" name="Google Shape;132;p20"/>
          <p:cNvSpPr txBox="1"/>
          <p:nvPr>
            <p:ph type="title"/>
          </p:nvPr>
        </p:nvSpPr>
        <p:spPr>
          <a:xfrm>
            <a:off x="620925" y="613575"/>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SQOOP Architecture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1"/>
          <p:cNvSpPr txBox="1"/>
          <p:nvPr>
            <p:ph idx="1" type="body"/>
          </p:nvPr>
        </p:nvSpPr>
        <p:spPr>
          <a:xfrm>
            <a:off x="727650" y="1319225"/>
            <a:ext cx="7688700" cy="2808900"/>
          </a:xfrm>
          <a:prstGeom prst="rect">
            <a:avLst/>
          </a:prstGeom>
        </p:spPr>
        <p:txBody>
          <a:bodyPr anchorCtr="0" anchor="t" bIns="91425" lIns="91425" spcFirstLastPara="1" rIns="91425" wrap="square" tIns="91425">
            <a:normAutofit/>
          </a:bodyPr>
          <a:lstStyle/>
          <a:p>
            <a:pPr indent="0" lvl="0" marL="12700" rtl="0" algn="l">
              <a:lnSpc>
                <a:spcPct val="90000"/>
              </a:lnSpc>
              <a:spcBef>
                <a:spcPts val="500"/>
              </a:spcBef>
              <a:spcAft>
                <a:spcPts val="0"/>
              </a:spcAft>
              <a:buNone/>
            </a:pPr>
            <a:r>
              <a:rPr lang="en">
                <a:solidFill>
                  <a:schemeClr val="dk2"/>
                </a:solidFill>
              </a:rPr>
              <a:t>Apache Kafka is designed and optimized to be a high- throughput, low-latency, fault-tolerant, scalable platform for handling real-time data feeds. </a:t>
            </a:r>
            <a:endParaRPr>
              <a:solidFill>
                <a:schemeClr val="dk2"/>
              </a:solidFill>
            </a:endParaRPr>
          </a:p>
          <a:p>
            <a:pPr indent="0" lvl="0" marL="12700" rtl="0" algn="l">
              <a:lnSpc>
                <a:spcPct val="90000"/>
              </a:lnSpc>
              <a:spcBef>
                <a:spcPts val="500"/>
              </a:spcBef>
              <a:spcAft>
                <a:spcPts val="0"/>
              </a:spcAft>
              <a:buNone/>
            </a:pPr>
            <a:r>
              <a:t/>
            </a:r>
            <a:endParaRPr>
              <a:solidFill>
                <a:schemeClr val="dk2"/>
              </a:solidFill>
            </a:endParaRPr>
          </a:p>
          <a:p>
            <a:pPr indent="0" lvl="0" marL="12700" rtl="0" algn="l">
              <a:lnSpc>
                <a:spcPct val="90000"/>
              </a:lnSpc>
              <a:spcBef>
                <a:spcPts val="500"/>
              </a:spcBef>
              <a:spcAft>
                <a:spcPts val="0"/>
              </a:spcAft>
              <a:buNone/>
            </a:pPr>
            <a:r>
              <a:rPr lang="en">
                <a:solidFill>
                  <a:schemeClr val="dk2"/>
                </a:solidFill>
              </a:rPr>
              <a:t>Kafka was created at LinkedIn to service internal stream processing requirements that could not be met with traditional message queueing systems. </a:t>
            </a:r>
            <a:endParaRPr>
              <a:solidFill>
                <a:schemeClr val="dk2"/>
              </a:solidFill>
            </a:endParaRPr>
          </a:p>
          <a:p>
            <a:pPr indent="0" lvl="0" marL="12700" rtl="0" algn="l">
              <a:lnSpc>
                <a:spcPct val="90000"/>
              </a:lnSpc>
              <a:spcBef>
                <a:spcPts val="500"/>
              </a:spcBef>
              <a:spcAft>
                <a:spcPts val="0"/>
              </a:spcAft>
              <a:buNone/>
            </a:pPr>
            <a:r>
              <a:t/>
            </a:r>
            <a:endParaRPr>
              <a:solidFill>
                <a:schemeClr val="dk2"/>
              </a:solidFill>
            </a:endParaRPr>
          </a:p>
          <a:p>
            <a:pPr indent="0" lvl="0" marL="12700" rtl="0" algn="l">
              <a:lnSpc>
                <a:spcPct val="90000"/>
              </a:lnSpc>
              <a:spcBef>
                <a:spcPts val="500"/>
              </a:spcBef>
              <a:spcAft>
                <a:spcPts val="0"/>
              </a:spcAft>
              <a:buNone/>
            </a:pPr>
            <a:r>
              <a:rPr lang="en">
                <a:solidFill>
                  <a:schemeClr val="dk2"/>
                </a:solidFill>
              </a:rPr>
              <a:t>Apache Kafka is based on the commit log, and it allows users to subscribe to it and publish data to any number of systems or real-time applications. </a:t>
            </a:r>
            <a:endParaRPr>
              <a:solidFill>
                <a:schemeClr val="dk2"/>
              </a:solidFill>
            </a:endParaRPr>
          </a:p>
          <a:p>
            <a:pPr indent="0" lvl="0" marL="0" rtl="0" algn="l">
              <a:lnSpc>
                <a:spcPct val="90000"/>
              </a:lnSpc>
              <a:spcBef>
                <a:spcPts val="500"/>
              </a:spcBef>
              <a:spcAft>
                <a:spcPts val="0"/>
              </a:spcAft>
              <a:buNone/>
            </a:pPr>
            <a:r>
              <a:t/>
            </a:r>
            <a:endParaRPr/>
          </a:p>
        </p:txBody>
      </p:sp>
      <p:sp>
        <p:nvSpPr>
          <p:cNvPr id="138" name="Google Shape;138;p21"/>
          <p:cNvSpPr txBox="1"/>
          <p:nvPr>
            <p:ph type="title"/>
          </p:nvPr>
        </p:nvSpPr>
        <p:spPr>
          <a:xfrm>
            <a:off x="727650" y="6294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Apache Kafka</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