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Lst>
  <p:notesMasterIdLst>
    <p:notesMasterId r:id="rId29"/>
  </p:notesMasterIdLst>
  <p:sldIdLst>
    <p:sldId id="257" r:id="rId4"/>
    <p:sldId id="318" r:id="rId5"/>
    <p:sldId id="260" r:id="rId6"/>
    <p:sldId id="321" r:id="rId7"/>
    <p:sldId id="261" r:id="rId8"/>
    <p:sldId id="319" r:id="rId9"/>
    <p:sldId id="320" r:id="rId10"/>
    <p:sldId id="262" r:id="rId11"/>
    <p:sldId id="322" r:id="rId12"/>
    <p:sldId id="323" r:id="rId13"/>
    <p:sldId id="329" r:id="rId14"/>
    <p:sldId id="330" r:id="rId15"/>
    <p:sldId id="326" r:id="rId16"/>
    <p:sldId id="327" r:id="rId17"/>
    <p:sldId id="325" r:id="rId18"/>
    <p:sldId id="328" r:id="rId19"/>
    <p:sldId id="324" r:id="rId20"/>
    <p:sldId id="263" r:id="rId21"/>
    <p:sldId id="264" r:id="rId22"/>
    <p:sldId id="265" r:id="rId23"/>
    <p:sldId id="266" r:id="rId24"/>
    <p:sldId id="267" r:id="rId25"/>
    <p:sldId id="315" r:id="rId26"/>
    <p:sldId id="316"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72099-2014-450F-864D-9373DD9B1C6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27A9CA1-204C-4E77-B65F-EACD8EB15EDD}">
      <dgm:prSet/>
      <dgm:spPr/>
      <dgm:t>
        <a:bodyPr/>
        <a:lstStyle/>
        <a:p>
          <a:r>
            <a:rPr lang="en-US" b="1" i="0"/>
            <a:t>Corporate Goals</a:t>
          </a:r>
          <a:endParaRPr lang="en-US"/>
        </a:p>
      </dgm:t>
    </dgm:pt>
    <dgm:pt modelId="{99B14996-A71D-48A9-89D2-A2BFD7C6382E}" type="parTrans" cxnId="{97C5EF62-E531-4FC5-B740-138D41329238}">
      <dgm:prSet/>
      <dgm:spPr/>
      <dgm:t>
        <a:bodyPr/>
        <a:lstStyle/>
        <a:p>
          <a:endParaRPr lang="en-US"/>
        </a:p>
      </dgm:t>
    </dgm:pt>
    <dgm:pt modelId="{CF4F65FC-F53E-4E32-8A4D-64496E78FFBA}" type="sibTrans" cxnId="{97C5EF62-E531-4FC5-B740-138D41329238}">
      <dgm:prSet/>
      <dgm:spPr/>
      <dgm:t>
        <a:bodyPr/>
        <a:lstStyle/>
        <a:p>
          <a:endParaRPr lang="en-US"/>
        </a:p>
      </dgm:t>
    </dgm:pt>
    <dgm:pt modelId="{B16EE5A0-CA4B-4C33-9933-5487D3FDCD4C}">
      <dgm:prSet/>
      <dgm:spPr/>
      <dgm:t>
        <a:bodyPr/>
        <a:lstStyle/>
        <a:p>
          <a:r>
            <a:rPr lang="en-US" b="0" i="0"/>
            <a:t>Shareholder Wealth Maximization</a:t>
          </a:r>
          <a:endParaRPr lang="en-US"/>
        </a:p>
      </dgm:t>
    </dgm:pt>
    <dgm:pt modelId="{D23E943E-4646-4E0D-A157-5D28DDE2231B}" type="parTrans" cxnId="{17DBE896-9E84-4CDA-8814-7D2FA75F9C7F}">
      <dgm:prSet/>
      <dgm:spPr/>
      <dgm:t>
        <a:bodyPr/>
        <a:lstStyle/>
        <a:p>
          <a:endParaRPr lang="en-US"/>
        </a:p>
      </dgm:t>
    </dgm:pt>
    <dgm:pt modelId="{B328BD33-C6F0-45EC-ACDB-6576B1A4CF02}" type="sibTrans" cxnId="{17DBE896-9E84-4CDA-8814-7D2FA75F9C7F}">
      <dgm:prSet/>
      <dgm:spPr/>
      <dgm:t>
        <a:bodyPr/>
        <a:lstStyle/>
        <a:p>
          <a:endParaRPr lang="en-US"/>
        </a:p>
      </dgm:t>
    </dgm:pt>
    <dgm:pt modelId="{3EF401A9-76B6-4359-9264-3CF3F3C4AF30}">
      <dgm:prSet/>
      <dgm:spPr/>
      <dgm:t>
        <a:bodyPr/>
        <a:lstStyle/>
        <a:p>
          <a:r>
            <a:rPr lang="en-US" b="0" i="0"/>
            <a:t>Corporate Wealth Maximization</a:t>
          </a:r>
          <a:endParaRPr lang="en-US"/>
        </a:p>
      </dgm:t>
    </dgm:pt>
    <dgm:pt modelId="{E9DF5377-8F53-4E64-80F4-0B298552BBC3}" type="parTrans" cxnId="{BCC54B25-9EDB-4870-81D5-1D61AB4EFA91}">
      <dgm:prSet/>
      <dgm:spPr/>
      <dgm:t>
        <a:bodyPr/>
        <a:lstStyle/>
        <a:p>
          <a:endParaRPr lang="en-US"/>
        </a:p>
      </dgm:t>
    </dgm:pt>
    <dgm:pt modelId="{D021EDCA-DCDA-402F-BEA9-D98D2658DA3F}" type="sibTrans" cxnId="{BCC54B25-9EDB-4870-81D5-1D61AB4EFA91}">
      <dgm:prSet/>
      <dgm:spPr/>
      <dgm:t>
        <a:bodyPr/>
        <a:lstStyle/>
        <a:p>
          <a:endParaRPr lang="en-US"/>
        </a:p>
      </dgm:t>
    </dgm:pt>
    <dgm:pt modelId="{D6DFB67B-8585-4007-A47C-1A4B832C2089}">
      <dgm:prSet/>
      <dgm:spPr/>
      <dgm:t>
        <a:bodyPr/>
        <a:lstStyle/>
        <a:p>
          <a:r>
            <a:rPr lang="en-US" b="0" i="0"/>
            <a:t>Operational Goals</a:t>
          </a:r>
          <a:endParaRPr lang="en-US"/>
        </a:p>
      </dgm:t>
    </dgm:pt>
    <dgm:pt modelId="{48A1963E-7B68-4452-9151-AFFE3555FC23}" type="parTrans" cxnId="{2DB6ABD2-4929-4748-9D3F-3A1B3D24AB81}">
      <dgm:prSet/>
      <dgm:spPr/>
      <dgm:t>
        <a:bodyPr/>
        <a:lstStyle/>
        <a:p>
          <a:endParaRPr lang="en-US"/>
        </a:p>
      </dgm:t>
    </dgm:pt>
    <dgm:pt modelId="{4EE596CA-093A-4DF1-BE7C-E0F8B7B11C8B}" type="sibTrans" cxnId="{2DB6ABD2-4929-4748-9D3F-3A1B3D24AB81}">
      <dgm:prSet/>
      <dgm:spPr/>
      <dgm:t>
        <a:bodyPr/>
        <a:lstStyle/>
        <a:p>
          <a:endParaRPr lang="en-US"/>
        </a:p>
      </dgm:t>
    </dgm:pt>
    <dgm:pt modelId="{0CE32F09-0639-4D97-9537-5B1BE37124B6}">
      <dgm:prSet/>
      <dgm:spPr/>
      <dgm:t>
        <a:bodyPr/>
        <a:lstStyle/>
        <a:p>
          <a:r>
            <a:rPr lang="en-US" b="0" i="0"/>
            <a:t>Maximizing consolidated profits after taxes</a:t>
          </a:r>
          <a:endParaRPr lang="en-US"/>
        </a:p>
      </dgm:t>
    </dgm:pt>
    <dgm:pt modelId="{58C5B1D3-293B-4C3D-9FA7-2F82E92E2C5C}" type="parTrans" cxnId="{F0CD7AAE-DFAE-4689-A46C-208835A8C5F3}">
      <dgm:prSet/>
      <dgm:spPr/>
      <dgm:t>
        <a:bodyPr/>
        <a:lstStyle/>
        <a:p>
          <a:endParaRPr lang="en-US"/>
        </a:p>
      </dgm:t>
    </dgm:pt>
    <dgm:pt modelId="{97C9DBBD-F5F6-4392-BF45-C7452332EB37}" type="sibTrans" cxnId="{F0CD7AAE-DFAE-4689-A46C-208835A8C5F3}">
      <dgm:prSet/>
      <dgm:spPr/>
      <dgm:t>
        <a:bodyPr/>
        <a:lstStyle/>
        <a:p>
          <a:endParaRPr lang="en-US"/>
        </a:p>
      </dgm:t>
    </dgm:pt>
    <dgm:pt modelId="{1A31C3BA-2165-4072-950B-45E71BC905F8}">
      <dgm:prSet/>
      <dgm:spPr/>
      <dgm:t>
        <a:bodyPr/>
        <a:lstStyle/>
        <a:p>
          <a:r>
            <a:rPr lang="en-US" b="0" i="0"/>
            <a:t>Minimizing the firm’s effective global tax burden</a:t>
          </a:r>
          <a:endParaRPr lang="en-US"/>
        </a:p>
      </dgm:t>
    </dgm:pt>
    <dgm:pt modelId="{44276AE5-BE9A-4EE9-87D0-4820D3F0EC17}" type="parTrans" cxnId="{3F35F09F-2149-453F-A7DC-ABE5699AAF34}">
      <dgm:prSet/>
      <dgm:spPr/>
      <dgm:t>
        <a:bodyPr/>
        <a:lstStyle/>
        <a:p>
          <a:endParaRPr lang="en-US"/>
        </a:p>
      </dgm:t>
    </dgm:pt>
    <dgm:pt modelId="{0F01E650-D855-47AB-A84C-C9F12AD2DB75}" type="sibTrans" cxnId="{3F35F09F-2149-453F-A7DC-ABE5699AAF34}">
      <dgm:prSet/>
      <dgm:spPr/>
      <dgm:t>
        <a:bodyPr/>
        <a:lstStyle/>
        <a:p>
          <a:endParaRPr lang="en-US"/>
        </a:p>
      </dgm:t>
    </dgm:pt>
    <dgm:pt modelId="{5E5B0202-92B7-4011-AF45-660E59F6D177}">
      <dgm:prSet/>
      <dgm:spPr/>
      <dgm:t>
        <a:bodyPr/>
        <a:lstStyle/>
        <a:p>
          <a:r>
            <a:rPr lang="en-US" b="0" i="0"/>
            <a:t>Correct positioning of the firm’s income, cash flows, and available funds</a:t>
          </a:r>
          <a:endParaRPr lang="en-US"/>
        </a:p>
      </dgm:t>
    </dgm:pt>
    <dgm:pt modelId="{AC346288-5ACA-48B8-AC9C-8EF8252875CD}" type="parTrans" cxnId="{E9EA4FE2-45DB-401D-BE51-E74DD621563E}">
      <dgm:prSet/>
      <dgm:spPr/>
      <dgm:t>
        <a:bodyPr/>
        <a:lstStyle/>
        <a:p>
          <a:endParaRPr lang="en-US"/>
        </a:p>
      </dgm:t>
    </dgm:pt>
    <dgm:pt modelId="{67F60A58-34C9-415F-A4FF-D3A0D5DD4502}" type="sibTrans" cxnId="{E9EA4FE2-45DB-401D-BE51-E74DD621563E}">
      <dgm:prSet/>
      <dgm:spPr/>
      <dgm:t>
        <a:bodyPr/>
        <a:lstStyle/>
        <a:p>
          <a:endParaRPr lang="en-US"/>
        </a:p>
      </dgm:t>
    </dgm:pt>
    <dgm:pt modelId="{D7540EC2-716C-4A78-BEFA-18965EA1B964}" type="pres">
      <dgm:prSet presAssocID="{01A72099-2014-450F-864D-9373DD9B1C6A}" presName="diagram" presStyleCnt="0">
        <dgm:presLayoutVars>
          <dgm:dir/>
          <dgm:resizeHandles val="exact"/>
        </dgm:presLayoutVars>
      </dgm:prSet>
      <dgm:spPr/>
    </dgm:pt>
    <dgm:pt modelId="{0AF421B6-5559-4397-99E3-3BB6A82492B2}" type="pres">
      <dgm:prSet presAssocID="{227A9CA1-204C-4E77-B65F-EACD8EB15EDD}" presName="node" presStyleLbl="node1" presStyleIdx="0" presStyleCnt="7">
        <dgm:presLayoutVars>
          <dgm:bulletEnabled val="1"/>
        </dgm:presLayoutVars>
      </dgm:prSet>
      <dgm:spPr/>
    </dgm:pt>
    <dgm:pt modelId="{6B44F8CE-EE71-4407-BDE7-41C61A19FFAF}" type="pres">
      <dgm:prSet presAssocID="{CF4F65FC-F53E-4E32-8A4D-64496E78FFBA}" presName="sibTrans" presStyleCnt="0"/>
      <dgm:spPr/>
    </dgm:pt>
    <dgm:pt modelId="{E77FB3EC-B127-4771-9F91-EE658337A50D}" type="pres">
      <dgm:prSet presAssocID="{B16EE5A0-CA4B-4C33-9933-5487D3FDCD4C}" presName="node" presStyleLbl="node1" presStyleIdx="1" presStyleCnt="7">
        <dgm:presLayoutVars>
          <dgm:bulletEnabled val="1"/>
        </dgm:presLayoutVars>
      </dgm:prSet>
      <dgm:spPr/>
    </dgm:pt>
    <dgm:pt modelId="{60B0FE1A-3C91-4FBF-B063-6639583CFA48}" type="pres">
      <dgm:prSet presAssocID="{B328BD33-C6F0-45EC-ACDB-6576B1A4CF02}" presName="sibTrans" presStyleCnt="0"/>
      <dgm:spPr/>
    </dgm:pt>
    <dgm:pt modelId="{B6DCF019-D0AA-496D-90E4-4946EAC4AFC8}" type="pres">
      <dgm:prSet presAssocID="{3EF401A9-76B6-4359-9264-3CF3F3C4AF30}" presName="node" presStyleLbl="node1" presStyleIdx="2" presStyleCnt="7">
        <dgm:presLayoutVars>
          <dgm:bulletEnabled val="1"/>
        </dgm:presLayoutVars>
      </dgm:prSet>
      <dgm:spPr/>
    </dgm:pt>
    <dgm:pt modelId="{F5E7B458-8849-4874-A240-BAD8E76BD629}" type="pres">
      <dgm:prSet presAssocID="{D021EDCA-DCDA-402F-BEA9-D98D2658DA3F}" presName="sibTrans" presStyleCnt="0"/>
      <dgm:spPr/>
    </dgm:pt>
    <dgm:pt modelId="{851DE50C-F68F-40DA-85CA-C73597815EA6}" type="pres">
      <dgm:prSet presAssocID="{D6DFB67B-8585-4007-A47C-1A4B832C2089}" presName="node" presStyleLbl="node1" presStyleIdx="3" presStyleCnt="7">
        <dgm:presLayoutVars>
          <dgm:bulletEnabled val="1"/>
        </dgm:presLayoutVars>
      </dgm:prSet>
      <dgm:spPr/>
    </dgm:pt>
    <dgm:pt modelId="{986417FA-E0E2-4A6D-B0EA-C177F465BCF2}" type="pres">
      <dgm:prSet presAssocID="{4EE596CA-093A-4DF1-BE7C-E0F8B7B11C8B}" presName="sibTrans" presStyleCnt="0"/>
      <dgm:spPr/>
    </dgm:pt>
    <dgm:pt modelId="{408A5467-40DB-4C9E-B949-B7E76E49D2E5}" type="pres">
      <dgm:prSet presAssocID="{0CE32F09-0639-4D97-9537-5B1BE37124B6}" presName="node" presStyleLbl="node1" presStyleIdx="4" presStyleCnt="7">
        <dgm:presLayoutVars>
          <dgm:bulletEnabled val="1"/>
        </dgm:presLayoutVars>
      </dgm:prSet>
      <dgm:spPr/>
    </dgm:pt>
    <dgm:pt modelId="{A140C436-B2F5-4CED-B5D5-F1B4410511F4}" type="pres">
      <dgm:prSet presAssocID="{97C9DBBD-F5F6-4392-BF45-C7452332EB37}" presName="sibTrans" presStyleCnt="0"/>
      <dgm:spPr/>
    </dgm:pt>
    <dgm:pt modelId="{ED4C69C6-A156-4051-A535-B04DE3BF2039}" type="pres">
      <dgm:prSet presAssocID="{1A31C3BA-2165-4072-950B-45E71BC905F8}" presName="node" presStyleLbl="node1" presStyleIdx="5" presStyleCnt="7">
        <dgm:presLayoutVars>
          <dgm:bulletEnabled val="1"/>
        </dgm:presLayoutVars>
      </dgm:prSet>
      <dgm:spPr/>
    </dgm:pt>
    <dgm:pt modelId="{1E6A2BF4-FB5C-4587-850E-6DF592D4C5B6}" type="pres">
      <dgm:prSet presAssocID="{0F01E650-D855-47AB-A84C-C9F12AD2DB75}" presName="sibTrans" presStyleCnt="0"/>
      <dgm:spPr/>
    </dgm:pt>
    <dgm:pt modelId="{BD1E57A8-4A37-40F2-9ADB-57DB41DC7D2F}" type="pres">
      <dgm:prSet presAssocID="{5E5B0202-92B7-4011-AF45-660E59F6D177}" presName="node" presStyleLbl="node1" presStyleIdx="6" presStyleCnt="7">
        <dgm:presLayoutVars>
          <dgm:bulletEnabled val="1"/>
        </dgm:presLayoutVars>
      </dgm:prSet>
      <dgm:spPr/>
    </dgm:pt>
  </dgm:ptLst>
  <dgm:cxnLst>
    <dgm:cxn modelId="{89A5E51F-B14B-41F2-A20F-CFFB099FB982}" type="presOf" srcId="{D6DFB67B-8585-4007-A47C-1A4B832C2089}" destId="{851DE50C-F68F-40DA-85CA-C73597815EA6}" srcOrd="0" destOrd="0" presId="urn:microsoft.com/office/officeart/2005/8/layout/default"/>
    <dgm:cxn modelId="{BCC54B25-9EDB-4870-81D5-1D61AB4EFA91}" srcId="{01A72099-2014-450F-864D-9373DD9B1C6A}" destId="{3EF401A9-76B6-4359-9264-3CF3F3C4AF30}" srcOrd="2" destOrd="0" parTransId="{E9DF5377-8F53-4E64-80F4-0B298552BBC3}" sibTransId="{D021EDCA-DCDA-402F-BEA9-D98D2658DA3F}"/>
    <dgm:cxn modelId="{97C5EF62-E531-4FC5-B740-138D41329238}" srcId="{01A72099-2014-450F-864D-9373DD9B1C6A}" destId="{227A9CA1-204C-4E77-B65F-EACD8EB15EDD}" srcOrd="0" destOrd="0" parTransId="{99B14996-A71D-48A9-89D2-A2BFD7C6382E}" sibTransId="{CF4F65FC-F53E-4E32-8A4D-64496E78FFBA}"/>
    <dgm:cxn modelId="{1181A568-A8DB-4D3C-830A-D0F2BE75FEBF}" type="presOf" srcId="{B16EE5A0-CA4B-4C33-9933-5487D3FDCD4C}" destId="{E77FB3EC-B127-4771-9F91-EE658337A50D}" srcOrd="0" destOrd="0" presId="urn:microsoft.com/office/officeart/2005/8/layout/default"/>
    <dgm:cxn modelId="{93E03A4D-D4B3-459C-B1F1-E31196D0F510}" type="presOf" srcId="{01A72099-2014-450F-864D-9373DD9B1C6A}" destId="{D7540EC2-716C-4A78-BEFA-18965EA1B964}" srcOrd="0" destOrd="0" presId="urn:microsoft.com/office/officeart/2005/8/layout/default"/>
    <dgm:cxn modelId="{68653D52-A14B-43D0-9D81-F39BB021E689}" type="presOf" srcId="{227A9CA1-204C-4E77-B65F-EACD8EB15EDD}" destId="{0AF421B6-5559-4397-99E3-3BB6A82492B2}" srcOrd="0" destOrd="0" presId="urn:microsoft.com/office/officeart/2005/8/layout/default"/>
    <dgm:cxn modelId="{9858A257-7C1A-4037-9173-E6A6F44229DB}" type="presOf" srcId="{5E5B0202-92B7-4011-AF45-660E59F6D177}" destId="{BD1E57A8-4A37-40F2-9ADB-57DB41DC7D2F}" srcOrd="0" destOrd="0" presId="urn:microsoft.com/office/officeart/2005/8/layout/default"/>
    <dgm:cxn modelId="{1650E27A-5118-435C-8012-96CFC69B271A}" type="presOf" srcId="{1A31C3BA-2165-4072-950B-45E71BC905F8}" destId="{ED4C69C6-A156-4051-A535-B04DE3BF2039}" srcOrd="0" destOrd="0" presId="urn:microsoft.com/office/officeart/2005/8/layout/default"/>
    <dgm:cxn modelId="{17DBE896-9E84-4CDA-8814-7D2FA75F9C7F}" srcId="{01A72099-2014-450F-864D-9373DD9B1C6A}" destId="{B16EE5A0-CA4B-4C33-9933-5487D3FDCD4C}" srcOrd="1" destOrd="0" parTransId="{D23E943E-4646-4E0D-A157-5D28DDE2231B}" sibTransId="{B328BD33-C6F0-45EC-ACDB-6576B1A4CF02}"/>
    <dgm:cxn modelId="{9663549A-0ABC-4173-A02B-17DF24017B1A}" type="presOf" srcId="{0CE32F09-0639-4D97-9537-5B1BE37124B6}" destId="{408A5467-40DB-4C9E-B949-B7E76E49D2E5}" srcOrd="0" destOrd="0" presId="urn:microsoft.com/office/officeart/2005/8/layout/default"/>
    <dgm:cxn modelId="{3F35F09F-2149-453F-A7DC-ABE5699AAF34}" srcId="{01A72099-2014-450F-864D-9373DD9B1C6A}" destId="{1A31C3BA-2165-4072-950B-45E71BC905F8}" srcOrd="5" destOrd="0" parTransId="{44276AE5-BE9A-4EE9-87D0-4820D3F0EC17}" sibTransId="{0F01E650-D855-47AB-A84C-C9F12AD2DB75}"/>
    <dgm:cxn modelId="{F0CD7AAE-DFAE-4689-A46C-208835A8C5F3}" srcId="{01A72099-2014-450F-864D-9373DD9B1C6A}" destId="{0CE32F09-0639-4D97-9537-5B1BE37124B6}" srcOrd="4" destOrd="0" parTransId="{58C5B1D3-293B-4C3D-9FA7-2F82E92E2C5C}" sibTransId="{97C9DBBD-F5F6-4392-BF45-C7452332EB37}"/>
    <dgm:cxn modelId="{1EC0F3BC-ADAC-436D-9EBA-0D74D858AF70}" type="presOf" srcId="{3EF401A9-76B6-4359-9264-3CF3F3C4AF30}" destId="{B6DCF019-D0AA-496D-90E4-4946EAC4AFC8}" srcOrd="0" destOrd="0" presId="urn:microsoft.com/office/officeart/2005/8/layout/default"/>
    <dgm:cxn modelId="{2DB6ABD2-4929-4748-9D3F-3A1B3D24AB81}" srcId="{01A72099-2014-450F-864D-9373DD9B1C6A}" destId="{D6DFB67B-8585-4007-A47C-1A4B832C2089}" srcOrd="3" destOrd="0" parTransId="{48A1963E-7B68-4452-9151-AFFE3555FC23}" sibTransId="{4EE596CA-093A-4DF1-BE7C-E0F8B7B11C8B}"/>
    <dgm:cxn modelId="{E9EA4FE2-45DB-401D-BE51-E74DD621563E}" srcId="{01A72099-2014-450F-864D-9373DD9B1C6A}" destId="{5E5B0202-92B7-4011-AF45-660E59F6D177}" srcOrd="6" destOrd="0" parTransId="{AC346288-5ACA-48B8-AC9C-8EF8252875CD}" sibTransId="{67F60A58-34C9-415F-A4FF-D3A0D5DD4502}"/>
    <dgm:cxn modelId="{38083FB6-1B53-4B45-9998-BF9C3026AF74}" type="presParOf" srcId="{D7540EC2-716C-4A78-BEFA-18965EA1B964}" destId="{0AF421B6-5559-4397-99E3-3BB6A82492B2}" srcOrd="0" destOrd="0" presId="urn:microsoft.com/office/officeart/2005/8/layout/default"/>
    <dgm:cxn modelId="{1CAA7F04-FFB3-45E4-85A2-6CEC4DEBB9F1}" type="presParOf" srcId="{D7540EC2-716C-4A78-BEFA-18965EA1B964}" destId="{6B44F8CE-EE71-4407-BDE7-41C61A19FFAF}" srcOrd="1" destOrd="0" presId="urn:microsoft.com/office/officeart/2005/8/layout/default"/>
    <dgm:cxn modelId="{7343D4F2-FF41-45D8-B77C-4E10E13AE1F5}" type="presParOf" srcId="{D7540EC2-716C-4A78-BEFA-18965EA1B964}" destId="{E77FB3EC-B127-4771-9F91-EE658337A50D}" srcOrd="2" destOrd="0" presId="urn:microsoft.com/office/officeart/2005/8/layout/default"/>
    <dgm:cxn modelId="{6468E97F-4082-4F79-B251-2B2D7881B0E7}" type="presParOf" srcId="{D7540EC2-716C-4A78-BEFA-18965EA1B964}" destId="{60B0FE1A-3C91-4FBF-B063-6639583CFA48}" srcOrd="3" destOrd="0" presId="urn:microsoft.com/office/officeart/2005/8/layout/default"/>
    <dgm:cxn modelId="{95BB39D9-1255-4E76-A2D7-5B090C80D52E}" type="presParOf" srcId="{D7540EC2-716C-4A78-BEFA-18965EA1B964}" destId="{B6DCF019-D0AA-496D-90E4-4946EAC4AFC8}" srcOrd="4" destOrd="0" presId="urn:microsoft.com/office/officeart/2005/8/layout/default"/>
    <dgm:cxn modelId="{E344DD26-04F5-4EA3-ACDE-8D6D67E66A73}" type="presParOf" srcId="{D7540EC2-716C-4A78-BEFA-18965EA1B964}" destId="{F5E7B458-8849-4874-A240-BAD8E76BD629}" srcOrd="5" destOrd="0" presId="urn:microsoft.com/office/officeart/2005/8/layout/default"/>
    <dgm:cxn modelId="{1B579EB1-044E-4534-A9E6-C1E4B0DFA109}" type="presParOf" srcId="{D7540EC2-716C-4A78-BEFA-18965EA1B964}" destId="{851DE50C-F68F-40DA-85CA-C73597815EA6}" srcOrd="6" destOrd="0" presId="urn:microsoft.com/office/officeart/2005/8/layout/default"/>
    <dgm:cxn modelId="{D92F968F-629D-4827-BBE7-86F158B6EFD0}" type="presParOf" srcId="{D7540EC2-716C-4A78-BEFA-18965EA1B964}" destId="{986417FA-E0E2-4A6D-B0EA-C177F465BCF2}" srcOrd="7" destOrd="0" presId="urn:microsoft.com/office/officeart/2005/8/layout/default"/>
    <dgm:cxn modelId="{16E03425-A046-4858-B479-2B5BBF9C668C}" type="presParOf" srcId="{D7540EC2-716C-4A78-BEFA-18965EA1B964}" destId="{408A5467-40DB-4C9E-B949-B7E76E49D2E5}" srcOrd="8" destOrd="0" presId="urn:microsoft.com/office/officeart/2005/8/layout/default"/>
    <dgm:cxn modelId="{2E7A41F6-4C5B-4913-8CDE-536C2C74F78F}" type="presParOf" srcId="{D7540EC2-716C-4A78-BEFA-18965EA1B964}" destId="{A140C436-B2F5-4CED-B5D5-F1B4410511F4}" srcOrd="9" destOrd="0" presId="urn:microsoft.com/office/officeart/2005/8/layout/default"/>
    <dgm:cxn modelId="{8BEE9341-6AB4-44CF-A462-7A8FC4D7D1C9}" type="presParOf" srcId="{D7540EC2-716C-4A78-BEFA-18965EA1B964}" destId="{ED4C69C6-A156-4051-A535-B04DE3BF2039}" srcOrd="10" destOrd="0" presId="urn:microsoft.com/office/officeart/2005/8/layout/default"/>
    <dgm:cxn modelId="{3116CB7D-059C-4F68-B27A-BC70193A36D4}" type="presParOf" srcId="{D7540EC2-716C-4A78-BEFA-18965EA1B964}" destId="{1E6A2BF4-FB5C-4587-850E-6DF592D4C5B6}" srcOrd="11" destOrd="0" presId="urn:microsoft.com/office/officeart/2005/8/layout/default"/>
    <dgm:cxn modelId="{E95A70BD-9EEA-4496-BB8B-E1F24BEFBDB7}" type="presParOf" srcId="{D7540EC2-716C-4A78-BEFA-18965EA1B964}" destId="{BD1E57A8-4A37-40F2-9ADB-57DB41DC7D2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C9211-2293-472C-B850-59B1235A258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9D99938-8DED-478A-A6E4-39081F2B16FA}">
      <dgm:prSet/>
      <dgm:spPr/>
      <dgm:t>
        <a:bodyPr/>
        <a:lstStyle/>
        <a:p>
          <a:r>
            <a:rPr lang="en-US"/>
            <a:t>It means that national economies rely on international trade in overall economic activity.</a:t>
          </a:r>
        </a:p>
      </dgm:t>
    </dgm:pt>
    <dgm:pt modelId="{96C582C8-A3FB-4CFB-B5A3-4DCC8DEFD384}" type="parTrans" cxnId="{7E20E6F9-2D11-48E1-9B05-BFB5EB37111D}">
      <dgm:prSet/>
      <dgm:spPr/>
      <dgm:t>
        <a:bodyPr/>
        <a:lstStyle/>
        <a:p>
          <a:endParaRPr lang="en-US"/>
        </a:p>
      </dgm:t>
    </dgm:pt>
    <dgm:pt modelId="{FE92597A-FA06-4794-9DB0-51828A642DE5}" type="sibTrans" cxnId="{7E20E6F9-2D11-48E1-9B05-BFB5EB37111D}">
      <dgm:prSet/>
      <dgm:spPr/>
      <dgm:t>
        <a:bodyPr/>
        <a:lstStyle/>
        <a:p>
          <a:endParaRPr lang="en-US"/>
        </a:p>
      </dgm:t>
    </dgm:pt>
    <dgm:pt modelId="{C6EEF259-9005-4982-B6C7-A5D66064F44C}">
      <dgm:prSet/>
      <dgm:spPr/>
      <dgm:t>
        <a:bodyPr/>
        <a:lstStyle/>
        <a:p>
          <a:r>
            <a:rPr lang="en-US"/>
            <a:t>World trade expanded faster than world output in the last 50 years by a  significant margin due to rapid technological change and continuing liberalization of trade and investment.</a:t>
          </a:r>
        </a:p>
      </dgm:t>
    </dgm:pt>
    <dgm:pt modelId="{03000450-B397-480C-9D3C-70369EC79A51}" type="parTrans" cxnId="{1433A657-1381-4C21-BE69-6C85B2FF9D85}">
      <dgm:prSet/>
      <dgm:spPr/>
      <dgm:t>
        <a:bodyPr/>
        <a:lstStyle/>
        <a:p>
          <a:endParaRPr lang="en-US"/>
        </a:p>
      </dgm:t>
    </dgm:pt>
    <dgm:pt modelId="{7780DA7F-E13A-4EB8-A976-3018D5B75030}" type="sibTrans" cxnId="{1433A657-1381-4C21-BE69-6C85B2FF9D85}">
      <dgm:prSet/>
      <dgm:spPr/>
      <dgm:t>
        <a:bodyPr/>
        <a:lstStyle/>
        <a:p>
          <a:endParaRPr lang="en-US"/>
        </a:p>
      </dgm:t>
    </dgm:pt>
    <dgm:pt modelId="{40B37129-2FE5-4F1B-BDB1-15FF294B1CC3}">
      <dgm:prSet/>
      <dgm:spPr/>
      <dgm:t>
        <a:bodyPr/>
        <a:lstStyle/>
        <a:p>
          <a:r>
            <a:rPr lang="en-US"/>
            <a:t>Technological innovation led to the increase of productivity, and the advances in transport technology brought people and enterprises closer together so that the boundary of tradable goods and services has been greatly extended.</a:t>
          </a:r>
        </a:p>
      </dgm:t>
    </dgm:pt>
    <dgm:pt modelId="{B86379BD-B861-4C84-A08B-8C989842CCD0}" type="parTrans" cxnId="{5C131647-E2B6-4BAD-84DD-B98DD65BCC40}">
      <dgm:prSet/>
      <dgm:spPr/>
      <dgm:t>
        <a:bodyPr/>
        <a:lstStyle/>
        <a:p>
          <a:endParaRPr lang="en-US"/>
        </a:p>
      </dgm:t>
    </dgm:pt>
    <dgm:pt modelId="{E98E559B-ADC2-42A4-8103-159A06CA5993}" type="sibTrans" cxnId="{5C131647-E2B6-4BAD-84DD-B98DD65BCC40}">
      <dgm:prSet/>
      <dgm:spPr/>
      <dgm:t>
        <a:bodyPr/>
        <a:lstStyle/>
        <a:p>
          <a:endParaRPr lang="en-US"/>
        </a:p>
      </dgm:t>
    </dgm:pt>
    <dgm:pt modelId="{6F5EB3C2-17C4-4250-9064-879A8A23C98B}">
      <dgm:prSet/>
      <dgm:spPr/>
      <dgm:t>
        <a:bodyPr/>
        <a:lstStyle/>
        <a:p>
          <a:r>
            <a:rPr lang="en-US"/>
            <a:t>These activities have led to more and more companies to globalize production structure through investment abroad. </a:t>
          </a:r>
        </a:p>
      </dgm:t>
    </dgm:pt>
    <dgm:pt modelId="{09053753-40B8-4B1A-9E6D-731C950FA5D0}" type="parTrans" cxnId="{EFE1F2F2-FCCA-4BE1-AB16-DDBE34F60AEB}">
      <dgm:prSet/>
      <dgm:spPr/>
      <dgm:t>
        <a:bodyPr/>
        <a:lstStyle/>
        <a:p>
          <a:endParaRPr lang="en-US"/>
        </a:p>
      </dgm:t>
    </dgm:pt>
    <dgm:pt modelId="{59D890AF-76CB-4C9D-8C7C-8B4E30147EF2}" type="sibTrans" cxnId="{EFE1F2F2-FCCA-4BE1-AB16-DDBE34F60AEB}">
      <dgm:prSet/>
      <dgm:spPr/>
      <dgm:t>
        <a:bodyPr/>
        <a:lstStyle/>
        <a:p>
          <a:endParaRPr lang="en-US"/>
        </a:p>
      </dgm:t>
    </dgm:pt>
    <dgm:pt modelId="{59EFBB9F-23A0-43F7-A0F2-2B0619E2ED7D}" type="pres">
      <dgm:prSet presAssocID="{287C9211-2293-472C-B850-59B1235A2580}" presName="linear" presStyleCnt="0">
        <dgm:presLayoutVars>
          <dgm:animLvl val="lvl"/>
          <dgm:resizeHandles val="exact"/>
        </dgm:presLayoutVars>
      </dgm:prSet>
      <dgm:spPr/>
    </dgm:pt>
    <dgm:pt modelId="{2E84EA2A-7AE7-4E88-9A57-0E1BD8D9B4A9}" type="pres">
      <dgm:prSet presAssocID="{19D99938-8DED-478A-A6E4-39081F2B16FA}" presName="parentText" presStyleLbl="node1" presStyleIdx="0" presStyleCnt="4">
        <dgm:presLayoutVars>
          <dgm:chMax val="0"/>
          <dgm:bulletEnabled val="1"/>
        </dgm:presLayoutVars>
      </dgm:prSet>
      <dgm:spPr/>
    </dgm:pt>
    <dgm:pt modelId="{681B0F86-456F-4689-A2CB-211836BC77A8}" type="pres">
      <dgm:prSet presAssocID="{FE92597A-FA06-4794-9DB0-51828A642DE5}" presName="spacer" presStyleCnt="0"/>
      <dgm:spPr/>
    </dgm:pt>
    <dgm:pt modelId="{DF18D9DD-0216-4069-A647-CFE9C10C5E4D}" type="pres">
      <dgm:prSet presAssocID="{C6EEF259-9005-4982-B6C7-A5D66064F44C}" presName="parentText" presStyleLbl="node1" presStyleIdx="1" presStyleCnt="4">
        <dgm:presLayoutVars>
          <dgm:chMax val="0"/>
          <dgm:bulletEnabled val="1"/>
        </dgm:presLayoutVars>
      </dgm:prSet>
      <dgm:spPr/>
    </dgm:pt>
    <dgm:pt modelId="{AA6A7D35-521E-4DAE-BE39-1D045B712899}" type="pres">
      <dgm:prSet presAssocID="{7780DA7F-E13A-4EB8-A976-3018D5B75030}" presName="spacer" presStyleCnt="0"/>
      <dgm:spPr/>
    </dgm:pt>
    <dgm:pt modelId="{FE66A0BE-01FD-4E70-811C-8C1F05B2FDE5}" type="pres">
      <dgm:prSet presAssocID="{40B37129-2FE5-4F1B-BDB1-15FF294B1CC3}" presName="parentText" presStyleLbl="node1" presStyleIdx="2" presStyleCnt="4">
        <dgm:presLayoutVars>
          <dgm:chMax val="0"/>
          <dgm:bulletEnabled val="1"/>
        </dgm:presLayoutVars>
      </dgm:prSet>
      <dgm:spPr/>
    </dgm:pt>
    <dgm:pt modelId="{4889400C-503F-4898-AA01-85DEB9531233}" type="pres">
      <dgm:prSet presAssocID="{E98E559B-ADC2-42A4-8103-159A06CA5993}" presName="spacer" presStyleCnt="0"/>
      <dgm:spPr/>
    </dgm:pt>
    <dgm:pt modelId="{F952BF89-B85A-432A-909A-F4E4F280C8A4}" type="pres">
      <dgm:prSet presAssocID="{6F5EB3C2-17C4-4250-9064-879A8A23C98B}" presName="parentText" presStyleLbl="node1" presStyleIdx="3" presStyleCnt="4">
        <dgm:presLayoutVars>
          <dgm:chMax val="0"/>
          <dgm:bulletEnabled val="1"/>
        </dgm:presLayoutVars>
      </dgm:prSet>
      <dgm:spPr/>
    </dgm:pt>
  </dgm:ptLst>
  <dgm:cxnLst>
    <dgm:cxn modelId="{1331F810-AEB4-445E-9855-88AE7033C7BF}" type="presOf" srcId="{287C9211-2293-472C-B850-59B1235A2580}" destId="{59EFBB9F-23A0-43F7-A0F2-2B0619E2ED7D}" srcOrd="0" destOrd="0" presId="urn:microsoft.com/office/officeart/2005/8/layout/vList2"/>
    <dgm:cxn modelId="{78507612-2AA1-4497-90E2-8F540509E608}" type="presOf" srcId="{40B37129-2FE5-4F1B-BDB1-15FF294B1CC3}" destId="{FE66A0BE-01FD-4E70-811C-8C1F05B2FDE5}" srcOrd="0" destOrd="0" presId="urn:microsoft.com/office/officeart/2005/8/layout/vList2"/>
    <dgm:cxn modelId="{5C131647-E2B6-4BAD-84DD-B98DD65BCC40}" srcId="{287C9211-2293-472C-B850-59B1235A2580}" destId="{40B37129-2FE5-4F1B-BDB1-15FF294B1CC3}" srcOrd="2" destOrd="0" parTransId="{B86379BD-B861-4C84-A08B-8C989842CCD0}" sibTransId="{E98E559B-ADC2-42A4-8103-159A06CA5993}"/>
    <dgm:cxn modelId="{1433A657-1381-4C21-BE69-6C85B2FF9D85}" srcId="{287C9211-2293-472C-B850-59B1235A2580}" destId="{C6EEF259-9005-4982-B6C7-A5D66064F44C}" srcOrd="1" destOrd="0" parTransId="{03000450-B397-480C-9D3C-70369EC79A51}" sibTransId="{7780DA7F-E13A-4EB8-A976-3018D5B75030}"/>
    <dgm:cxn modelId="{C98B478C-CC54-437D-9F4F-7FD0CE4CF592}" type="presOf" srcId="{19D99938-8DED-478A-A6E4-39081F2B16FA}" destId="{2E84EA2A-7AE7-4E88-9A57-0E1BD8D9B4A9}" srcOrd="0" destOrd="0" presId="urn:microsoft.com/office/officeart/2005/8/layout/vList2"/>
    <dgm:cxn modelId="{CE4B688C-770E-4D4F-B0B3-A3F9E08234E2}" type="presOf" srcId="{6F5EB3C2-17C4-4250-9064-879A8A23C98B}" destId="{F952BF89-B85A-432A-909A-F4E4F280C8A4}" srcOrd="0" destOrd="0" presId="urn:microsoft.com/office/officeart/2005/8/layout/vList2"/>
    <dgm:cxn modelId="{9B01C7C0-79FB-4AA3-BFA9-1335DD707D98}" type="presOf" srcId="{C6EEF259-9005-4982-B6C7-A5D66064F44C}" destId="{DF18D9DD-0216-4069-A647-CFE9C10C5E4D}" srcOrd="0" destOrd="0" presId="urn:microsoft.com/office/officeart/2005/8/layout/vList2"/>
    <dgm:cxn modelId="{EFE1F2F2-FCCA-4BE1-AB16-DDBE34F60AEB}" srcId="{287C9211-2293-472C-B850-59B1235A2580}" destId="{6F5EB3C2-17C4-4250-9064-879A8A23C98B}" srcOrd="3" destOrd="0" parTransId="{09053753-40B8-4B1A-9E6D-731C950FA5D0}" sibTransId="{59D890AF-76CB-4C9D-8C7C-8B4E30147EF2}"/>
    <dgm:cxn modelId="{7E20E6F9-2D11-48E1-9B05-BFB5EB37111D}" srcId="{287C9211-2293-472C-B850-59B1235A2580}" destId="{19D99938-8DED-478A-A6E4-39081F2B16FA}" srcOrd="0" destOrd="0" parTransId="{96C582C8-A3FB-4CFB-B5A3-4DCC8DEFD384}" sibTransId="{FE92597A-FA06-4794-9DB0-51828A642DE5}"/>
    <dgm:cxn modelId="{06B992CC-1546-4E27-973D-ABB05BDB727E}" type="presParOf" srcId="{59EFBB9F-23A0-43F7-A0F2-2B0619E2ED7D}" destId="{2E84EA2A-7AE7-4E88-9A57-0E1BD8D9B4A9}" srcOrd="0" destOrd="0" presId="urn:microsoft.com/office/officeart/2005/8/layout/vList2"/>
    <dgm:cxn modelId="{A614B72B-5E81-4E41-AEF2-40AB001EFD51}" type="presParOf" srcId="{59EFBB9F-23A0-43F7-A0F2-2B0619E2ED7D}" destId="{681B0F86-456F-4689-A2CB-211836BC77A8}" srcOrd="1" destOrd="0" presId="urn:microsoft.com/office/officeart/2005/8/layout/vList2"/>
    <dgm:cxn modelId="{B5591EE8-A4B0-47C0-A234-DB6C31E6711A}" type="presParOf" srcId="{59EFBB9F-23A0-43F7-A0F2-2B0619E2ED7D}" destId="{DF18D9DD-0216-4069-A647-CFE9C10C5E4D}" srcOrd="2" destOrd="0" presId="urn:microsoft.com/office/officeart/2005/8/layout/vList2"/>
    <dgm:cxn modelId="{53B6D56A-7FA9-4B93-95D6-21DC59F8EC25}" type="presParOf" srcId="{59EFBB9F-23A0-43F7-A0F2-2B0619E2ED7D}" destId="{AA6A7D35-521E-4DAE-BE39-1D045B712899}" srcOrd="3" destOrd="0" presId="urn:microsoft.com/office/officeart/2005/8/layout/vList2"/>
    <dgm:cxn modelId="{A04109AA-9D05-46AA-A26E-3C42100C16E7}" type="presParOf" srcId="{59EFBB9F-23A0-43F7-A0F2-2B0619E2ED7D}" destId="{FE66A0BE-01FD-4E70-811C-8C1F05B2FDE5}" srcOrd="4" destOrd="0" presId="urn:microsoft.com/office/officeart/2005/8/layout/vList2"/>
    <dgm:cxn modelId="{048CE14D-1082-46AC-BC39-9DC1C7460513}" type="presParOf" srcId="{59EFBB9F-23A0-43F7-A0F2-2B0619E2ED7D}" destId="{4889400C-503F-4898-AA01-85DEB9531233}" srcOrd="5" destOrd="0" presId="urn:microsoft.com/office/officeart/2005/8/layout/vList2"/>
    <dgm:cxn modelId="{559F7587-3D83-4248-ADF6-1883CDEABC55}" type="presParOf" srcId="{59EFBB9F-23A0-43F7-A0F2-2B0619E2ED7D}" destId="{F952BF89-B85A-432A-909A-F4E4F280C8A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85C7E-25CF-4A4E-B1F6-76A1FBCB6C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4750D5-DC76-4857-B080-3D8F8DAC1185}">
      <dgm:prSet/>
      <dgm:spPr/>
      <dgm:t>
        <a:bodyPr/>
        <a:lstStyle/>
        <a:p>
          <a:pPr>
            <a:lnSpc>
              <a:spcPct val="100000"/>
            </a:lnSpc>
          </a:pPr>
          <a:r>
            <a:rPr lang="en-US"/>
            <a:t>Capital budgeting</a:t>
          </a:r>
        </a:p>
      </dgm:t>
    </dgm:pt>
    <dgm:pt modelId="{83BB79E6-CC17-4547-AC70-9BF2DDA72C69}" type="parTrans" cxnId="{FEC9C182-7562-4FC2-82B1-96622031F5B5}">
      <dgm:prSet/>
      <dgm:spPr/>
      <dgm:t>
        <a:bodyPr/>
        <a:lstStyle/>
        <a:p>
          <a:endParaRPr lang="en-US"/>
        </a:p>
      </dgm:t>
    </dgm:pt>
    <dgm:pt modelId="{9B6E9DA7-65A9-4692-860A-4EE4930EE788}" type="sibTrans" cxnId="{FEC9C182-7562-4FC2-82B1-96622031F5B5}">
      <dgm:prSet/>
      <dgm:spPr/>
      <dgm:t>
        <a:bodyPr/>
        <a:lstStyle/>
        <a:p>
          <a:endParaRPr lang="en-US"/>
        </a:p>
      </dgm:t>
    </dgm:pt>
    <dgm:pt modelId="{2951FED1-7A2C-4EE6-8F56-2FB46F3310A6}">
      <dgm:prSet/>
      <dgm:spPr/>
      <dgm:t>
        <a:bodyPr/>
        <a:lstStyle/>
        <a:p>
          <a:pPr>
            <a:lnSpc>
              <a:spcPct val="100000"/>
            </a:lnSpc>
          </a:pPr>
          <a:r>
            <a:rPr lang="en-US"/>
            <a:t>What long-term international investments or projects should the business take on?</a:t>
          </a:r>
        </a:p>
      </dgm:t>
    </dgm:pt>
    <dgm:pt modelId="{E7A298B9-DABB-47E8-9A02-25E6653F384D}" type="parTrans" cxnId="{3622BF04-014B-42CD-B898-AE427BBF844A}">
      <dgm:prSet/>
      <dgm:spPr/>
      <dgm:t>
        <a:bodyPr/>
        <a:lstStyle/>
        <a:p>
          <a:endParaRPr lang="en-US"/>
        </a:p>
      </dgm:t>
    </dgm:pt>
    <dgm:pt modelId="{EC9C9012-077A-4633-A719-97DF3FEA7B3B}" type="sibTrans" cxnId="{3622BF04-014B-42CD-B898-AE427BBF844A}">
      <dgm:prSet/>
      <dgm:spPr/>
      <dgm:t>
        <a:bodyPr/>
        <a:lstStyle/>
        <a:p>
          <a:endParaRPr lang="en-US"/>
        </a:p>
      </dgm:t>
    </dgm:pt>
    <dgm:pt modelId="{E7295129-86A7-4938-9E24-1E9BD307B0E7}">
      <dgm:prSet/>
      <dgm:spPr/>
      <dgm:t>
        <a:bodyPr/>
        <a:lstStyle/>
        <a:p>
          <a:pPr>
            <a:lnSpc>
              <a:spcPct val="100000"/>
            </a:lnSpc>
          </a:pPr>
          <a:r>
            <a:rPr lang="en-US"/>
            <a:t>Capital structure</a:t>
          </a:r>
        </a:p>
      </dgm:t>
    </dgm:pt>
    <dgm:pt modelId="{95F9A908-359D-43B1-941E-9E2C7C87DAF0}" type="parTrans" cxnId="{EAD6762E-AA39-4141-8AFE-628CCD29504D}">
      <dgm:prSet/>
      <dgm:spPr/>
      <dgm:t>
        <a:bodyPr/>
        <a:lstStyle/>
        <a:p>
          <a:endParaRPr lang="en-US"/>
        </a:p>
      </dgm:t>
    </dgm:pt>
    <dgm:pt modelId="{1FA58210-92F3-49AC-B4BC-8A388FDFBDCB}" type="sibTrans" cxnId="{EAD6762E-AA39-4141-8AFE-628CCD29504D}">
      <dgm:prSet/>
      <dgm:spPr/>
      <dgm:t>
        <a:bodyPr/>
        <a:lstStyle/>
        <a:p>
          <a:endParaRPr lang="en-US"/>
        </a:p>
      </dgm:t>
    </dgm:pt>
    <dgm:pt modelId="{942B610F-70D0-44FA-AE51-CD3F394E03F9}">
      <dgm:prSet/>
      <dgm:spPr/>
      <dgm:t>
        <a:bodyPr/>
        <a:lstStyle/>
        <a:p>
          <a:pPr>
            <a:lnSpc>
              <a:spcPct val="100000"/>
            </a:lnSpc>
          </a:pPr>
          <a:r>
            <a:rPr lang="en-US"/>
            <a:t>How should we pay for our assets?</a:t>
          </a:r>
        </a:p>
      </dgm:t>
    </dgm:pt>
    <dgm:pt modelId="{70D13CDA-A217-4D32-91FD-017248788F03}" type="parTrans" cxnId="{60A252AC-0841-4B67-8D76-00C7F45B8398}">
      <dgm:prSet/>
      <dgm:spPr/>
      <dgm:t>
        <a:bodyPr/>
        <a:lstStyle/>
        <a:p>
          <a:endParaRPr lang="en-US"/>
        </a:p>
      </dgm:t>
    </dgm:pt>
    <dgm:pt modelId="{D61386EC-92A9-4847-815E-918AC90E8839}" type="sibTrans" cxnId="{60A252AC-0841-4B67-8D76-00C7F45B8398}">
      <dgm:prSet/>
      <dgm:spPr/>
      <dgm:t>
        <a:bodyPr/>
        <a:lstStyle/>
        <a:p>
          <a:endParaRPr lang="en-US"/>
        </a:p>
      </dgm:t>
    </dgm:pt>
    <dgm:pt modelId="{353699A1-11CD-49B2-B7E9-9838280E9D27}">
      <dgm:prSet/>
      <dgm:spPr/>
      <dgm:t>
        <a:bodyPr/>
        <a:lstStyle/>
        <a:p>
          <a:pPr>
            <a:lnSpc>
              <a:spcPct val="100000"/>
            </a:lnSpc>
          </a:pPr>
          <a:r>
            <a:rPr lang="en-US"/>
            <a:t>Should we use local or foreign sourced debt or equity?</a:t>
          </a:r>
        </a:p>
      </dgm:t>
    </dgm:pt>
    <dgm:pt modelId="{D68061A6-63A0-450A-93C0-2B5773368E89}" type="parTrans" cxnId="{E368BD2E-EE06-4B57-A83B-91775157E273}">
      <dgm:prSet/>
      <dgm:spPr/>
      <dgm:t>
        <a:bodyPr/>
        <a:lstStyle/>
        <a:p>
          <a:endParaRPr lang="en-US"/>
        </a:p>
      </dgm:t>
    </dgm:pt>
    <dgm:pt modelId="{D36A21BC-07E3-4BC1-A9D0-CF3BBBEC5655}" type="sibTrans" cxnId="{E368BD2E-EE06-4B57-A83B-91775157E273}">
      <dgm:prSet/>
      <dgm:spPr/>
      <dgm:t>
        <a:bodyPr/>
        <a:lstStyle/>
        <a:p>
          <a:endParaRPr lang="en-US"/>
        </a:p>
      </dgm:t>
    </dgm:pt>
    <dgm:pt modelId="{0DFB358E-910D-439A-B1A5-7FC0D28945DD}">
      <dgm:prSet/>
      <dgm:spPr/>
      <dgm:t>
        <a:bodyPr/>
        <a:lstStyle/>
        <a:p>
          <a:pPr>
            <a:lnSpc>
              <a:spcPct val="100000"/>
            </a:lnSpc>
          </a:pPr>
          <a:r>
            <a:rPr lang="en-US"/>
            <a:t>Working capital management</a:t>
          </a:r>
        </a:p>
      </dgm:t>
    </dgm:pt>
    <dgm:pt modelId="{2EBFF26C-1F33-4247-89C4-8E91C49B8BE0}" type="parTrans" cxnId="{4C25DDFE-23DD-417E-B598-9C4B75049AD3}">
      <dgm:prSet/>
      <dgm:spPr/>
      <dgm:t>
        <a:bodyPr/>
        <a:lstStyle/>
        <a:p>
          <a:endParaRPr lang="en-US"/>
        </a:p>
      </dgm:t>
    </dgm:pt>
    <dgm:pt modelId="{05411E4E-1360-4906-A96C-7507E585BD0C}" type="sibTrans" cxnId="{4C25DDFE-23DD-417E-B598-9C4B75049AD3}">
      <dgm:prSet/>
      <dgm:spPr/>
      <dgm:t>
        <a:bodyPr/>
        <a:lstStyle/>
        <a:p>
          <a:endParaRPr lang="en-US"/>
        </a:p>
      </dgm:t>
    </dgm:pt>
    <dgm:pt modelId="{087850E2-3F62-4710-8C23-E7876D6D6D8F}">
      <dgm:prSet/>
      <dgm:spPr/>
      <dgm:t>
        <a:bodyPr/>
        <a:lstStyle/>
        <a:p>
          <a:pPr>
            <a:lnSpc>
              <a:spcPct val="100000"/>
            </a:lnSpc>
          </a:pPr>
          <a:r>
            <a:rPr lang="en-US"/>
            <a:t>How do we manage the day-to-day finances of the firm? How could you manage foreign exchange risk?</a:t>
          </a:r>
        </a:p>
      </dgm:t>
    </dgm:pt>
    <dgm:pt modelId="{ED91416A-54F4-4AD8-9E7B-2D829922AF50}" type="parTrans" cxnId="{2C1EB00E-2162-4372-ABB3-7B0AFC14030C}">
      <dgm:prSet/>
      <dgm:spPr/>
      <dgm:t>
        <a:bodyPr/>
        <a:lstStyle/>
        <a:p>
          <a:endParaRPr lang="en-US"/>
        </a:p>
      </dgm:t>
    </dgm:pt>
    <dgm:pt modelId="{01A081D3-6FE9-4E43-8520-4B9055A36057}" type="sibTrans" cxnId="{2C1EB00E-2162-4372-ABB3-7B0AFC14030C}">
      <dgm:prSet/>
      <dgm:spPr/>
      <dgm:t>
        <a:bodyPr/>
        <a:lstStyle/>
        <a:p>
          <a:endParaRPr lang="en-US"/>
        </a:p>
      </dgm:t>
    </dgm:pt>
    <dgm:pt modelId="{E7F09793-55E4-4372-A748-04AC0E3F376F}" type="pres">
      <dgm:prSet presAssocID="{3E285C7E-25CF-4A4E-B1F6-76A1FBCB6C19}" presName="root" presStyleCnt="0">
        <dgm:presLayoutVars>
          <dgm:dir/>
          <dgm:resizeHandles val="exact"/>
        </dgm:presLayoutVars>
      </dgm:prSet>
      <dgm:spPr/>
    </dgm:pt>
    <dgm:pt modelId="{2E02D1BC-8B35-4050-81E7-921CD1308AD9}" type="pres">
      <dgm:prSet presAssocID="{684750D5-DC76-4857-B080-3D8F8DAC1185}" presName="compNode" presStyleCnt="0"/>
      <dgm:spPr/>
    </dgm:pt>
    <dgm:pt modelId="{89AC177E-46AB-40A4-AC78-2194E211EA17}" type="pres">
      <dgm:prSet presAssocID="{684750D5-DC76-4857-B080-3D8F8DAC1185}" presName="bgRect" presStyleLbl="bgShp" presStyleIdx="0" presStyleCnt="3"/>
      <dgm:spPr/>
    </dgm:pt>
    <dgm:pt modelId="{D53B247B-DCD7-4AA9-979C-63D92F06C9DD}" type="pres">
      <dgm:prSet presAssocID="{684750D5-DC76-4857-B080-3D8F8DAC11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3B7DB114-0083-4F02-9D07-F8E7D3B801B7}" type="pres">
      <dgm:prSet presAssocID="{684750D5-DC76-4857-B080-3D8F8DAC1185}" presName="spaceRect" presStyleCnt="0"/>
      <dgm:spPr/>
    </dgm:pt>
    <dgm:pt modelId="{5CE3C531-3E73-490C-B4ED-2FD1196A32C8}" type="pres">
      <dgm:prSet presAssocID="{684750D5-DC76-4857-B080-3D8F8DAC1185}" presName="parTx" presStyleLbl="revTx" presStyleIdx="0" presStyleCnt="6">
        <dgm:presLayoutVars>
          <dgm:chMax val="0"/>
          <dgm:chPref val="0"/>
        </dgm:presLayoutVars>
      </dgm:prSet>
      <dgm:spPr/>
    </dgm:pt>
    <dgm:pt modelId="{F54D96F0-8E4A-4F79-A168-718A89B62447}" type="pres">
      <dgm:prSet presAssocID="{684750D5-DC76-4857-B080-3D8F8DAC1185}" presName="desTx" presStyleLbl="revTx" presStyleIdx="1" presStyleCnt="6">
        <dgm:presLayoutVars/>
      </dgm:prSet>
      <dgm:spPr/>
    </dgm:pt>
    <dgm:pt modelId="{32D3E884-F536-4FF6-9733-4C8086B78EF1}" type="pres">
      <dgm:prSet presAssocID="{9B6E9DA7-65A9-4692-860A-4EE4930EE788}" presName="sibTrans" presStyleCnt="0"/>
      <dgm:spPr/>
    </dgm:pt>
    <dgm:pt modelId="{193173A3-289B-49C4-8A6F-932F52346237}" type="pres">
      <dgm:prSet presAssocID="{E7295129-86A7-4938-9E24-1E9BD307B0E7}" presName="compNode" presStyleCnt="0"/>
      <dgm:spPr/>
    </dgm:pt>
    <dgm:pt modelId="{02BD9535-C35A-4590-8ACB-FD9F10756D2B}" type="pres">
      <dgm:prSet presAssocID="{E7295129-86A7-4938-9E24-1E9BD307B0E7}" presName="bgRect" presStyleLbl="bgShp" presStyleIdx="1" presStyleCnt="3"/>
      <dgm:spPr/>
    </dgm:pt>
    <dgm:pt modelId="{C28FAFF6-74CC-4876-A5B2-EFAFE685EE5A}" type="pres">
      <dgm:prSet presAssocID="{E7295129-86A7-4938-9E24-1E9BD307B0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5F74264A-23EF-4A47-9CE3-AB1B6ABB3B3B}" type="pres">
      <dgm:prSet presAssocID="{E7295129-86A7-4938-9E24-1E9BD307B0E7}" presName="spaceRect" presStyleCnt="0"/>
      <dgm:spPr/>
    </dgm:pt>
    <dgm:pt modelId="{B0A8BB5B-4EB1-4889-BCEB-43507861362E}" type="pres">
      <dgm:prSet presAssocID="{E7295129-86A7-4938-9E24-1E9BD307B0E7}" presName="parTx" presStyleLbl="revTx" presStyleIdx="2" presStyleCnt="6">
        <dgm:presLayoutVars>
          <dgm:chMax val="0"/>
          <dgm:chPref val="0"/>
        </dgm:presLayoutVars>
      </dgm:prSet>
      <dgm:spPr/>
    </dgm:pt>
    <dgm:pt modelId="{131C0482-82AA-46DA-9E88-FB1C6C5D5FFF}" type="pres">
      <dgm:prSet presAssocID="{E7295129-86A7-4938-9E24-1E9BD307B0E7}" presName="desTx" presStyleLbl="revTx" presStyleIdx="3" presStyleCnt="6">
        <dgm:presLayoutVars/>
      </dgm:prSet>
      <dgm:spPr/>
    </dgm:pt>
    <dgm:pt modelId="{EA666C57-7A96-4543-AFED-03F5B9381008}" type="pres">
      <dgm:prSet presAssocID="{1FA58210-92F3-49AC-B4BC-8A388FDFBDCB}" presName="sibTrans" presStyleCnt="0"/>
      <dgm:spPr/>
    </dgm:pt>
    <dgm:pt modelId="{EC761594-1453-471A-9A52-D45D626D680D}" type="pres">
      <dgm:prSet presAssocID="{0DFB358E-910D-439A-B1A5-7FC0D28945DD}" presName="compNode" presStyleCnt="0"/>
      <dgm:spPr/>
    </dgm:pt>
    <dgm:pt modelId="{44E99440-4C1D-4726-AED2-B9E8B16926D7}" type="pres">
      <dgm:prSet presAssocID="{0DFB358E-910D-439A-B1A5-7FC0D28945DD}" presName="bgRect" presStyleLbl="bgShp" presStyleIdx="2" presStyleCnt="3"/>
      <dgm:spPr/>
    </dgm:pt>
    <dgm:pt modelId="{67E3735A-1C42-48F5-858F-39FDE33123DA}" type="pres">
      <dgm:prSet presAssocID="{0DFB358E-910D-439A-B1A5-7FC0D28945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84DFEDF3-5553-44C1-B748-5DBEF6F98A98}" type="pres">
      <dgm:prSet presAssocID="{0DFB358E-910D-439A-B1A5-7FC0D28945DD}" presName="spaceRect" presStyleCnt="0"/>
      <dgm:spPr/>
    </dgm:pt>
    <dgm:pt modelId="{6273C8AB-3743-4154-9398-277669D434B7}" type="pres">
      <dgm:prSet presAssocID="{0DFB358E-910D-439A-B1A5-7FC0D28945DD}" presName="parTx" presStyleLbl="revTx" presStyleIdx="4" presStyleCnt="6">
        <dgm:presLayoutVars>
          <dgm:chMax val="0"/>
          <dgm:chPref val="0"/>
        </dgm:presLayoutVars>
      </dgm:prSet>
      <dgm:spPr/>
    </dgm:pt>
    <dgm:pt modelId="{435602E0-9617-46A2-B5E8-6378B7C207FD}" type="pres">
      <dgm:prSet presAssocID="{0DFB358E-910D-439A-B1A5-7FC0D28945DD}" presName="desTx" presStyleLbl="revTx" presStyleIdx="5" presStyleCnt="6">
        <dgm:presLayoutVars/>
      </dgm:prSet>
      <dgm:spPr/>
    </dgm:pt>
  </dgm:ptLst>
  <dgm:cxnLst>
    <dgm:cxn modelId="{3622BF04-014B-42CD-B898-AE427BBF844A}" srcId="{684750D5-DC76-4857-B080-3D8F8DAC1185}" destId="{2951FED1-7A2C-4EE6-8F56-2FB46F3310A6}" srcOrd="0" destOrd="0" parTransId="{E7A298B9-DABB-47E8-9A02-25E6653F384D}" sibTransId="{EC9C9012-077A-4633-A719-97DF3FEA7B3B}"/>
    <dgm:cxn modelId="{2C1EB00E-2162-4372-ABB3-7B0AFC14030C}" srcId="{0DFB358E-910D-439A-B1A5-7FC0D28945DD}" destId="{087850E2-3F62-4710-8C23-E7876D6D6D8F}" srcOrd="0" destOrd="0" parTransId="{ED91416A-54F4-4AD8-9E7B-2D829922AF50}" sibTransId="{01A081D3-6FE9-4E43-8520-4B9055A36057}"/>
    <dgm:cxn modelId="{EAD6762E-AA39-4141-8AFE-628CCD29504D}" srcId="{3E285C7E-25CF-4A4E-B1F6-76A1FBCB6C19}" destId="{E7295129-86A7-4938-9E24-1E9BD307B0E7}" srcOrd="1" destOrd="0" parTransId="{95F9A908-359D-43B1-941E-9E2C7C87DAF0}" sibTransId="{1FA58210-92F3-49AC-B4BC-8A388FDFBDCB}"/>
    <dgm:cxn modelId="{E368BD2E-EE06-4B57-A83B-91775157E273}" srcId="{E7295129-86A7-4938-9E24-1E9BD307B0E7}" destId="{353699A1-11CD-49B2-B7E9-9838280E9D27}" srcOrd="1" destOrd="0" parTransId="{D68061A6-63A0-450A-93C0-2B5773368E89}" sibTransId="{D36A21BC-07E3-4BC1-A9D0-CF3BBBEC5655}"/>
    <dgm:cxn modelId="{E9FB513A-DD11-4EF2-9949-4B9DBF0726BE}" type="presOf" srcId="{2951FED1-7A2C-4EE6-8F56-2FB46F3310A6}" destId="{F54D96F0-8E4A-4F79-A168-718A89B62447}" srcOrd="0" destOrd="0" presId="urn:microsoft.com/office/officeart/2018/2/layout/IconVerticalSolidList"/>
    <dgm:cxn modelId="{49B6DC61-5C97-4C06-98E1-FB77F6EF0CA5}" type="presOf" srcId="{0DFB358E-910D-439A-B1A5-7FC0D28945DD}" destId="{6273C8AB-3743-4154-9398-277669D434B7}" srcOrd="0" destOrd="0" presId="urn:microsoft.com/office/officeart/2018/2/layout/IconVerticalSolidList"/>
    <dgm:cxn modelId="{B9EDD66C-0FA6-45A1-B0E1-1B33F2C2FABD}" type="presOf" srcId="{E7295129-86A7-4938-9E24-1E9BD307B0E7}" destId="{B0A8BB5B-4EB1-4889-BCEB-43507861362E}" srcOrd="0" destOrd="0" presId="urn:microsoft.com/office/officeart/2018/2/layout/IconVerticalSolidList"/>
    <dgm:cxn modelId="{FEC9C182-7562-4FC2-82B1-96622031F5B5}" srcId="{3E285C7E-25CF-4A4E-B1F6-76A1FBCB6C19}" destId="{684750D5-DC76-4857-B080-3D8F8DAC1185}" srcOrd="0" destOrd="0" parTransId="{83BB79E6-CC17-4547-AC70-9BF2DDA72C69}" sibTransId="{9B6E9DA7-65A9-4692-860A-4EE4930EE788}"/>
    <dgm:cxn modelId="{F0BA568D-6DDB-4406-974C-64FD77561FC0}" type="presOf" srcId="{087850E2-3F62-4710-8C23-E7876D6D6D8F}" destId="{435602E0-9617-46A2-B5E8-6378B7C207FD}" srcOrd="0" destOrd="0" presId="urn:microsoft.com/office/officeart/2018/2/layout/IconVerticalSolidList"/>
    <dgm:cxn modelId="{BAD0A59E-DA3F-4DEE-B287-8676D7B3150B}" type="presOf" srcId="{942B610F-70D0-44FA-AE51-CD3F394E03F9}" destId="{131C0482-82AA-46DA-9E88-FB1C6C5D5FFF}" srcOrd="0" destOrd="0" presId="urn:microsoft.com/office/officeart/2018/2/layout/IconVerticalSolidList"/>
    <dgm:cxn modelId="{ABC93DA6-FA3E-4807-9023-47D8807B9086}" type="presOf" srcId="{3E285C7E-25CF-4A4E-B1F6-76A1FBCB6C19}" destId="{E7F09793-55E4-4372-A748-04AC0E3F376F}" srcOrd="0" destOrd="0" presId="urn:microsoft.com/office/officeart/2018/2/layout/IconVerticalSolidList"/>
    <dgm:cxn modelId="{60A252AC-0841-4B67-8D76-00C7F45B8398}" srcId="{E7295129-86A7-4938-9E24-1E9BD307B0E7}" destId="{942B610F-70D0-44FA-AE51-CD3F394E03F9}" srcOrd="0" destOrd="0" parTransId="{70D13CDA-A217-4D32-91FD-017248788F03}" sibTransId="{D61386EC-92A9-4847-815E-918AC90E8839}"/>
    <dgm:cxn modelId="{383563D2-42B1-4298-B7BB-D0769B3F91CF}" type="presOf" srcId="{353699A1-11CD-49B2-B7E9-9838280E9D27}" destId="{131C0482-82AA-46DA-9E88-FB1C6C5D5FFF}" srcOrd="0" destOrd="1" presId="urn:microsoft.com/office/officeart/2018/2/layout/IconVerticalSolidList"/>
    <dgm:cxn modelId="{6AB039D4-396B-4491-8256-65C2FD74DF87}" type="presOf" srcId="{684750D5-DC76-4857-B080-3D8F8DAC1185}" destId="{5CE3C531-3E73-490C-B4ED-2FD1196A32C8}" srcOrd="0" destOrd="0" presId="urn:microsoft.com/office/officeart/2018/2/layout/IconVerticalSolidList"/>
    <dgm:cxn modelId="{4C25DDFE-23DD-417E-B598-9C4B75049AD3}" srcId="{3E285C7E-25CF-4A4E-B1F6-76A1FBCB6C19}" destId="{0DFB358E-910D-439A-B1A5-7FC0D28945DD}" srcOrd="2" destOrd="0" parTransId="{2EBFF26C-1F33-4247-89C4-8E91C49B8BE0}" sibTransId="{05411E4E-1360-4906-A96C-7507E585BD0C}"/>
    <dgm:cxn modelId="{022AA914-5D14-4DAB-9D7B-8B2A5841B4FE}" type="presParOf" srcId="{E7F09793-55E4-4372-A748-04AC0E3F376F}" destId="{2E02D1BC-8B35-4050-81E7-921CD1308AD9}" srcOrd="0" destOrd="0" presId="urn:microsoft.com/office/officeart/2018/2/layout/IconVerticalSolidList"/>
    <dgm:cxn modelId="{7104CA03-D3A2-44B8-A84E-F7B8F9A7A884}" type="presParOf" srcId="{2E02D1BC-8B35-4050-81E7-921CD1308AD9}" destId="{89AC177E-46AB-40A4-AC78-2194E211EA17}" srcOrd="0" destOrd="0" presId="urn:microsoft.com/office/officeart/2018/2/layout/IconVerticalSolidList"/>
    <dgm:cxn modelId="{DE3C45E6-4385-4E28-9D60-7CAB1E868D50}" type="presParOf" srcId="{2E02D1BC-8B35-4050-81E7-921CD1308AD9}" destId="{D53B247B-DCD7-4AA9-979C-63D92F06C9DD}" srcOrd="1" destOrd="0" presId="urn:microsoft.com/office/officeart/2018/2/layout/IconVerticalSolidList"/>
    <dgm:cxn modelId="{9B09EFB4-6C82-4D33-94D5-17C722DC7D21}" type="presParOf" srcId="{2E02D1BC-8B35-4050-81E7-921CD1308AD9}" destId="{3B7DB114-0083-4F02-9D07-F8E7D3B801B7}" srcOrd="2" destOrd="0" presId="urn:microsoft.com/office/officeart/2018/2/layout/IconVerticalSolidList"/>
    <dgm:cxn modelId="{4EC73A3A-B9AA-4344-9984-3E121A779C6C}" type="presParOf" srcId="{2E02D1BC-8B35-4050-81E7-921CD1308AD9}" destId="{5CE3C531-3E73-490C-B4ED-2FD1196A32C8}" srcOrd="3" destOrd="0" presId="urn:microsoft.com/office/officeart/2018/2/layout/IconVerticalSolidList"/>
    <dgm:cxn modelId="{FA7CCD9A-9F7C-460B-9EB9-D5E6A233E324}" type="presParOf" srcId="{2E02D1BC-8B35-4050-81E7-921CD1308AD9}" destId="{F54D96F0-8E4A-4F79-A168-718A89B62447}" srcOrd="4" destOrd="0" presId="urn:microsoft.com/office/officeart/2018/2/layout/IconVerticalSolidList"/>
    <dgm:cxn modelId="{3B8B7C1C-0186-4ACD-8B52-25BA0D7DC9ED}" type="presParOf" srcId="{E7F09793-55E4-4372-A748-04AC0E3F376F}" destId="{32D3E884-F536-4FF6-9733-4C8086B78EF1}" srcOrd="1" destOrd="0" presId="urn:microsoft.com/office/officeart/2018/2/layout/IconVerticalSolidList"/>
    <dgm:cxn modelId="{E091833C-5072-4509-9267-9254A27763CB}" type="presParOf" srcId="{E7F09793-55E4-4372-A748-04AC0E3F376F}" destId="{193173A3-289B-49C4-8A6F-932F52346237}" srcOrd="2" destOrd="0" presId="urn:microsoft.com/office/officeart/2018/2/layout/IconVerticalSolidList"/>
    <dgm:cxn modelId="{3B4558A6-F1AB-4F5E-9008-9DD1BB42B093}" type="presParOf" srcId="{193173A3-289B-49C4-8A6F-932F52346237}" destId="{02BD9535-C35A-4590-8ACB-FD9F10756D2B}" srcOrd="0" destOrd="0" presId="urn:microsoft.com/office/officeart/2018/2/layout/IconVerticalSolidList"/>
    <dgm:cxn modelId="{B355A1E1-8552-4776-85C2-5B99EAFAE60F}" type="presParOf" srcId="{193173A3-289B-49C4-8A6F-932F52346237}" destId="{C28FAFF6-74CC-4876-A5B2-EFAFE685EE5A}" srcOrd="1" destOrd="0" presId="urn:microsoft.com/office/officeart/2018/2/layout/IconVerticalSolidList"/>
    <dgm:cxn modelId="{C85524E8-E6E7-4138-AC3B-A3BAE9EFD199}" type="presParOf" srcId="{193173A3-289B-49C4-8A6F-932F52346237}" destId="{5F74264A-23EF-4A47-9CE3-AB1B6ABB3B3B}" srcOrd="2" destOrd="0" presId="urn:microsoft.com/office/officeart/2018/2/layout/IconVerticalSolidList"/>
    <dgm:cxn modelId="{3E2EF0D2-E149-4B66-8E45-5E34F266D936}" type="presParOf" srcId="{193173A3-289B-49C4-8A6F-932F52346237}" destId="{B0A8BB5B-4EB1-4889-BCEB-43507861362E}" srcOrd="3" destOrd="0" presId="urn:microsoft.com/office/officeart/2018/2/layout/IconVerticalSolidList"/>
    <dgm:cxn modelId="{00D7342A-684F-4BFC-8BB3-E1D5ED4FB556}" type="presParOf" srcId="{193173A3-289B-49C4-8A6F-932F52346237}" destId="{131C0482-82AA-46DA-9E88-FB1C6C5D5FFF}" srcOrd="4" destOrd="0" presId="urn:microsoft.com/office/officeart/2018/2/layout/IconVerticalSolidList"/>
    <dgm:cxn modelId="{883FC1E9-CA95-400D-B2E9-C9B8EF76ABBA}" type="presParOf" srcId="{E7F09793-55E4-4372-A748-04AC0E3F376F}" destId="{EA666C57-7A96-4543-AFED-03F5B9381008}" srcOrd="3" destOrd="0" presId="urn:microsoft.com/office/officeart/2018/2/layout/IconVerticalSolidList"/>
    <dgm:cxn modelId="{A0E72432-B725-4DD0-9BF9-006EDB096E28}" type="presParOf" srcId="{E7F09793-55E4-4372-A748-04AC0E3F376F}" destId="{EC761594-1453-471A-9A52-D45D626D680D}" srcOrd="4" destOrd="0" presId="urn:microsoft.com/office/officeart/2018/2/layout/IconVerticalSolidList"/>
    <dgm:cxn modelId="{5D624A79-1ED8-4B38-ADEE-1992FEAF84BC}" type="presParOf" srcId="{EC761594-1453-471A-9A52-D45D626D680D}" destId="{44E99440-4C1D-4726-AED2-B9E8B16926D7}" srcOrd="0" destOrd="0" presId="urn:microsoft.com/office/officeart/2018/2/layout/IconVerticalSolidList"/>
    <dgm:cxn modelId="{34DCCEB6-B19E-45BC-B9F5-2384526F6F5B}" type="presParOf" srcId="{EC761594-1453-471A-9A52-D45D626D680D}" destId="{67E3735A-1C42-48F5-858F-39FDE33123DA}" srcOrd="1" destOrd="0" presId="urn:microsoft.com/office/officeart/2018/2/layout/IconVerticalSolidList"/>
    <dgm:cxn modelId="{C3963EDD-AE70-40F5-AD45-90534C968EEE}" type="presParOf" srcId="{EC761594-1453-471A-9A52-D45D626D680D}" destId="{84DFEDF3-5553-44C1-B748-5DBEF6F98A98}" srcOrd="2" destOrd="0" presId="urn:microsoft.com/office/officeart/2018/2/layout/IconVerticalSolidList"/>
    <dgm:cxn modelId="{D96CD3A6-EF32-48FF-B342-D8F449F88C1A}" type="presParOf" srcId="{EC761594-1453-471A-9A52-D45D626D680D}" destId="{6273C8AB-3743-4154-9398-277669D434B7}" srcOrd="3" destOrd="0" presId="urn:microsoft.com/office/officeart/2018/2/layout/IconVerticalSolidList"/>
    <dgm:cxn modelId="{9C995475-25BC-49A9-A14F-347909FAD8F5}" type="presParOf" srcId="{EC761594-1453-471A-9A52-D45D626D680D}" destId="{435602E0-9617-46A2-B5E8-6378B7C207F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6FACE-FB64-48FC-A18A-61BB6C1CBF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2A733FF-2858-4399-85A5-A4051D56DA9A}">
      <dgm:prSet/>
      <dgm:spPr/>
      <dgm:t>
        <a:bodyPr/>
        <a:lstStyle/>
        <a:p>
          <a:r>
            <a:rPr lang="en-AU"/>
            <a:t>Raw Material Seekers</a:t>
          </a:r>
          <a:endParaRPr lang="en-US"/>
        </a:p>
      </dgm:t>
    </dgm:pt>
    <dgm:pt modelId="{8649DAEF-4825-483C-96D0-0BED6DC3BC9C}" type="parTrans" cxnId="{7E35185A-CB4F-4267-9DDE-3C268B8BDC21}">
      <dgm:prSet/>
      <dgm:spPr/>
      <dgm:t>
        <a:bodyPr/>
        <a:lstStyle/>
        <a:p>
          <a:endParaRPr lang="en-US"/>
        </a:p>
      </dgm:t>
    </dgm:pt>
    <dgm:pt modelId="{161ED9E2-A45F-46E7-89D2-F400A985D293}" type="sibTrans" cxnId="{7E35185A-CB4F-4267-9DDE-3C268B8BDC21}">
      <dgm:prSet/>
      <dgm:spPr/>
      <dgm:t>
        <a:bodyPr/>
        <a:lstStyle/>
        <a:p>
          <a:endParaRPr lang="en-US"/>
        </a:p>
      </dgm:t>
    </dgm:pt>
    <dgm:pt modelId="{A97DCD57-A731-46C9-B728-A50C615CEC22}">
      <dgm:prSet/>
      <dgm:spPr/>
      <dgm:t>
        <a:bodyPr/>
        <a:lstStyle/>
        <a:p>
          <a:r>
            <a:rPr lang="en-AU"/>
            <a:t>First type of MNEs</a:t>
          </a:r>
          <a:endParaRPr lang="en-US"/>
        </a:p>
      </dgm:t>
    </dgm:pt>
    <dgm:pt modelId="{0E500D81-F90D-47D8-A7CC-83BE743FC54E}" type="parTrans" cxnId="{8CD63FCF-4E17-47AF-A988-44E1869C6687}">
      <dgm:prSet/>
      <dgm:spPr/>
      <dgm:t>
        <a:bodyPr/>
        <a:lstStyle/>
        <a:p>
          <a:endParaRPr lang="en-US"/>
        </a:p>
      </dgm:t>
    </dgm:pt>
    <dgm:pt modelId="{0351F3BB-7CA5-49D1-AC7E-020DC7DA4FEB}" type="sibTrans" cxnId="{8CD63FCF-4E17-47AF-A988-44E1869C6687}">
      <dgm:prSet/>
      <dgm:spPr/>
      <dgm:t>
        <a:bodyPr/>
        <a:lstStyle/>
        <a:p>
          <a:endParaRPr lang="en-US"/>
        </a:p>
      </dgm:t>
    </dgm:pt>
    <dgm:pt modelId="{A408544E-2194-4B63-8C9F-4246A21ECCAF}">
      <dgm:prSet/>
      <dgm:spPr/>
      <dgm:t>
        <a:bodyPr/>
        <a:lstStyle/>
        <a:p>
          <a:r>
            <a:rPr lang="en-AU"/>
            <a:t>Exploit raw materials found overseas</a:t>
          </a:r>
          <a:endParaRPr lang="en-US"/>
        </a:p>
      </dgm:t>
    </dgm:pt>
    <dgm:pt modelId="{34A029CB-7BA6-4CC3-B71A-26BB784093BE}" type="parTrans" cxnId="{6AB43F32-3C60-48D9-B7E4-524108FDD572}">
      <dgm:prSet/>
      <dgm:spPr/>
      <dgm:t>
        <a:bodyPr/>
        <a:lstStyle/>
        <a:p>
          <a:endParaRPr lang="en-US"/>
        </a:p>
      </dgm:t>
    </dgm:pt>
    <dgm:pt modelId="{711514A6-1FDA-443C-8417-95E786D153AD}" type="sibTrans" cxnId="{6AB43F32-3C60-48D9-B7E4-524108FDD572}">
      <dgm:prSet/>
      <dgm:spPr/>
      <dgm:t>
        <a:bodyPr/>
        <a:lstStyle/>
        <a:p>
          <a:endParaRPr lang="en-US"/>
        </a:p>
      </dgm:t>
    </dgm:pt>
    <dgm:pt modelId="{219F6F2F-2678-424B-9F26-5B9934A814E3}">
      <dgm:prSet/>
      <dgm:spPr/>
      <dgm:t>
        <a:bodyPr/>
        <a:lstStyle/>
        <a:p>
          <a:r>
            <a:rPr lang="en-AU"/>
            <a:t>Trading, mining and oil companies</a:t>
          </a:r>
          <a:endParaRPr lang="en-US"/>
        </a:p>
      </dgm:t>
    </dgm:pt>
    <dgm:pt modelId="{AC134395-B6DC-404D-A479-2E3946A6E11C}" type="parTrans" cxnId="{F5C79C9E-5C7E-417E-9A43-19D1599578BA}">
      <dgm:prSet/>
      <dgm:spPr/>
      <dgm:t>
        <a:bodyPr/>
        <a:lstStyle/>
        <a:p>
          <a:endParaRPr lang="en-US"/>
        </a:p>
      </dgm:t>
    </dgm:pt>
    <dgm:pt modelId="{0D8B2FE8-3858-41D9-8731-BA009C7CE7B1}" type="sibTrans" cxnId="{F5C79C9E-5C7E-417E-9A43-19D1599578BA}">
      <dgm:prSet/>
      <dgm:spPr/>
      <dgm:t>
        <a:bodyPr/>
        <a:lstStyle/>
        <a:p>
          <a:endParaRPr lang="en-US"/>
        </a:p>
      </dgm:t>
    </dgm:pt>
    <dgm:pt modelId="{861590B7-59BC-4091-812D-BE8A589F1A2D}">
      <dgm:prSet/>
      <dgm:spPr/>
      <dgm:t>
        <a:bodyPr/>
        <a:lstStyle/>
        <a:p>
          <a:r>
            <a:rPr lang="en-AU"/>
            <a:t>Market Seekers</a:t>
          </a:r>
          <a:endParaRPr lang="en-US"/>
        </a:p>
      </dgm:t>
    </dgm:pt>
    <dgm:pt modelId="{32B7B62A-439F-49D1-BDEE-F72DF3B88B33}" type="parTrans" cxnId="{42275CEA-B176-491B-B475-993D89D4E184}">
      <dgm:prSet/>
      <dgm:spPr/>
      <dgm:t>
        <a:bodyPr/>
        <a:lstStyle/>
        <a:p>
          <a:endParaRPr lang="en-US"/>
        </a:p>
      </dgm:t>
    </dgm:pt>
    <dgm:pt modelId="{6E1AD08D-4521-4AA1-8815-32EA156D8EA6}" type="sibTrans" cxnId="{42275CEA-B176-491B-B475-993D89D4E184}">
      <dgm:prSet/>
      <dgm:spPr/>
      <dgm:t>
        <a:bodyPr/>
        <a:lstStyle/>
        <a:p>
          <a:endParaRPr lang="en-US"/>
        </a:p>
      </dgm:t>
    </dgm:pt>
    <dgm:pt modelId="{840A4E26-FC1F-41DC-85E6-3DE92F98F2A2}">
      <dgm:prSet/>
      <dgm:spPr/>
      <dgm:t>
        <a:bodyPr/>
        <a:lstStyle/>
        <a:p>
          <a:r>
            <a:rPr lang="en-AU"/>
            <a:t>Post-WWII MNEs</a:t>
          </a:r>
          <a:endParaRPr lang="en-US"/>
        </a:p>
      </dgm:t>
    </dgm:pt>
    <dgm:pt modelId="{265ECB3D-2516-46C2-B5B5-22B054EF3385}" type="parTrans" cxnId="{265F6D5A-E294-46DF-AE45-83639519F3F3}">
      <dgm:prSet/>
      <dgm:spPr/>
      <dgm:t>
        <a:bodyPr/>
        <a:lstStyle/>
        <a:p>
          <a:endParaRPr lang="en-US"/>
        </a:p>
      </dgm:t>
    </dgm:pt>
    <dgm:pt modelId="{811DEDFB-577A-4B9E-A0E8-FCE4B5AD600E}" type="sibTrans" cxnId="{265F6D5A-E294-46DF-AE45-83639519F3F3}">
      <dgm:prSet/>
      <dgm:spPr/>
      <dgm:t>
        <a:bodyPr/>
        <a:lstStyle/>
        <a:p>
          <a:endParaRPr lang="en-US"/>
        </a:p>
      </dgm:t>
    </dgm:pt>
    <dgm:pt modelId="{744384C3-B22A-4AF7-B7BA-F3142EF02B48}">
      <dgm:prSet/>
      <dgm:spPr/>
      <dgm:t>
        <a:bodyPr/>
        <a:lstStyle/>
        <a:p>
          <a:r>
            <a:rPr lang="en-AU"/>
            <a:t>Expand production and sales into foreign markets</a:t>
          </a:r>
          <a:endParaRPr lang="en-US"/>
        </a:p>
      </dgm:t>
    </dgm:pt>
    <dgm:pt modelId="{904E1CC3-3E44-4433-A4EB-A85E40B3B49E}" type="parTrans" cxnId="{C3E3F200-3869-4E15-849D-24359DB5D927}">
      <dgm:prSet/>
      <dgm:spPr/>
      <dgm:t>
        <a:bodyPr/>
        <a:lstStyle/>
        <a:p>
          <a:endParaRPr lang="en-US"/>
        </a:p>
      </dgm:t>
    </dgm:pt>
    <dgm:pt modelId="{FB8E6785-AD77-4877-A919-03A3A5EFFA28}" type="sibTrans" cxnId="{C3E3F200-3869-4E15-849D-24359DB5D927}">
      <dgm:prSet/>
      <dgm:spPr/>
      <dgm:t>
        <a:bodyPr/>
        <a:lstStyle/>
        <a:p>
          <a:endParaRPr lang="en-US"/>
        </a:p>
      </dgm:t>
    </dgm:pt>
    <dgm:pt modelId="{B5D87D40-9A6B-4083-B26D-288F2DCF84CC}">
      <dgm:prSet/>
      <dgm:spPr/>
      <dgm:t>
        <a:bodyPr/>
        <a:lstStyle/>
        <a:p>
          <a:r>
            <a:rPr lang="en-AU"/>
            <a:t>Big name companies – IBM, McDonalds etc.</a:t>
          </a:r>
          <a:endParaRPr lang="en-US"/>
        </a:p>
      </dgm:t>
    </dgm:pt>
    <dgm:pt modelId="{678A0A9B-5143-4645-AB39-B2E4134DC2DD}" type="parTrans" cxnId="{B3FC4FD2-E6D7-4F7D-A243-E6E76255584A}">
      <dgm:prSet/>
      <dgm:spPr/>
      <dgm:t>
        <a:bodyPr/>
        <a:lstStyle/>
        <a:p>
          <a:endParaRPr lang="en-US"/>
        </a:p>
      </dgm:t>
    </dgm:pt>
    <dgm:pt modelId="{C51A12D4-F3BC-4466-A5E8-BC6C5E08C342}" type="sibTrans" cxnId="{B3FC4FD2-E6D7-4F7D-A243-E6E76255584A}">
      <dgm:prSet/>
      <dgm:spPr/>
      <dgm:t>
        <a:bodyPr/>
        <a:lstStyle/>
        <a:p>
          <a:endParaRPr lang="en-US"/>
        </a:p>
      </dgm:t>
    </dgm:pt>
    <dgm:pt modelId="{4BC4BA9C-7AAF-48E6-B578-2F87399C912F}">
      <dgm:prSet/>
      <dgm:spPr/>
      <dgm:t>
        <a:bodyPr/>
        <a:lstStyle/>
        <a:p>
          <a:r>
            <a:rPr lang="en-AU"/>
            <a:t>Cost Minimisers</a:t>
          </a:r>
          <a:endParaRPr lang="en-US"/>
        </a:p>
      </dgm:t>
    </dgm:pt>
    <dgm:pt modelId="{FF32EDA2-5FE9-44D0-99B7-0CD90E6793B8}" type="parTrans" cxnId="{578AEFEC-7F62-472D-92ED-692C5FDE205C}">
      <dgm:prSet/>
      <dgm:spPr/>
      <dgm:t>
        <a:bodyPr/>
        <a:lstStyle/>
        <a:p>
          <a:endParaRPr lang="en-US"/>
        </a:p>
      </dgm:t>
    </dgm:pt>
    <dgm:pt modelId="{E44CA6A2-1E98-460F-9836-A6F5C6AF1B7D}" type="sibTrans" cxnId="{578AEFEC-7F62-472D-92ED-692C5FDE205C}">
      <dgm:prSet/>
      <dgm:spPr/>
      <dgm:t>
        <a:bodyPr/>
        <a:lstStyle/>
        <a:p>
          <a:endParaRPr lang="en-US"/>
        </a:p>
      </dgm:t>
    </dgm:pt>
    <dgm:pt modelId="{65A2F956-4328-4454-8181-1F5D126D2B7E}">
      <dgm:prSet/>
      <dgm:spPr/>
      <dgm:t>
        <a:bodyPr/>
        <a:lstStyle/>
        <a:p>
          <a:r>
            <a:rPr lang="en-AU"/>
            <a:t>More recent MNEs</a:t>
          </a:r>
          <a:endParaRPr lang="en-US"/>
        </a:p>
      </dgm:t>
    </dgm:pt>
    <dgm:pt modelId="{5815352D-E79E-4398-90FC-D41A6BD49B05}" type="parTrans" cxnId="{E564234E-4504-453E-91FA-A0C77188D8C8}">
      <dgm:prSet/>
      <dgm:spPr/>
      <dgm:t>
        <a:bodyPr/>
        <a:lstStyle/>
        <a:p>
          <a:endParaRPr lang="en-US"/>
        </a:p>
      </dgm:t>
    </dgm:pt>
    <dgm:pt modelId="{0B5A6EA5-F6A5-49E2-92F8-022438950026}" type="sibTrans" cxnId="{E564234E-4504-453E-91FA-A0C77188D8C8}">
      <dgm:prSet/>
      <dgm:spPr/>
      <dgm:t>
        <a:bodyPr/>
        <a:lstStyle/>
        <a:p>
          <a:endParaRPr lang="en-US"/>
        </a:p>
      </dgm:t>
    </dgm:pt>
    <dgm:pt modelId="{08C909D8-D8F6-4C65-9842-17B9E9B331E9}">
      <dgm:prSet/>
      <dgm:spPr/>
      <dgm:t>
        <a:bodyPr/>
        <a:lstStyle/>
        <a:p>
          <a:r>
            <a:rPr lang="en-AU"/>
            <a:t>Seek out lowest production cost countries</a:t>
          </a:r>
          <a:endParaRPr lang="en-US"/>
        </a:p>
      </dgm:t>
    </dgm:pt>
    <dgm:pt modelId="{A010909A-8E81-4AB6-BC1E-D6689F102B2F}" type="parTrans" cxnId="{1A6DDD37-B5C0-4017-89B3-F8503D9A88F3}">
      <dgm:prSet/>
      <dgm:spPr/>
      <dgm:t>
        <a:bodyPr/>
        <a:lstStyle/>
        <a:p>
          <a:endParaRPr lang="en-US"/>
        </a:p>
      </dgm:t>
    </dgm:pt>
    <dgm:pt modelId="{8A35580D-7C20-4ED6-B22A-122CA302505E}" type="sibTrans" cxnId="{1A6DDD37-B5C0-4017-89B3-F8503D9A88F3}">
      <dgm:prSet/>
      <dgm:spPr/>
      <dgm:t>
        <a:bodyPr/>
        <a:lstStyle/>
        <a:p>
          <a:endParaRPr lang="en-US"/>
        </a:p>
      </dgm:t>
    </dgm:pt>
    <dgm:pt modelId="{414E3E8F-F57D-49C2-BEE4-408F4A5951E9}">
      <dgm:prSet/>
      <dgm:spPr/>
      <dgm:t>
        <a:bodyPr/>
        <a:lstStyle/>
        <a:p>
          <a:r>
            <a:rPr lang="en-AU"/>
            <a:t>Manufacturing and service companies</a:t>
          </a:r>
          <a:endParaRPr lang="en-US"/>
        </a:p>
      </dgm:t>
    </dgm:pt>
    <dgm:pt modelId="{44B3B969-4604-4DDF-933E-1907F27423FA}" type="parTrans" cxnId="{0CE0C5F4-1A46-4EFA-8785-CA681EFC2900}">
      <dgm:prSet/>
      <dgm:spPr/>
      <dgm:t>
        <a:bodyPr/>
        <a:lstStyle/>
        <a:p>
          <a:endParaRPr lang="en-US"/>
        </a:p>
      </dgm:t>
    </dgm:pt>
    <dgm:pt modelId="{3148A8DB-7899-456C-AB84-60CC2100882C}" type="sibTrans" cxnId="{0CE0C5F4-1A46-4EFA-8785-CA681EFC2900}">
      <dgm:prSet/>
      <dgm:spPr/>
      <dgm:t>
        <a:bodyPr/>
        <a:lstStyle/>
        <a:p>
          <a:endParaRPr lang="en-US"/>
        </a:p>
      </dgm:t>
    </dgm:pt>
    <dgm:pt modelId="{068C2FE9-29FF-4D19-801E-AC5BF21B6A38}" type="pres">
      <dgm:prSet presAssocID="{49D6FACE-FB64-48FC-A18A-61BB6C1CBF90}" presName="linear" presStyleCnt="0">
        <dgm:presLayoutVars>
          <dgm:animLvl val="lvl"/>
          <dgm:resizeHandles val="exact"/>
        </dgm:presLayoutVars>
      </dgm:prSet>
      <dgm:spPr/>
    </dgm:pt>
    <dgm:pt modelId="{68AF1AF7-B050-4334-8277-0135E6B7AA9D}" type="pres">
      <dgm:prSet presAssocID="{A2A733FF-2858-4399-85A5-A4051D56DA9A}" presName="parentText" presStyleLbl="node1" presStyleIdx="0" presStyleCnt="3">
        <dgm:presLayoutVars>
          <dgm:chMax val="0"/>
          <dgm:bulletEnabled val="1"/>
        </dgm:presLayoutVars>
      </dgm:prSet>
      <dgm:spPr/>
    </dgm:pt>
    <dgm:pt modelId="{82344831-B186-4109-8795-9507D3DA6F11}" type="pres">
      <dgm:prSet presAssocID="{A2A733FF-2858-4399-85A5-A4051D56DA9A}" presName="childText" presStyleLbl="revTx" presStyleIdx="0" presStyleCnt="3">
        <dgm:presLayoutVars>
          <dgm:bulletEnabled val="1"/>
        </dgm:presLayoutVars>
      </dgm:prSet>
      <dgm:spPr/>
    </dgm:pt>
    <dgm:pt modelId="{0D889F0E-8EF7-4607-A49E-E56AC1F98B22}" type="pres">
      <dgm:prSet presAssocID="{861590B7-59BC-4091-812D-BE8A589F1A2D}" presName="parentText" presStyleLbl="node1" presStyleIdx="1" presStyleCnt="3">
        <dgm:presLayoutVars>
          <dgm:chMax val="0"/>
          <dgm:bulletEnabled val="1"/>
        </dgm:presLayoutVars>
      </dgm:prSet>
      <dgm:spPr/>
    </dgm:pt>
    <dgm:pt modelId="{8F5D2CD1-B651-498B-99CC-CE88214F3EF8}" type="pres">
      <dgm:prSet presAssocID="{861590B7-59BC-4091-812D-BE8A589F1A2D}" presName="childText" presStyleLbl="revTx" presStyleIdx="1" presStyleCnt="3">
        <dgm:presLayoutVars>
          <dgm:bulletEnabled val="1"/>
        </dgm:presLayoutVars>
      </dgm:prSet>
      <dgm:spPr/>
    </dgm:pt>
    <dgm:pt modelId="{9C14930B-D074-4DAE-9ACE-5E04E314E151}" type="pres">
      <dgm:prSet presAssocID="{4BC4BA9C-7AAF-48E6-B578-2F87399C912F}" presName="parentText" presStyleLbl="node1" presStyleIdx="2" presStyleCnt="3">
        <dgm:presLayoutVars>
          <dgm:chMax val="0"/>
          <dgm:bulletEnabled val="1"/>
        </dgm:presLayoutVars>
      </dgm:prSet>
      <dgm:spPr/>
    </dgm:pt>
    <dgm:pt modelId="{2FFCCD7F-0556-40A0-B921-A8211F492F83}" type="pres">
      <dgm:prSet presAssocID="{4BC4BA9C-7AAF-48E6-B578-2F87399C912F}" presName="childText" presStyleLbl="revTx" presStyleIdx="2" presStyleCnt="3">
        <dgm:presLayoutVars>
          <dgm:bulletEnabled val="1"/>
        </dgm:presLayoutVars>
      </dgm:prSet>
      <dgm:spPr/>
    </dgm:pt>
  </dgm:ptLst>
  <dgm:cxnLst>
    <dgm:cxn modelId="{C3E3F200-3869-4E15-849D-24359DB5D927}" srcId="{861590B7-59BC-4091-812D-BE8A589F1A2D}" destId="{744384C3-B22A-4AF7-B7BA-F3142EF02B48}" srcOrd="1" destOrd="0" parTransId="{904E1CC3-3E44-4433-A4EB-A85E40B3B49E}" sibTransId="{FB8E6785-AD77-4877-A919-03A3A5EFFA28}"/>
    <dgm:cxn modelId="{6AB43F32-3C60-48D9-B7E4-524108FDD572}" srcId="{A2A733FF-2858-4399-85A5-A4051D56DA9A}" destId="{A408544E-2194-4B63-8C9F-4246A21ECCAF}" srcOrd="1" destOrd="0" parTransId="{34A029CB-7BA6-4CC3-B71A-26BB784093BE}" sibTransId="{711514A6-1FDA-443C-8417-95E786D153AD}"/>
    <dgm:cxn modelId="{D8E2D432-DA54-45D0-A034-00786748AE3B}" type="presOf" srcId="{219F6F2F-2678-424B-9F26-5B9934A814E3}" destId="{82344831-B186-4109-8795-9507D3DA6F11}" srcOrd="0" destOrd="2" presId="urn:microsoft.com/office/officeart/2005/8/layout/vList2"/>
    <dgm:cxn modelId="{1A6DDD37-B5C0-4017-89B3-F8503D9A88F3}" srcId="{4BC4BA9C-7AAF-48E6-B578-2F87399C912F}" destId="{08C909D8-D8F6-4C65-9842-17B9E9B331E9}" srcOrd="1" destOrd="0" parTransId="{A010909A-8E81-4AB6-BC1E-D6689F102B2F}" sibTransId="{8A35580D-7C20-4ED6-B22A-122CA302505E}"/>
    <dgm:cxn modelId="{CC7F2948-0E76-4A4A-A799-B7C6EAA2ED56}" type="presOf" srcId="{4BC4BA9C-7AAF-48E6-B578-2F87399C912F}" destId="{9C14930B-D074-4DAE-9ACE-5E04E314E151}" srcOrd="0" destOrd="0" presId="urn:microsoft.com/office/officeart/2005/8/layout/vList2"/>
    <dgm:cxn modelId="{064F934D-C885-4E37-BD47-69E7EADD7987}" type="presOf" srcId="{49D6FACE-FB64-48FC-A18A-61BB6C1CBF90}" destId="{068C2FE9-29FF-4D19-801E-AC5BF21B6A38}" srcOrd="0" destOrd="0" presId="urn:microsoft.com/office/officeart/2005/8/layout/vList2"/>
    <dgm:cxn modelId="{C084036E-53F9-4CD2-808C-38AA1BF2961D}" type="presOf" srcId="{A97DCD57-A731-46C9-B728-A50C615CEC22}" destId="{82344831-B186-4109-8795-9507D3DA6F11}" srcOrd="0" destOrd="0" presId="urn:microsoft.com/office/officeart/2005/8/layout/vList2"/>
    <dgm:cxn modelId="{E564234E-4504-453E-91FA-A0C77188D8C8}" srcId="{4BC4BA9C-7AAF-48E6-B578-2F87399C912F}" destId="{65A2F956-4328-4454-8181-1F5D126D2B7E}" srcOrd="0" destOrd="0" parTransId="{5815352D-E79E-4398-90FC-D41A6BD49B05}" sibTransId="{0B5A6EA5-F6A5-49E2-92F8-022438950026}"/>
    <dgm:cxn modelId="{7E35185A-CB4F-4267-9DDE-3C268B8BDC21}" srcId="{49D6FACE-FB64-48FC-A18A-61BB6C1CBF90}" destId="{A2A733FF-2858-4399-85A5-A4051D56DA9A}" srcOrd="0" destOrd="0" parTransId="{8649DAEF-4825-483C-96D0-0BED6DC3BC9C}" sibTransId="{161ED9E2-A45F-46E7-89D2-F400A985D293}"/>
    <dgm:cxn modelId="{265F6D5A-E294-46DF-AE45-83639519F3F3}" srcId="{861590B7-59BC-4091-812D-BE8A589F1A2D}" destId="{840A4E26-FC1F-41DC-85E6-3DE92F98F2A2}" srcOrd="0" destOrd="0" parTransId="{265ECB3D-2516-46C2-B5B5-22B054EF3385}" sibTransId="{811DEDFB-577A-4B9E-A0E8-FCE4B5AD600E}"/>
    <dgm:cxn modelId="{509AE287-31F2-499F-A815-B03B2BEB3E77}" type="presOf" srcId="{A408544E-2194-4B63-8C9F-4246A21ECCAF}" destId="{82344831-B186-4109-8795-9507D3DA6F11}" srcOrd="0" destOrd="1" presId="urn:microsoft.com/office/officeart/2005/8/layout/vList2"/>
    <dgm:cxn modelId="{F5C79C9E-5C7E-417E-9A43-19D1599578BA}" srcId="{A2A733FF-2858-4399-85A5-A4051D56DA9A}" destId="{219F6F2F-2678-424B-9F26-5B9934A814E3}" srcOrd="2" destOrd="0" parTransId="{AC134395-B6DC-404D-A479-2E3946A6E11C}" sibTransId="{0D8B2FE8-3858-41D9-8731-BA009C7CE7B1}"/>
    <dgm:cxn modelId="{DA7A4BA3-B826-4FBA-BF95-F9D2AF69C9AE}" type="presOf" srcId="{840A4E26-FC1F-41DC-85E6-3DE92F98F2A2}" destId="{8F5D2CD1-B651-498B-99CC-CE88214F3EF8}" srcOrd="0" destOrd="0" presId="urn:microsoft.com/office/officeart/2005/8/layout/vList2"/>
    <dgm:cxn modelId="{4C6B33AB-BD6C-4C34-9E9E-F0CC847EE782}" type="presOf" srcId="{B5D87D40-9A6B-4083-B26D-288F2DCF84CC}" destId="{8F5D2CD1-B651-498B-99CC-CE88214F3EF8}" srcOrd="0" destOrd="2" presId="urn:microsoft.com/office/officeart/2005/8/layout/vList2"/>
    <dgm:cxn modelId="{E04FC7AB-8A88-4794-A1A3-90A93F9489B4}" type="presOf" srcId="{08C909D8-D8F6-4C65-9842-17B9E9B331E9}" destId="{2FFCCD7F-0556-40A0-B921-A8211F492F83}" srcOrd="0" destOrd="1" presId="urn:microsoft.com/office/officeart/2005/8/layout/vList2"/>
    <dgm:cxn modelId="{A592FBB1-71A5-4A54-A1A6-EFA159D90DFB}" type="presOf" srcId="{861590B7-59BC-4091-812D-BE8A589F1A2D}" destId="{0D889F0E-8EF7-4607-A49E-E56AC1F98B22}" srcOrd="0" destOrd="0" presId="urn:microsoft.com/office/officeart/2005/8/layout/vList2"/>
    <dgm:cxn modelId="{8EAE07C9-CEE0-4FFD-9117-CE317BD829FE}" type="presOf" srcId="{744384C3-B22A-4AF7-B7BA-F3142EF02B48}" destId="{8F5D2CD1-B651-498B-99CC-CE88214F3EF8}" srcOrd="0" destOrd="1" presId="urn:microsoft.com/office/officeart/2005/8/layout/vList2"/>
    <dgm:cxn modelId="{5022E3C9-82C4-4B37-BF42-11CC3D7FCEBC}" type="presOf" srcId="{414E3E8F-F57D-49C2-BEE4-408F4A5951E9}" destId="{2FFCCD7F-0556-40A0-B921-A8211F492F83}" srcOrd="0" destOrd="2" presId="urn:microsoft.com/office/officeart/2005/8/layout/vList2"/>
    <dgm:cxn modelId="{8CD63FCF-4E17-47AF-A988-44E1869C6687}" srcId="{A2A733FF-2858-4399-85A5-A4051D56DA9A}" destId="{A97DCD57-A731-46C9-B728-A50C615CEC22}" srcOrd="0" destOrd="0" parTransId="{0E500D81-F90D-47D8-A7CC-83BE743FC54E}" sibTransId="{0351F3BB-7CA5-49D1-AC7E-020DC7DA4FEB}"/>
    <dgm:cxn modelId="{B3FC4FD2-E6D7-4F7D-A243-E6E76255584A}" srcId="{861590B7-59BC-4091-812D-BE8A589F1A2D}" destId="{B5D87D40-9A6B-4083-B26D-288F2DCF84CC}" srcOrd="2" destOrd="0" parTransId="{678A0A9B-5143-4645-AB39-B2E4134DC2DD}" sibTransId="{C51A12D4-F3BC-4466-A5E8-BC6C5E08C342}"/>
    <dgm:cxn modelId="{42275CEA-B176-491B-B475-993D89D4E184}" srcId="{49D6FACE-FB64-48FC-A18A-61BB6C1CBF90}" destId="{861590B7-59BC-4091-812D-BE8A589F1A2D}" srcOrd="1" destOrd="0" parTransId="{32B7B62A-439F-49D1-BDEE-F72DF3B88B33}" sibTransId="{6E1AD08D-4521-4AA1-8815-32EA156D8EA6}"/>
    <dgm:cxn modelId="{578AEFEC-7F62-472D-92ED-692C5FDE205C}" srcId="{49D6FACE-FB64-48FC-A18A-61BB6C1CBF90}" destId="{4BC4BA9C-7AAF-48E6-B578-2F87399C912F}" srcOrd="2" destOrd="0" parTransId="{FF32EDA2-5FE9-44D0-99B7-0CD90E6793B8}" sibTransId="{E44CA6A2-1E98-460F-9836-A6F5C6AF1B7D}"/>
    <dgm:cxn modelId="{0CE0C5F4-1A46-4EFA-8785-CA681EFC2900}" srcId="{4BC4BA9C-7AAF-48E6-B578-2F87399C912F}" destId="{414E3E8F-F57D-49C2-BEE4-408F4A5951E9}" srcOrd="2" destOrd="0" parTransId="{44B3B969-4604-4DDF-933E-1907F27423FA}" sibTransId="{3148A8DB-7899-456C-AB84-60CC2100882C}"/>
    <dgm:cxn modelId="{F3A162F9-F733-4B2B-AFD9-B6DC33B17E6A}" type="presOf" srcId="{A2A733FF-2858-4399-85A5-A4051D56DA9A}" destId="{68AF1AF7-B050-4334-8277-0135E6B7AA9D}" srcOrd="0" destOrd="0" presId="urn:microsoft.com/office/officeart/2005/8/layout/vList2"/>
    <dgm:cxn modelId="{7D80C4FD-D673-4A76-BBA9-071AC3F9D8D9}" type="presOf" srcId="{65A2F956-4328-4454-8181-1F5D126D2B7E}" destId="{2FFCCD7F-0556-40A0-B921-A8211F492F83}" srcOrd="0" destOrd="0" presId="urn:microsoft.com/office/officeart/2005/8/layout/vList2"/>
    <dgm:cxn modelId="{7BF60162-12C1-4247-B245-ADD30E501B66}" type="presParOf" srcId="{068C2FE9-29FF-4D19-801E-AC5BF21B6A38}" destId="{68AF1AF7-B050-4334-8277-0135E6B7AA9D}" srcOrd="0" destOrd="0" presId="urn:microsoft.com/office/officeart/2005/8/layout/vList2"/>
    <dgm:cxn modelId="{8A1EA8F5-B905-4E2E-ABF3-09329D82DA64}" type="presParOf" srcId="{068C2FE9-29FF-4D19-801E-AC5BF21B6A38}" destId="{82344831-B186-4109-8795-9507D3DA6F11}" srcOrd="1" destOrd="0" presId="urn:microsoft.com/office/officeart/2005/8/layout/vList2"/>
    <dgm:cxn modelId="{BC1E7A28-3927-4C99-A620-21670E41A805}" type="presParOf" srcId="{068C2FE9-29FF-4D19-801E-AC5BF21B6A38}" destId="{0D889F0E-8EF7-4607-A49E-E56AC1F98B22}" srcOrd="2" destOrd="0" presId="urn:microsoft.com/office/officeart/2005/8/layout/vList2"/>
    <dgm:cxn modelId="{4AE72CE8-EA15-47F1-9F34-7A47DDA6C506}" type="presParOf" srcId="{068C2FE9-29FF-4D19-801E-AC5BF21B6A38}" destId="{8F5D2CD1-B651-498B-99CC-CE88214F3EF8}" srcOrd="3" destOrd="0" presId="urn:microsoft.com/office/officeart/2005/8/layout/vList2"/>
    <dgm:cxn modelId="{AEC0CDE8-F4BF-4C61-9A5A-1BFF615F65EC}" type="presParOf" srcId="{068C2FE9-29FF-4D19-801E-AC5BF21B6A38}" destId="{9C14930B-D074-4DAE-9ACE-5E04E314E151}" srcOrd="4" destOrd="0" presId="urn:microsoft.com/office/officeart/2005/8/layout/vList2"/>
    <dgm:cxn modelId="{CE05F26F-AD93-4B8F-A973-0443AEE201F6}" type="presParOf" srcId="{068C2FE9-29FF-4D19-801E-AC5BF21B6A38}" destId="{2FFCCD7F-0556-40A0-B921-A8211F492F8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421B6-5559-4397-99E3-3BB6A82492B2}">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t>Corporate Goals</a:t>
          </a:r>
          <a:endParaRPr lang="en-US" sz="2200" kern="1200"/>
        </a:p>
      </dsp:txBody>
      <dsp:txXfrm>
        <a:off x="3080" y="587032"/>
        <a:ext cx="2444055" cy="1466433"/>
      </dsp:txXfrm>
    </dsp:sp>
    <dsp:sp modelId="{E77FB3EC-B127-4771-9F91-EE658337A50D}">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Shareholder Wealth Maximization</a:t>
          </a:r>
          <a:endParaRPr lang="en-US" sz="2200" kern="1200"/>
        </a:p>
      </dsp:txBody>
      <dsp:txXfrm>
        <a:off x="2691541" y="587032"/>
        <a:ext cx="2444055" cy="1466433"/>
      </dsp:txXfrm>
    </dsp:sp>
    <dsp:sp modelId="{B6DCF019-D0AA-496D-90E4-4946EAC4AFC8}">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Corporate Wealth Maximization</a:t>
          </a:r>
          <a:endParaRPr lang="en-US" sz="2200" kern="1200"/>
        </a:p>
      </dsp:txBody>
      <dsp:txXfrm>
        <a:off x="5380002" y="587032"/>
        <a:ext cx="2444055" cy="1466433"/>
      </dsp:txXfrm>
    </dsp:sp>
    <dsp:sp modelId="{851DE50C-F68F-40DA-85CA-C73597815EA6}">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Operational Goals</a:t>
          </a:r>
          <a:endParaRPr lang="en-US" sz="2200" kern="1200"/>
        </a:p>
      </dsp:txBody>
      <dsp:txXfrm>
        <a:off x="8068463" y="587032"/>
        <a:ext cx="2444055" cy="1466433"/>
      </dsp:txXfrm>
    </dsp:sp>
    <dsp:sp modelId="{408A5467-40DB-4C9E-B949-B7E76E49D2E5}">
      <dsp:nvSpPr>
        <dsp:cNvPr id="0" name=""/>
        <dsp:cNvSpPr/>
      </dsp:nvSpPr>
      <dsp:spPr>
        <a:xfrm>
          <a:off x="1347311"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Maximizing consolidated profits after taxes</a:t>
          </a:r>
          <a:endParaRPr lang="en-US" sz="2200" kern="1200"/>
        </a:p>
      </dsp:txBody>
      <dsp:txXfrm>
        <a:off x="1347311" y="2297871"/>
        <a:ext cx="2444055" cy="1466433"/>
      </dsp:txXfrm>
    </dsp:sp>
    <dsp:sp modelId="{ED4C69C6-A156-4051-A535-B04DE3BF2039}">
      <dsp:nvSpPr>
        <dsp:cNvPr id="0" name=""/>
        <dsp:cNvSpPr/>
      </dsp:nvSpPr>
      <dsp:spPr>
        <a:xfrm>
          <a:off x="4035772"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Minimizing the firm’s effective global tax burden</a:t>
          </a:r>
          <a:endParaRPr lang="en-US" sz="2200" kern="1200"/>
        </a:p>
      </dsp:txBody>
      <dsp:txXfrm>
        <a:off x="4035772" y="2297871"/>
        <a:ext cx="2444055" cy="1466433"/>
      </dsp:txXfrm>
    </dsp:sp>
    <dsp:sp modelId="{BD1E57A8-4A37-40F2-9ADB-57DB41DC7D2F}">
      <dsp:nvSpPr>
        <dsp:cNvPr id="0" name=""/>
        <dsp:cNvSpPr/>
      </dsp:nvSpPr>
      <dsp:spPr>
        <a:xfrm>
          <a:off x="6724233"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Correct positioning of the firm’s income, cash flows, and available funds</a:t>
          </a:r>
          <a:endParaRPr lang="en-US" sz="2200" kern="1200"/>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4EA2A-7AE7-4E88-9A57-0E1BD8D9B4A9}">
      <dsp:nvSpPr>
        <dsp:cNvPr id="0" name=""/>
        <dsp:cNvSpPr/>
      </dsp:nvSpPr>
      <dsp:spPr>
        <a:xfrm>
          <a:off x="0" y="108319"/>
          <a:ext cx="5721484" cy="10034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It means that national economies rely on international trade in overall economic activity.</a:t>
          </a:r>
        </a:p>
      </dsp:txBody>
      <dsp:txXfrm>
        <a:off x="48984" y="157303"/>
        <a:ext cx="5623516" cy="905466"/>
      </dsp:txXfrm>
    </dsp:sp>
    <dsp:sp modelId="{DF18D9DD-0216-4069-A647-CFE9C10C5E4D}">
      <dsp:nvSpPr>
        <dsp:cNvPr id="0" name=""/>
        <dsp:cNvSpPr/>
      </dsp:nvSpPr>
      <dsp:spPr>
        <a:xfrm>
          <a:off x="0" y="1152074"/>
          <a:ext cx="5721484" cy="100343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World trade expanded faster than world output in the last 50 years by a  significant margin due to rapid technological change and continuing liberalization of trade and investment.</a:t>
          </a:r>
        </a:p>
      </dsp:txBody>
      <dsp:txXfrm>
        <a:off x="48984" y="1201058"/>
        <a:ext cx="5623516" cy="905466"/>
      </dsp:txXfrm>
    </dsp:sp>
    <dsp:sp modelId="{FE66A0BE-01FD-4E70-811C-8C1F05B2FDE5}">
      <dsp:nvSpPr>
        <dsp:cNvPr id="0" name=""/>
        <dsp:cNvSpPr/>
      </dsp:nvSpPr>
      <dsp:spPr>
        <a:xfrm>
          <a:off x="0" y="2195829"/>
          <a:ext cx="5721484" cy="100343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Technological innovation led to the increase of productivity, and the advances in transport technology brought people and enterprises closer together so that the boundary of tradable goods and services has been greatly extended.</a:t>
          </a:r>
        </a:p>
      </dsp:txBody>
      <dsp:txXfrm>
        <a:off x="48984" y="2244813"/>
        <a:ext cx="5623516" cy="905466"/>
      </dsp:txXfrm>
    </dsp:sp>
    <dsp:sp modelId="{F952BF89-B85A-432A-909A-F4E4F280C8A4}">
      <dsp:nvSpPr>
        <dsp:cNvPr id="0" name=""/>
        <dsp:cNvSpPr/>
      </dsp:nvSpPr>
      <dsp:spPr>
        <a:xfrm>
          <a:off x="0" y="3239583"/>
          <a:ext cx="5721484" cy="10034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These activities have led to more and more companies to globalize production structure through investment abroad. </a:t>
          </a:r>
        </a:p>
      </dsp:txBody>
      <dsp:txXfrm>
        <a:off x="48984" y="3288567"/>
        <a:ext cx="5623516" cy="905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C177E-46AB-40A4-AC78-2194E211EA17}">
      <dsp:nvSpPr>
        <dsp:cNvPr id="0" name=""/>
        <dsp:cNvSpPr/>
      </dsp:nvSpPr>
      <dsp:spPr>
        <a:xfrm>
          <a:off x="0" y="552"/>
          <a:ext cx="106680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B247B-DCD7-4AA9-979C-63D92F06C9DD}">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3C531-3E73-490C-B4ED-2FD1196A32C8}">
      <dsp:nvSpPr>
        <dsp:cNvPr id="0" name=""/>
        <dsp:cNvSpPr/>
      </dsp:nvSpPr>
      <dsp:spPr>
        <a:xfrm>
          <a:off x="1493203" y="552"/>
          <a:ext cx="480060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Capital budgeting</a:t>
          </a:r>
        </a:p>
      </dsp:txBody>
      <dsp:txXfrm>
        <a:off x="1493203" y="552"/>
        <a:ext cx="4800600" cy="1292816"/>
      </dsp:txXfrm>
    </dsp:sp>
    <dsp:sp modelId="{F54D96F0-8E4A-4F79-A168-718A89B62447}">
      <dsp:nvSpPr>
        <dsp:cNvPr id="0" name=""/>
        <dsp:cNvSpPr/>
      </dsp:nvSpPr>
      <dsp:spPr>
        <a:xfrm>
          <a:off x="6293803" y="552"/>
          <a:ext cx="43741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What long-term international investments or projects should the business take on?</a:t>
          </a:r>
        </a:p>
      </dsp:txBody>
      <dsp:txXfrm>
        <a:off x="6293803" y="552"/>
        <a:ext cx="4374196" cy="1292816"/>
      </dsp:txXfrm>
    </dsp:sp>
    <dsp:sp modelId="{02BD9535-C35A-4590-8ACB-FD9F10756D2B}">
      <dsp:nvSpPr>
        <dsp:cNvPr id="0" name=""/>
        <dsp:cNvSpPr/>
      </dsp:nvSpPr>
      <dsp:spPr>
        <a:xfrm>
          <a:off x="0" y="1616573"/>
          <a:ext cx="106680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FAFF6-74CC-4876-A5B2-EFAFE685EE5A}">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8BB5B-4EB1-4889-BCEB-43507861362E}">
      <dsp:nvSpPr>
        <dsp:cNvPr id="0" name=""/>
        <dsp:cNvSpPr/>
      </dsp:nvSpPr>
      <dsp:spPr>
        <a:xfrm>
          <a:off x="1493203" y="1616573"/>
          <a:ext cx="480060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Capital structure</a:t>
          </a:r>
        </a:p>
      </dsp:txBody>
      <dsp:txXfrm>
        <a:off x="1493203" y="1616573"/>
        <a:ext cx="4800600" cy="1292816"/>
      </dsp:txXfrm>
    </dsp:sp>
    <dsp:sp modelId="{131C0482-82AA-46DA-9E88-FB1C6C5D5FFF}">
      <dsp:nvSpPr>
        <dsp:cNvPr id="0" name=""/>
        <dsp:cNvSpPr/>
      </dsp:nvSpPr>
      <dsp:spPr>
        <a:xfrm>
          <a:off x="6293803" y="1616573"/>
          <a:ext cx="43741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How should we pay for our assets?</a:t>
          </a:r>
        </a:p>
        <a:p>
          <a:pPr marL="0" lvl="0" indent="0" algn="l" defTabSz="800100">
            <a:lnSpc>
              <a:spcPct val="100000"/>
            </a:lnSpc>
            <a:spcBef>
              <a:spcPct val="0"/>
            </a:spcBef>
            <a:spcAft>
              <a:spcPct val="35000"/>
            </a:spcAft>
            <a:buNone/>
          </a:pPr>
          <a:r>
            <a:rPr lang="en-US" sz="1800" kern="1200"/>
            <a:t>Should we use local or foreign sourced debt or equity?</a:t>
          </a:r>
        </a:p>
      </dsp:txBody>
      <dsp:txXfrm>
        <a:off x="6293803" y="1616573"/>
        <a:ext cx="4374196" cy="1292816"/>
      </dsp:txXfrm>
    </dsp:sp>
    <dsp:sp modelId="{44E99440-4C1D-4726-AED2-B9E8B16926D7}">
      <dsp:nvSpPr>
        <dsp:cNvPr id="0" name=""/>
        <dsp:cNvSpPr/>
      </dsp:nvSpPr>
      <dsp:spPr>
        <a:xfrm>
          <a:off x="0" y="3232593"/>
          <a:ext cx="106680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3735A-1C42-48F5-858F-39FDE33123DA}">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3C8AB-3743-4154-9398-277669D434B7}">
      <dsp:nvSpPr>
        <dsp:cNvPr id="0" name=""/>
        <dsp:cNvSpPr/>
      </dsp:nvSpPr>
      <dsp:spPr>
        <a:xfrm>
          <a:off x="1493203" y="3232593"/>
          <a:ext cx="480060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Working capital management</a:t>
          </a:r>
        </a:p>
      </dsp:txBody>
      <dsp:txXfrm>
        <a:off x="1493203" y="3232593"/>
        <a:ext cx="4800600" cy="1292816"/>
      </dsp:txXfrm>
    </dsp:sp>
    <dsp:sp modelId="{435602E0-9617-46A2-B5E8-6378B7C207FD}">
      <dsp:nvSpPr>
        <dsp:cNvPr id="0" name=""/>
        <dsp:cNvSpPr/>
      </dsp:nvSpPr>
      <dsp:spPr>
        <a:xfrm>
          <a:off x="6293803" y="3232593"/>
          <a:ext cx="43741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How do we manage the day-to-day finances of the firm? How could you manage foreign exchange risk?</a:t>
          </a:r>
        </a:p>
      </dsp:txBody>
      <dsp:txXfrm>
        <a:off x="6293803" y="3232593"/>
        <a:ext cx="4374196" cy="129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1AF7-B050-4334-8277-0135E6B7AA9D}">
      <dsp:nvSpPr>
        <dsp:cNvPr id="0" name=""/>
        <dsp:cNvSpPr/>
      </dsp:nvSpPr>
      <dsp:spPr>
        <a:xfrm>
          <a:off x="0" y="27294"/>
          <a:ext cx="6578523"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Raw Material Seekers</a:t>
          </a:r>
          <a:endParaRPr lang="en-US" sz="2500" kern="1200"/>
        </a:p>
      </dsp:txBody>
      <dsp:txXfrm>
        <a:off x="29271" y="56565"/>
        <a:ext cx="6519981" cy="541083"/>
      </dsp:txXfrm>
    </dsp:sp>
    <dsp:sp modelId="{82344831-B186-4109-8795-9507D3DA6F11}">
      <dsp:nvSpPr>
        <dsp:cNvPr id="0" name=""/>
        <dsp:cNvSpPr/>
      </dsp:nvSpPr>
      <dsp:spPr>
        <a:xfrm>
          <a:off x="0" y="626919"/>
          <a:ext cx="657852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AU" sz="2000" kern="1200"/>
            <a:t>First type of MNEs</a:t>
          </a:r>
          <a:endParaRPr lang="en-US" sz="2000" kern="1200"/>
        </a:p>
        <a:p>
          <a:pPr marL="228600" lvl="1" indent="-228600" algn="l" defTabSz="889000">
            <a:lnSpc>
              <a:spcPct val="90000"/>
            </a:lnSpc>
            <a:spcBef>
              <a:spcPct val="0"/>
            </a:spcBef>
            <a:spcAft>
              <a:spcPct val="20000"/>
            </a:spcAft>
            <a:buChar char="•"/>
          </a:pPr>
          <a:r>
            <a:rPr lang="en-AU" sz="2000" kern="1200"/>
            <a:t>Exploit raw materials found overseas</a:t>
          </a:r>
          <a:endParaRPr lang="en-US" sz="2000" kern="1200"/>
        </a:p>
        <a:p>
          <a:pPr marL="228600" lvl="1" indent="-228600" algn="l" defTabSz="889000">
            <a:lnSpc>
              <a:spcPct val="90000"/>
            </a:lnSpc>
            <a:spcBef>
              <a:spcPct val="0"/>
            </a:spcBef>
            <a:spcAft>
              <a:spcPct val="20000"/>
            </a:spcAft>
            <a:buChar char="•"/>
          </a:pPr>
          <a:r>
            <a:rPr lang="en-AU" sz="2000" kern="1200"/>
            <a:t>Trading, mining and oil companies</a:t>
          </a:r>
          <a:endParaRPr lang="en-US" sz="2000" kern="1200"/>
        </a:p>
      </dsp:txBody>
      <dsp:txXfrm>
        <a:off x="0" y="626919"/>
        <a:ext cx="6578523" cy="1035000"/>
      </dsp:txXfrm>
    </dsp:sp>
    <dsp:sp modelId="{0D889F0E-8EF7-4607-A49E-E56AC1F98B22}">
      <dsp:nvSpPr>
        <dsp:cNvPr id="0" name=""/>
        <dsp:cNvSpPr/>
      </dsp:nvSpPr>
      <dsp:spPr>
        <a:xfrm>
          <a:off x="0" y="1661919"/>
          <a:ext cx="6578523" cy="5996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Market Seekers</a:t>
          </a:r>
          <a:endParaRPr lang="en-US" sz="2500" kern="1200"/>
        </a:p>
      </dsp:txBody>
      <dsp:txXfrm>
        <a:off x="29271" y="1691190"/>
        <a:ext cx="6519981" cy="541083"/>
      </dsp:txXfrm>
    </dsp:sp>
    <dsp:sp modelId="{8F5D2CD1-B651-498B-99CC-CE88214F3EF8}">
      <dsp:nvSpPr>
        <dsp:cNvPr id="0" name=""/>
        <dsp:cNvSpPr/>
      </dsp:nvSpPr>
      <dsp:spPr>
        <a:xfrm>
          <a:off x="0" y="2261544"/>
          <a:ext cx="657852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AU" sz="2000" kern="1200"/>
            <a:t>Post-WWII MNEs</a:t>
          </a:r>
          <a:endParaRPr lang="en-US" sz="2000" kern="1200"/>
        </a:p>
        <a:p>
          <a:pPr marL="228600" lvl="1" indent="-228600" algn="l" defTabSz="889000">
            <a:lnSpc>
              <a:spcPct val="90000"/>
            </a:lnSpc>
            <a:spcBef>
              <a:spcPct val="0"/>
            </a:spcBef>
            <a:spcAft>
              <a:spcPct val="20000"/>
            </a:spcAft>
            <a:buChar char="•"/>
          </a:pPr>
          <a:r>
            <a:rPr lang="en-AU" sz="2000" kern="1200"/>
            <a:t>Expand production and sales into foreign markets</a:t>
          </a:r>
          <a:endParaRPr lang="en-US" sz="2000" kern="1200"/>
        </a:p>
        <a:p>
          <a:pPr marL="228600" lvl="1" indent="-228600" algn="l" defTabSz="889000">
            <a:lnSpc>
              <a:spcPct val="90000"/>
            </a:lnSpc>
            <a:spcBef>
              <a:spcPct val="0"/>
            </a:spcBef>
            <a:spcAft>
              <a:spcPct val="20000"/>
            </a:spcAft>
            <a:buChar char="•"/>
          </a:pPr>
          <a:r>
            <a:rPr lang="en-AU" sz="2000" kern="1200"/>
            <a:t>Big name companies – IBM, McDonalds etc.</a:t>
          </a:r>
          <a:endParaRPr lang="en-US" sz="2000" kern="1200"/>
        </a:p>
      </dsp:txBody>
      <dsp:txXfrm>
        <a:off x="0" y="2261544"/>
        <a:ext cx="6578523" cy="1035000"/>
      </dsp:txXfrm>
    </dsp:sp>
    <dsp:sp modelId="{9C14930B-D074-4DAE-9ACE-5E04E314E151}">
      <dsp:nvSpPr>
        <dsp:cNvPr id="0" name=""/>
        <dsp:cNvSpPr/>
      </dsp:nvSpPr>
      <dsp:spPr>
        <a:xfrm>
          <a:off x="0" y="3296544"/>
          <a:ext cx="6578523"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Cost Minimisers</a:t>
          </a:r>
          <a:endParaRPr lang="en-US" sz="2500" kern="1200"/>
        </a:p>
      </dsp:txBody>
      <dsp:txXfrm>
        <a:off x="29271" y="3325815"/>
        <a:ext cx="6519981" cy="541083"/>
      </dsp:txXfrm>
    </dsp:sp>
    <dsp:sp modelId="{2FFCCD7F-0556-40A0-B921-A8211F492F83}">
      <dsp:nvSpPr>
        <dsp:cNvPr id="0" name=""/>
        <dsp:cNvSpPr/>
      </dsp:nvSpPr>
      <dsp:spPr>
        <a:xfrm>
          <a:off x="0" y="3896169"/>
          <a:ext cx="657852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AU" sz="2000" kern="1200"/>
            <a:t>More recent MNEs</a:t>
          </a:r>
          <a:endParaRPr lang="en-US" sz="2000" kern="1200"/>
        </a:p>
        <a:p>
          <a:pPr marL="228600" lvl="1" indent="-228600" algn="l" defTabSz="889000">
            <a:lnSpc>
              <a:spcPct val="90000"/>
            </a:lnSpc>
            <a:spcBef>
              <a:spcPct val="0"/>
            </a:spcBef>
            <a:spcAft>
              <a:spcPct val="20000"/>
            </a:spcAft>
            <a:buChar char="•"/>
          </a:pPr>
          <a:r>
            <a:rPr lang="en-AU" sz="2000" kern="1200"/>
            <a:t>Seek out lowest production cost countries</a:t>
          </a:r>
          <a:endParaRPr lang="en-US" sz="2000" kern="1200"/>
        </a:p>
        <a:p>
          <a:pPr marL="228600" lvl="1" indent="-228600" algn="l" defTabSz="889000">
            <a:lnSpc>
              <a:spcPct val="90000"/>
            </a:lnSpc>
            <a:spcBef>
              <a:spcPct val="0"/>
            </a:spcBef>
            <a:spcAft>
              <a:spcPct val="20000"/>
            </a:spcAft>
            <a:buChar char="•"/>
          </a:pPr>
          <a:r>
            <a:rPr lang="en-AU" sz="2000" kern="1200"/>
            <a:t>Manufacturing and service companies</a:t>
          </a:r>
          <a:endParaRPr lang="en-US" sz="2000" kern="1200"/>
        </a:p>
      </dsp:txBody>
      <dsp:txXfrm>
        <a:off x="0" y="3896169"/>
        <a:ext cx="6578523" cy="103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C529A-8504-4BFB-9C2B-4388E4C54D24}" type="datetimeFigureOut">
              <a:rPr lang="en-MY" smtClean="0"/>
              <a:t>6/8/2022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CD902-DC54-4F49-A4E4-6CF2152FA791}" type="slidenum">
              <a:rPr lang="en-MY" smtClean="0"/>
              <a:t>‹#›</a:t>
            </a:fld>
            <a:endParaRPr lang="en-MY"/>
          </a:p>
        </p:txBody>
      </p:sp>
    </p:spTree>
    <p:extLst>
      <p:ext uri="{BB962C8B-B14F-4D97-AF65-F5344CB8AC3E}">
        <p14:creationId xmlns:p14="http://schemas.microsoft.com/office/powerpoint/2010/main" val="122142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E008532-C6BB-7593-21F1-433699A36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7411" name="Rectangle 3">
            <a:extLst>
              <a:ext uri="{FF2B5EF4-FFF2-40B4-BE49-F238E27FC236}">
                <a16:creationId xmlns:a16="http://schemas.microsoft.com/office/drawing/2014/main" id="{4C083AAD-3121-A042-59C4-B874AF570388}"/>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D9A0-5070-F694-7EEC-6C851528C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9E67BBF-17B1-04AB-9DF0-9F5C2227A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4F394E47-C96D-7A27-311F-694650654720}"/>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a:extLst>
              <a:ext uri="{FF2B5EF4-FFF2-40B4-BE49-F238E27FC236}">
                <a16:creationId xmlns:a16="http://schemas.microsoft.com/office/drawing/2014/main" id="{A469F62C-CCF1-27F9-038A-E71265FD113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CD9638F-818D-FBE0-1B93-FC6753991DF7}"/>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8603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6C7-B855-9CFD-780B-3322462CD414}"/>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DDFE051-22F2-AECE-AA51-F7FAD5154D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AD81709-6EC3-8CDB-23B8-6A7F9810806C}"/>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a:extLst>
              <a:ext uri="{FF2B5EF4-FFF2-40B4-BE49-F238E27FC236}">
                <a16:creationId xmlns:a16="http://schemas.microsoft.com/office/drawing/2014/main" id="{298125D9-E4D7-3DC4-FD58-2A27658B660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E4281E8-DEF7-380D-AFC3-9E37103D1A4A}"/>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7697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FD2646-B237-3262-C074-39940861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AD98CD9-8E43-3EE6-FC4D-EC26B637F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586D349-6A6F-DF7D-8FBB-CCDEDD36FCAB}"/>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a:extLst>
              <a:ext uri="{FF2B5EF4-FFF2-40B4-BE49-F238E27FC236}">
                <a16:creationId xmlns:a16="http://schemas.microsoft.com/office/drawing/2014/main" id="{8031ABEC-5F11-ADB5-7C17-F2719DC4C23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62C4E68-8673-91F0-BF6E-BC37C144DE07}"/>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04418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14666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92005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36445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6798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072E80-66A0-422E-91E2-961B70602DE3}" type="datetimeFigureOut">
              <a:rPr lang="en-MY" smtClean="0"/>
              <a:t>6/8/2022</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99258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72E80-66A0-422E-91E2-961B70602DE3}" type="datetimeFigureOut">
              <a:rPr lang="en-MY" smtClean="0"/>
              <a:t>6/8/2022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66999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72E80-66A0-422E-91E2-961B70602DE3}" type="datetimeFigureOut">
              <a:rPr lang="en-MY" smtClean="0"/>
              <a:t>6/8/2022</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43335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0555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B732-7895-DF90-2820-ABD6CB91258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E78ED03-EC56-32FE-4186-11F713A9EF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FAA2AE8-F30A-E5C4-A7E2-1D6F9EA1FDC1}"/>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a:extLst>
              <a:ext uri="{FF2B5EF4-FFF2-40B4-BE49-F238E27FC236}">
                <a16:creationId xmlns:a16="http://schemas.microsoft.com/office/drawing/2014/main" id="{C7A40976-22BF-9A77-A9F7-F17B5B244E7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246D4BD-34D9-67D9-0C62-95E4037995C9}"/>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43811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85204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565492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41694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92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813203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072E80-66A0-422E-91E2-961B70602DE3}" type="datetimeFigureOut">
              <a:rPr lang="en-MY" smtClean="0"/>
              <a:t>6/8/2022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282818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072E80-66A0-422E-91E2-961B70602DE3}" type="datetimeFigureOut">
              <a:rPr lang="en-MY" smtClean="0"/>
              <a:t>6/8/2022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44205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431950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98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47738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096D-240B-2299-F504-1890CD134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6C9FFB2-380E-FDE4-6F6F-496983C48D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B4672-6039-D7D5-3CE2-EE1D4E64842A}"/>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a:extLst>
              <a:ext uri="{FF2B5EF4-FFF2-40B4-BE49-F238E27FC236}">
                <a16:creationId xmlns:a16="http://schemas.microsoft.com/office/drawing/2014/main" id="{28905A92-8813-7B03-F6E6-6AF720607A2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AF3DDCC-E057-C2E7-DDE8-85F4DBB2398E}"/>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79176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995577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59556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161429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072E80-66A0-422E-91E2-961B70602DE3}" type="datetimeFigureOut">
              <a:rPr lang="en-MY" smtClean="0"/>
              <a:t>6/8/2022</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781074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72E80-66A0-422E-91E2-961B70602DE3}" type="datetimeFigureOut">
              <a:rPr lang="en-MY" smtClean="0"/>
              <a:t>6/8/2022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943945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72E80-66A0-422E-91E2-961B70602DE3}" type="datetimeFigureOut">
              <a:rPr lang="en-MY" smtClean="0"/>
              <a:t>6/8/2022</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898329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923568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a:xfrm>
            <a:off x="1141412" y="5883275"/>
            <a:ext cx="5105400" cy="365125"/>
          </a:xfrm>
        </p:spPr>
        <p:txBody>
          <a:bodyPr/>
          <a:lstStyle/>
          <a:p>
            <a:endParaRPr lang="en-MY"/>
          </a:p>
        </p:txBody>
      </p:sp>
      <p:sp>
        <p:nvSpPr>
          <p:cNvPr id="7" name="Slide Number Placeholder 6"/>
          <p:cNvSpPr>
            <a:spLocks noGrp="1"/>
          </p:cNvSpPr>
          <p:nvPr>
            <p:ph type="sldNum" sz="quarter" idx="12"/>
          </p:nvPr>
        </p:nvSpPr>
        <p:spPr>
          <a:xfrm>
            <a:off x="10742612" y="5883275"/>
            <a:ext cx="322567" cy="365125"/>
          </a:xfrm>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690068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933422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66834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F710-4E86-6F0D-6D42-C88E883A0C1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DBA4EF0-4400-4E1C-3895-4D1E23336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3834D34-E4C2-33C6-3333-B4B263527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0902E814-0939-FD28-E0FC-B380B02201DB}"/>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a:extLst>
              <a:ext uri="{FF2B5EF4-FFF2-40B4-BE49-F238E27FC236}">
                <a16:creationId xmlns:a16="http://schemas.microsoft.com/office/drawing/2014/main" id="{B512FB17-6117-CF41-9885-88880CF86B9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40018A2-2954-E64C-79FC-AEC060DB2E3F}"/>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482418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40620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46745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819249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678137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295474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6/8/2022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0817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0D9B-5194-A591-349D-543A29FA26AB}"/>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8365236-36D7-846A-54F7-9E0BC9B79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BCB7BA-5808-0507-2E1E-1C78022B9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00142F2-14D2-889E-B912-9096484D8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14E7B7-B69E-B18D-9B41-E55047C7C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F61797B-5E34-347C-3F42-493A45E4BD24}"/>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8" name="Footer Placeholder 7">
            <a:extLst>
              <a:ext uri="{FF2B5EF4-FFF2-40B4-BE49-F238E27FC236}">
                <a16:creationId xmlns:a16="http://schemas.microsoft.com/office/drawing/2014/main" id="{72B4AC68-7A8F-5225-CF75-327449D02117}"/>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BB6E7001-8C7D-2193-2C59-26D25F270534}"/>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2280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589F-49C4-23B4-893D-79CB3991CB91}"/>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1DC9875A-20AA-2E17-3FCC-AAACF10A235D}"/>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4" name="Footer Placeholder 3">
            <a:extLst>
              <a:ext uri="{FF2B5EF4-FFF2-40B4-BE49-F238E27FC236}">
                <a16:creationId xmlns:a16="http://schemas.microsoft.com/office/drawing/2014/main" id="{A338296C-1251-AA11-C0B2-E32D2A097BAC}"/>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43DFB6B-16EF-C37B-62A3-A896485D53D5}"/>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3543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969B5-EE5B-2358-3B51-6598C9817472}"/>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3" name="Footer Placeholder 2">
            <a:extLst>
              <a:ext uri="{FF2B5EF4-FFF2-40B4-BE49-F238E27FC236}">
                <a16:creationId xmlns:a16="http://schemas.microsoft.com/office/drawing/2014/main" id="{BDC01188-1816-5FBA-E36A-3A313A494A5C}"/>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E483802-86D2-AF9F-CFC2-619B9E5FB382}"/>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37045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A284-1862-EB3E-85F0-F9845B32B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7C9F9D9A-7A20-7D5D-2F8D-E5895593B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F014339-966C-8CB1-A80F-A64EF8DF4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38D23-2544-5C62-759E-2F5878F159C8}"/>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a:extLst>
              <a:ext uri="{FF2B5EF4-FFF2-40B4-BE49-F238E27FC236}">
                <a16:creationId xmlns:a16="http://schemas.microsoft.com/office/drawing/2014/main" id="{AA443F4D-560C-75C6-C3F7-FDD4659BD32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4850381-1043-CC4A-1AAA-6A1E01A6F0A7}"/>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81995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47C7-6946-DBF8-BBB1-B1CC57F34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A9EA8B0A-F921-E627-BDB0-E6842ED79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A1CDD65E-F604-1BEF-A84C-6DE02B58D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7E9A2-153F-0088-6C61-C7A8521B4A2B}"/>
              </a:ext>
            </a:extLst>
          </p:cNvPr>
          <p:cNvSpPr>
            <a:spLocks noGrp="1"/>
          </p:cNvSpPr>
          <p:nvPr>
            <p:ph type="dt" sz="half" idx="10"/>
          </p:nvPr>
        </p:nvSpPr>
        <p:spPr/>
        <p:txBody>
          <a:bodyPr/>
          <a:lstStyle/>
          <a:p>
            <a:fld id="{DB072E80-66A0-422E-91E2-961B70602DE3}" type="datetimeFigureOut">
              <a:rPr lang="en-MY" smtClean="0"/>
              <a:t>6/8/2022</a:t>
            </a:fld>
            <a:endParaRPr lang="en-MY"/>
          </a:p>
        </p:txBody>
      </p:sp>
      <p:sp>
        <p:nvSpPr>
          <p:cNvPr id="6" name="Footer Placeholder 5">
            <a:extLst>
              <a:ext uri="{FF2B5EF4-FFF2-40B4-BE49-F238E27FC236}">
                <a16:creationId xmlns:a16="http://schemas.microsoft.com/office/drawing/2014/main" id="{8676D3AA-700D-BE6B-688F-56989709C5C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1766D86-1C79-7D6A-8A02-6E400F7388FD}"/>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4550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38E9A-37FD-C67D-BEB4-5F60A98D5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38891D7-3B24-1FA1-2BCD-572FAE95A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1EEC59F-C119-E8EB-287C-4AB5425A8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72E80-66A0-422E-91E2-961B70602DE3}" type="datetimeFigureOut">
              <a:rPr lang="en-MY" smtClean="0"/>
              <a:t>6/8/2022</a:t>
            </a:fld>
            <a:endParaRPr lang="en-MY"/>
          </a:p>
        </p:txBody>
      </p:sp>
      <p:sp>
        <p:nvSpPr>
          <p:cNvPr id="5" name="Footer Placeholder 4">
            <a:extLst>
              <a:ext uri="{FF2B5EF4-FFF2-40B4-BE49-F238E27FC236}">
                <a16:creationId xmlns:a16="http://schemas.microsoft.com/office/drawing/2014/main" id="{F09AB76E-3C3D-CD2C-60AB-EE268C98C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601C4CF5-7FD9-A0CF-CE0E-34D1CBC51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CDC2B-56FE-4616-AAB1-0FF1B5979651}" type="slidenum">
              <a:rPr lang="en-MY" smtClean="0"/>
              <a:t>‹#›</a:t>
            </a:fld>
            <a:endParaRPr lang="en-MY"/>
          </a:p>
        </p:txBody>
      </p:sp>
    </p:spTree>
    <p:extLst>
      <p:ext uri="{BB962C8B-B14F-4D97-AF65-F5344CB8AC3E}">
        <p14:creationId xmlns:p14="http://schemas.microsoft.com/office/powerpoint/2010/main" val="5693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B072E80-66A0-422E-91E2-961B70602DE3}" type="datetimeFigureOut">
              <a:rPr lang="en-MY" smtClean="0"/>
              <a:t>6/8/2022</a:t>
            </a:fld>
            <a:endParaRPr lang="en-MY"/>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20CDC2B-56FE-4616-AAB1-0FF1B5979651}" type="slidenum">
              <a:rPr lang="en-MY" smtClean="0"/>
              <a:t>‹#›</a:t>
            </a:fld>
            <a:endParaRPr lang="en-MY"/>
          </a:p>
        </p:txBody>
      </p:sp>
    </p:spTree>
    <p:extLst>
      <p:ext uri="{BB962C8B-B14F-4D97-AF65-F5344CB8AC3E}">
        <p14:creationId xmlns:p14="http://schemas.microsoft.com/office/powerpoint/2010/main" val="34640787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B072E80-66A0-422E-91E2-961B70602DE3}" type="datetimeFigureOut">
              <a:rPr lang="en-MY" smtClean="0"/>
              <a:t>6/8/2022</a:t>
            </a:fld>
            <a:endParaRPr lang="en-MY"/>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MY"/>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20CDC2B-56FE-4616-AAB1-0FF1B5979651}" type="slidenum">
              <a:rPr lang="en-MY" smtClean="0"/>
              <a:t>‹#›</a:t>
            </a:fld>
            <a:endParaRPr lang="en-MY"/>
          </a:p>
        </p:txBody>
      </p:sp>
    </p:spTree>
    <p:extLst>
      <p:ext uri="{BB962C8B-B14F-4D97-AF65-F5344CB8AC3E}">
        <p14:creationId xmlns:p14="http://schemas.microsoft.com/office/powerpoint/2010/main" val="51596433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UYTzhkbc7I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onomicshelp.org/blog/6957/trade/new-trade-theory/" TargetMode="External"/><Relationship Id="rId2" Type="http://schemas.openxmlformats.org/officeDocument/2006/relationships/hyperlink" Target="https://www.economicshelp.org/trade/comparative_advanta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conomicshelp.org/microessays/costs/economies-sca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onomicshelp.org/blog/20255/economics/creative-destruc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lculator, pen, compass, money and a paper with graphs printed on it">
            <a:extLst>
              <a:ext uri="{FF2B5EF4-FFF2-40B4-BE49-F238E27FC236}">
                <a16:creationId xmlns:a16="http://schemas.microsoft.com/office/drawing/2014/main" id="{F9DDF423-A2B2-E2E5-BBB3-C6CF21652A46}"/>
              </a:ext>
            </a:extLst>
          </p:cNvPr>
          <p:cNvPicPr>
            <a:picLocks noChangeAspect="1"/>
          </p:cNvPicPr>
          <p:nvPr/>
        </p:nvPicPr>
        <p:blipFill rotWithShape="1">
          <a:blip r:embed="rId2"/>
          <a:srcRect l="678" t="275" r="23376"/>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B051C4-6D62-058C-EB23-46285B08CAA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t>INTRODUCTION TO INTERNATIONAL FINANCIAL MANAGEMENT</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84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5" name="Freeform: Shape 1434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7" name="Rectangle 1434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Freeform: Shape 1435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53" name="Isosceles Triangle 1435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world-exports-gdp-1970-2020">
            <a:extLst>
              <a:ext uri="{FF2B5EF4-FFF2-40B4-BE49-F238E27FC236}">
                <a16:creationId xmlns:a16="http://schemas.microsoft.com/office/drawing/2014/main" id="{79BFFB04-7997-9278-AD0F-8A7CA0D9A5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453" y="643467"/>
            <a:ext cx="8793093"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355" name="Isosceles Triangle 1435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14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is infographic visualizes the 100 trillion global economy by country GDP">
            <a:extLst>
              <a:ext uri="{FF2B5EF4-FFF2-40B4-BE49-F238E27FC236}">
                <a16:creationId xmlns:a16="http://schemas.microsoft.com/office/drawing/2014/main" id="{549C102F-6049-A328-7C23-1A1F59256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88" y="150920"/>
            <a:ext cx="10120543" cy="651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2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E96280E-09DC-96C7-537F-EB709C6902A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br>
              <a:rPr lang="en-US" sz="3300" kern="1200">
                <a:solidFill>
                  <a:srgbClr val="080808"/>
                </a:solidFill>
                <a:latin typeface="+mj-lt"/>
                <a:ea typeface="+mj-ea"/>
                <a:cs typeface="+mj-cs"/>
                <a:hlinkClick r:id="rId2"/>
              </a:rPr>
            </a:br>
            <a:r>
              <a:rPr lang="en-US" sz="3300" kern="1200">
                <a:solidFill>
                  <a:srgbClr val="080808"/>
                </a:solidFill>
                <a:latin typeface="+mj-lt"/>
                <a:ea typeface="+mj-ea"/>
                <a:cs typeface="+mj-cs"/>
                <a:hlinkClick r:id="rId2"/>
              </a:rPr>
              <a:t>https://youtu.be/UYTzhkbc7IM</a:t>
            </a:r>
            <a:br>
              <a:rPr lang="en-US" sz="3300" kern="1200">
                <a:solidFill>
                  <a:srgbClr val="080808"/>
                </a:solidFill>
                <a:latin typeface="+mj-lt"/>
                <a:ea typeface="+mj-ea"/>
                <a:cs typeface="+mj-cs"/>
              </a:rPr>
            </a:br>
            <a:endParaRPr lang="en-US" sz="3300" kern="120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24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CD2485-CB55-DB19-7233-90CF1EE744DB}"/>
              </a:ext>
            </a:extLst>
          </p:cNvPr>
          <p:cNvSpPr>
            <a:spLocks noGrp="1"/>
          </p:cNvSpPr>
          <p:nvPr>
            <p:ph type="title"/>
          </p:nvPr>
        </p:nvSpPr>
        <p:spPr>
          <a:xfrm>
            <a:off x="838200" y="704088"/>
            <a:ext cx="3529953" cy="2980944"/>
          </a:xfrm>
        </p:spPr>
        <p:txBody>
          <a:bodyPr>
            <a:normAutofit/>
          </a:bodyPr>
          <a:lstStyle/>
          <a:p>
            <a:br>
              <a:rPr lang="en-US" sz="3400" b="0" i="0">
                <a:solidFill>
                  <a:schemeClr val="bg1"/>
                </a:solidFill>
                <a:effectLst/>
                <a:latin typeface="Open Sans" panose="020B0606030504020204" pitchFamily="34" charset="0"/>
              </a:rPr>
            </a:br>
            <a:r>
              <a:rPr lang="en-US" sz="3400" b="1" i="0">
                <a:solidFill>
                  <a:schemeClr val="bg1"/>
                </a:solidFill>
                <a:effectLst/>
                <a:latin typeface="Open Sans" panose="020B0606030504020204" pitchFamily="34" charset="0"/>
              </a:rPr>
              <a:t>The importance of international trade</a:t>
            </a:r>
            <a:br>
              <a:rPr lang="en-US" sz="3400" b="0" i="0">
                <a:solidFill>
                  <a:schemeClr val="bg1"/>
                </a:solidFill>
                <a:effectLst/>
                <a:latin typeface="Open Sans" panose="020B0606030504020204" pitchFamily="34" charset="0"/>
              </a:rPr>
            </a:br>
            <a:endParaRPr lang="en-MY" sz="3400">
              <a:solidFill>
                <a:schemeClr val="bg1"/>
              </a:solidFill>
            </a:endParaRPr>
          </a:p>
        </p:txBody>
      </p:sp>
      <p:sp>
        <p:nvSpPr>
          <p:cNvPr id="3" name="Content Placeholder 2">
            <a:extLst>
              <a:ext uri="{FF2B5EF4-FFF2-40B4-BE49-F238E27FC236}">
                <a16:creationId xmlns:a16="http://schemas.microsoft.com/office/drawing/2014/main" id="{1030BF0C-692C-482B-0E7E-F71700EDAEB8}"/>
              </a:ext>
            </a:extLst>
          </p:cNvPr>
          <p:cNvSpPr>
            <a:spLocks noGrp="1"/>
          </p:cNvSpPr>
          <p:nvPr>
            <p:ph idx="1"/>
          </p:nvPr>
        </p:nvSpPr>
        <p:spPr>
          <a:xfrm>
            <a:off x="6212410" y="704088"/>
            <a:ext cx="5135293" cy="5248656"/>
          </a:xfrm>
        </p:spPr>
        <p:txBody>
          <a:bodyPr anchor="ctr">
            <a:normAutofit/>
          </a:bodyPr>
          <a:lstStyle/>
          <a:p>
            <a:pPr marL="0" indent="0">
              <a:buNone/>
            </a:pPr>
            <a:r>
              <a:rPr lang="en-US" sz="1300" b="1" i="0">
                <a:effectLst/>
              </a:rPr>
              <a:t>1. Make use of abundant raw materials</a:t>
            </a:r>
          </a:p>
          <a:p>
            <a:pPr marL="0" indent="0">
              <a:buNone/>
            </a:pPr>
            <a:r>
              <a:rPr lang="en-US" sz="1300" b="0" i="0">
                <a:effectLst/>
              </a:rPr>
              <a:t>Some countries are naturally abundant in raw materials – oil (Qatar), metals, fish (Iceland), Congo (diamonds) Butter (New Zealand). Without trade, these countries would not benefit from the natural endowments of raw materials.</a:t>
            </a:r>
          </a:p>
          <a:p>
            <a:pPr marL="0" indent="0">
              <a:buNone/>
            </a:pPr>
            <a:endParaRPr lang="en-US" sz="1300" b="1" i="0">
              <a:effectLst/>
            </a:endParaRPr>
          </a:p>
          <a:p>
            <a:pPr marL="0" indent="0">
              <a:buNone/>
            </a:pPr>
            <a:r>
              <a:rPr lang="en-MY" sz="1300" b="1" i="0">
                <a:effectLst/>
                <a:cs typeface="Arial" panose="020B0604020202020204" pitchFamily="34" charset="0"/>
              </a:rPr>
              <a:t>2. Comparative advantage</a:t>
            </a:r>
          </a:p>
          <a:p>
            <a:pPr marL="0" indent="0">
              <a:buNone/>
            </a:pPr>
            <a:r>
              <a:rPr lang="en-US" sz="1300" b="0" i="0">
                <a:effectLst/>
                <a:cs typeface="Arial" panose="020B0604020202020204" pitchFamily="34" charset="0"/>
              </a:rPr>
              <a:t>The theory of </a:t>
            </a:r>
            <a:r>
              <a:rPr lang="en-US" sz="1300" b="0" i="0" u="none" strike="noStrike">
                <a:effectLst/>
                <a:cs typeface="Arial" panose="020B0604020202020204" pitchFamily="34" charset="0"/>
                <a:hlinkClick r:id="rId2"/>
              </a:rPr>
              <a:t>comparative advantage</a:t>
            </a:r>
            <a:r>
              <a:rPr lang="en-US" sz="1300" b="0" i="0">
                <a:effectLst/>
                <a:cs typeface="Arial" panose="020B0604020202020204" pitchFamily="34" charset="0"/>
              </a:rPr>
              <a:t> states that countries should specialize in those goods where they have a relatively lower opportunity cost. Even if one country can produce two goods at a lower absolute cost – doesn’t mean they should produce everything. India, with lower labor costs, may have a comparative advantage in labor-intensive production (e.g. call centers, clothing manufacture).</a:t>
            </a:r>
          </a:p>
          <a:p>
            <a:pPr marL="0" indent="0">
              <a:buNone/>
            </a:pPr>
            <a:endParaRPr lang="en-US" sz="1300" b="0" i="0">
              <a:effectLst/>
              <a:cs typeface="Arial" panose="020B0604020202020204" pitchFamily="34" charset="0"/>
            </a:endParaRPr>
          </a:p>
          <a:p>
            <a:pPr marL="0" indent="0">
              <a:buNone/>
            </a:pPr>
            <a:r>
              <a:rPr lang="en-US" sz="1300" b="1" i="0">
                <a:effectLst/>
              </a:rPr>
              <a:t>3. Greater choice for consumers</a:t>
            </a:r>
          </a:p>
          <a:p>
            <a:pPr marL="0" indent="0">
              <a:buNone/>
            </a:pPr>
            <a:br>
              <a:rPr lang="en-US" sz="1300" b="1" i="0">
                <a:effectLst/>
              </a:rPr>
            </a:br>
            <a:r>
              <a:rPr lang="en-US" sz="1300" b="0" i="0" u="none" strike="noStrike">
                <a:effectLst/>
                <a:hlinkClick r:id="rId3"/>
              </a:rPr>
              <a:t>New trade theory</a:t>
            </a:r>
            <a:r>
              <a:rPr lang="en-US" sz="1300" b="0" i="0">
                <a:effectLst/>
              </a:rPr>
              <a:t> places less emphasis on comparative advantage and relative input costs. New trade theory states that in the real world, a driving factor behind the trade is giving consumers greater choice of differentiated products. We import BMW cars from Germany, not because they are the cheapest but because of the quality and brand image. </a:t>
            </a:r>
          </a:p>
          <a:p>
            <a:pPr marL="0" indent="0">
              <a:buNone/>
            </a:pPr>
            <a:endParaRPr lang="en-MY" sz="1300">
              <a:cs typeface="Arial" panose="020B0604020202020204" pitchFamily="34" charset="0"/>
            </a:endParaRPr>
          </a:p>
        </p:txBody>
      </p:sp>
    </p:spTree>
    <p:extLst>
      <p:ext uri="{BB962C8B-B14F-4D97-AF65-F5344CB8AC3E}">
        <p14:creationId xmlns:p14="http://schemas.microsoft.com/office/powerpoint/2010/main" val="427902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CD2485-CB55-DB19-7233-90CF1EE744DB}"/>
              </a:ext>
            </a:extLst>
          </p:cNvPr>
          <p:cNvSpPr>
            <a:spLocks noGrp="1"/>
          </p:cNvSpPr>
          <p:nvPr>
            <p:ph type="title"/>
          </p:nvPr>
        </p:nvSpPr>
        <p:spPr>
          <a:xfrm>
            <a:off x="804672" y="640080"/>
            <a:ext cx="3282696" cy="5257800"/>
          </a:xfrm>
        </p:spPr>
        <p:txBody>
          <a:bodyPr>
            <a:normAutofit/>
          </a:bodyPr>
          <a:lstStyle/>
          <a:p>
            <a:br>
              <a:rPr lang="en-US" sz="3400" b="0" i="0">
                <a:solidFill>
                  <a:schemeClr val="bg1"/>
                </a:solidFill>
                <a:effectLst/>
                <a:latin typeface="Open Sans" panose="020B0606030504020204" pitchFamily="34" charset="0"/>
              </a:rPr>
            </a:br>
            <a:r>
              <a:rPr lang="en-US" sz="3400" b="1" i="0">
                <a:solidFill>
                  <a:schemeClr val="bg1"/>
                </a:solidFill>
                <a:effectLst/>
                <a:latin typeface="Open Sans" panose="020B0606030504020204" pitchFamily="34" charset="0"/>
              </a:rPr>
              <a:t>The importance of international trade</a:t>
            </a:r>
            <a:br>
              <a:rPr lang="en-US" sz="3400" b="0" i="0">
                <a:solidFill>
                  <a:schemeClr val="bg1"/>
                </a:solidFill>
                <a:effectLst/>
                <a:latin typeface="Open Sans" panose="020B0606030504020204" pitchFamily="34" charset="0"/>
              </a:rPr>
            </a:br>
            <a:endParaRPr lang="en-MY" sz="3400">
              <a:solidFill>
                <a:schemeClr val="bg1"/>
              </a:solidFill>
            </a:endParaRPr>
          </a:p>
        </p:txBody>
      </p:sp>
      <p:sp>
        <p:nvSpPr>
          <p:cNvPr id="3" name="Content Placeholder 2">
            <a:extLst>
              <a:ext uri="{FF2B5EF4-FFF2-40B4-BE49-F238E27FC236}">
                <a16:creationId xmlns:a16="http://schemas.microsoft.com/office/drawing/2014/main" id="{1030BF0C-692C-482B-0E7E-F71700EDAEB8}"/>
              </a:ext>
            </a:extLst>
          </p:cNvPr>
          <p:cNvSpPr>
            <a:spLocks noGrp="1"/>
          </p:cNvSpPr>
          <p:nvPr>
            <p:ph idx="1"/>
          </p:nvPr>
        </p:nvSpPr>
        <p:spPr>
          <a:xfrm>
            <a:off x="5358384" y="640081"/>
            <a:ext cx="6024654" cy="5257800"/>
          </a:xfrm>
        </p:spPr>
        <p:txBody>
          <a:bodyPr anchor="ctr">
            <a:normAutofit/>
          </a:bodyPr>
          <a:lstStyle/>
          <a:p>
            <a:pPr marL="0" indent="0">
              <a:buNone/>
            </a:pPr>
            <a:br>
              <a:rPr lang="en-US" sz="1500" b="1" i="0">
                <a:effectLst/>
                <a:latin typeface="Open Sans" panose="020B0606030504020204" pitchFamily="34" charset="0"/>
              </a:rPr>
            </a:br>
            <a:r>
              <a:rPr lang="en-US" sz="1500" b="1" i="0">
                <a:effectLst/>
              </a:rPr>
              <a:t>4. Specialization and economies of scale – greater efficiency</a:t>
            </a:r>
            <a:endParaRPr lang="en-US" sz="1500" b="0" i="0">
              <a:effectLst/>
            </a:endParaRPr>
          </a:p>
          <a:p>
            <a:pPr marL="0" indent="0">
              <a:buNone/>
            </a:pPr>
            <a:r>
              <a:rPr lang="en-US" sz="1500" b="0" i="0">
                <a:effectLst/>
              </a:rPr>
              <a:t>Another aspect of new trade theory is that it doesn’t really matter what countries specialise in, the important thing is to pursue specialization and this enables companies to benefit from </a:t>
            </a:r>
            <a:r>
              <a:rPr lang="en-US" sz="1500" b="0" i="0" u="none" strike="noStrike">
                <a:effectLst/>
                <a:hlinkClick r:id="rId2"/>
              </a:rPr>
              <a:t>economies of scale</a:t>
            </a:r>
            <a:r>
              <a:rPr lang="en-US" sz="1500" b="0" i="0">
                <a:effectLst/>
              </a:rPr>
              <a:t> which outweigh most other factors. Sometimes, countries may specialize in particular industries for no over-riding reason – it may just be a historical accident. But, that specialization enables improved efficiency. </a:t>
            </a:r>
          </a:p>
          <a:p>
            <a:pPr marL="0" indent="0">
              <a:buNone/>
            </a:pPr>
            <a:endParaRPr lang="en-US" sz="1500" b="1" i="0">
              <a:effectLst/>
            </a:endParaRPr>
          </a:p>
          <a:p>
            <a:pPr marL="0" indent="0">
              <a:buNone/>
            </a:pPr>
            <a:r>
              <a:rPr lang="en-US" sz="1500" b="1" i="0">
                <a:effectLst/>
              </a:rPr>
              <a:t>5. Service sector trade</a:t>
            </a:r>
            <a:endParaRPr lang="en-US" sz="1500" b="0" i="0">
              <a:effectLst/>
            </a:endParaRPr>
          </a:p>
          <a:p>
            <a:pPr marL="0" indent="0">
              <a:buNone/>
            </a:pPr>
            <a:r>
              <a:rPr lang="en-US" sz="1500" b="0" i="0">
                <a:effectLst/>
              </a:rPr>
              <a:t>Trade tends to conjure images of physical goods import bananas, export cars. But, increasingly the service sector economy means more trade is of invisibles – services, such as insurance, IT services and banking. Even in making this website, I sometimes outsource IT services to developers in other countries</a:t>
            </a:r>
          </a:p>
          <a:p>
            <a:pPr marL="0" indent="0">
              <a:buNone/>
            </a:pPr>
            <a:r>
              <a:rPr lang="en-US" sz="1500" b="1" i="0">
                <a:effectLst/>
              </a:rPr>
              <a:t>6. Global growth and economic development</a:t>
            </a:r>
            <a:endParaRPr lang="en-US" sz="1500" b="0" i="0">
              <a:effectLst/>
            </a:endParaRPr>
          </a:p>
          <a:p>
            <a:pPr marL="0" indent="0">
              <a:buNone/>
            </a:pPr>
            <a:r>
              <a:rPr lang="en-US" sz="1500" b="0" i="0">
                <a:effectLst/>
              </a:rPr>
              <a:t>International trade has been an important factor in promoting economic growth. This growth has led to a reduction in absolute poverty levels – especially in south east Asia which has seen high rates of growth since the 1980s.</a:t>
            </a:r>
          </a:p>
          <a:p>
            <a:pPr marL="0" indent="0">
              <a:buNone/>
            </a:pPr>
            <a:endParaRPr lang="en-MY" sz="1500">
              <a:cs typeface="Arial" panose="020B0604020202020204" pitchFamily="34" charset="0"/>
            </a:endParaRPr>
          </a:p>
        </p:txBody>
      </p:sp>
    </p:spTree>
    <p:extLst>
      <p:ext uri="{BB962C8B-B14F-4D97-AF65-F5344CB8AC3E}">
        <p14:creationId xmlns:p14="http://schemas.microsoft.com/office/powerpoint/2010/main" val="298324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20A65CB-2247-086F-775F-88AD752487B0}"/>
              </a:ext>
            </a:extLst>
          </p:cNvPr>
          <p:cNvSpPr>
            <a:spLocks noGrp="1"/>
          </p:cNvSpPr>
          <p:nvPr>
            <p:ph type="title"/>
          </p:nvPr>
        </p:nvSpPr>
        <p:spPr>
          <a:xfrm>
            <a:off x="767290" y="1166932"/>
            <a:ext cx="3582073" cy="4279709"/>
          </a:xfrm>
        </p:spPr>
        <p:txBody>
          <a:bodyPr anchor="ctr">
            <a:normAutofit/>
          </a:bodyPr>
          <a:lstStyle/>
          <a:p>
            <a:br>
              <a:rPr lang="en-US" sz="4800" b="1" i="0">
                <a:solidFill>
                  <a:schemeClr val="bg1"/>
                </a:solidFill>
                <a:effectLst/>
                <a:latin typeface="Open Sans" panose="020B0606030504020204" pitchFamily="34" charset="0"/>
              </a:rPr>
            </a:br>
            <a:r>
              <a:rPr lang="en-US" sz="4800" b="1" i="0">
                <a:solidFill>
                  <a:schemeClr val="bg1"/>
                </a:solidFill>
                <a:effectLst/>
                <a:latin typeface="Open Sans" panose="020B0606030504020204" pitchFamily="34" charset="0"/>
              </a:rPr>
              <a:t>Problems arising from free trade</a:t>
            </a:r>
            <a:br>
              <a:rPr lang="en-US" sz="4800" b="1" i="0">
                <a:solidFill>
                  <a:schemeClr val="bg1"/>
                </a:solidFill>
                <a:effectLst/>
                <a:latin typeface="Open Sans" panose="020B0606030504020204" pitchFamily="34" charset="0"/>
              </a:rPr>
            </a:br>
            <a:endParaRPr lang="en-MY" sz="4800">
              <a:solidFill>
                <a:schemeClr val="bg1"/>
              </a:solidFill>
            </a:endParaRPr>
          </a:p>
        </p:txBody>
      </p:sp>
      <p:sp>
        <p:nvSpPr>
          <p:cNvPr id="3" name="Content Placeholder 2">
            <a:extLst>
              <a:ext uri="{FF2B5EF4-FFF2-40B4-BE49-F238E27FC236}">
                <a16:creationId xmlns:a16="http://schemas.microsoft.com/office/drawing/2014/main" id="{33EA6C4A-F0A2-74A1-058F-7075EFAB5926}"/>
              </a:ext>
            </a:extLst>
          </p:cNvPr>
          <p:cNvSpPr>
            <a:spLocks noGrp="1"/>
          </p:cNvSpPr>
          <p:nvPr>
            <p:ph idx="1"/>
          </p:nvPr>
        </p:nvSpPr>
        <p:spPr>
          <a:xfrm>
            <a:off x="5573864" y="1166933"/>
            <a:ext cx="5716988" cy="4279709"/>
          </a:xfrm>
        </p:spPr>
        <p:txBody>
          <a:bodyPr anchor="ctr">
            <a:normAutofit/>
          </a:bodyPr>
          <a:lstStyle/>
          <a:p>
            <a:pPr marL="0" indent="0">
              <a:buNone/>
            </a:pPr>
            <a:r>
              <a:rPr lang="en-US" sz="1300" b="0" i="0">
                <a:effectLst/>
                <a:latin typeface="Arial" panose="020B0604020202020204" pitchFamily="34" charset="0"/>
                <a:cs typeface="Arial" panose="020B0604020202020204" pitchFamily="34" charset="0"/>
              </a:rPr>
              <a:t>Given the importance of free trade to an economy, it is unsurprising that people are concerned about the potential negative impacts.</a:t>
            </a:r>
          </a:p>
          <a:p>
            <a:pPr marL="0" indent="0">
              <a:buNone/>
            </a:pPr>
            <a:endParaRPr lang="en-US" sz="1300" b="0"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1300" b="1" i="0">
                <a:effectLst/>
                <a:latin typeface="Arial" panose="020B0604020202020204" pitchFamily="34" charset="0"/>
                <a:cs typeface="Arial" panose="020B0604020202020204" pitchFamily="34" charset="0"/>
              </a:rPr>
              <a:t>Infant industry argument</a:t>
            </a:r>
            <a:r>
              <a:rPr lang="en-US" sz="1300" b="0" i="0">
                <a:effectLst/>
                <a:latin typeface="Arial" panose="020B0604020202020204" pitchFamily="34" charset="0"/>
                <a:cs typeface="Arial" panose="020B0604020202020204" pitchFamily="34" charset="0"/>
              </a:rPr>
              <a:t>. </a:t>
            </a:r>
          </a:p>
          <a:p>
            <a:pPr marL="0" indent="0">
              <a:buNone/>
            </a:pPr>
            <a:r>
              <a:rPr lang="en-US" sz="1300" b="0" i="0">
                <a:effectLst/>
                <a:latin typeface="Arial" panose="020B0604020202020204" pitchFamily="34" charset="0"/>
                <a:cs typeface="Arial" panose="020B0604020202020204" pitchFamily="34" charset="0"/>
              </a:rPr>
              <a:t>The fear is that ‘free trade’ can cause countries to specialise in primary products – goods which have volatile prices and low-income elasticity of demand. To develop, economies may need to restrict imports and diversify the economy. This isn’t an argument against trade per se, but an awareness trade may need to be ‘managed’ rather than just rely on free markets. </a:t>
            </a:r>
          </a:p>
          <a:p>
            <a:pPr marL="0" indent="0">
              <a:buNone/>
            </a:pPr>
            <a:endParaRPr lang="en-US" sz="1300" b="0"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1300" b="1" i="0">
                <a:effectLst/>
                <a:latin typeface="Arial" panose="020B0604020202020204" pitchFamily="34" charset="0"/>
                <a:cs typeface="Arial" panose="020B0604020202020204" pitchFamily="34" charset="0"/>
              </a:rPr>
              <a:t>Trade can lead to cultural homogenization</a:t>
            </a:r>
            <a:r>
              <a:rPr lang="en-US" sz="1300" b="0" i="0">
                <a:effectLst/>
                <a:latin typeface="Arial" panose="020B0604020202020204" pitchFamily="34" charset="0"/>
                <a:cs typeface="Arial" panose="020B0604020202020204" pitchFamily="34" charset="0"/>
              </a:rPr>
              <a:t>. </a:t>
            </a:r>
          </a:p>
          <a:p>
            <a:pPr marL="0" indent="0">
              <a:buNone/>
            </a:pPr>
            <a:r>
              <a:rPr lang="en-US" sz="1300" b="0" i="0">
                <a:effectLst/>
                <a:latin typeface="Arial" panose="020B0604020202020204" pitchFamily="34" charset="0"/>
                <a:cs typeface="Arial" panose="020B0604020202020204" pitchFamily="34" charset="0"/>
              </a:rPr>
              <a:t>Some fear trade gives an advantage to multinational brands and this can negatively impact local produce and traditions. Supporters argue that if local products are good, they should be able to create a niche than global brands cannot.</a:t>
            </a:r>
          </a:p>
          <a:p>
            <a:endParaRPr lang="en-MY" sz="1300"/>
          </a:p>
        </p:txBody>
      </p:sp>
    </p:spTree>
    <p:extLst>
      <p:ext uri="{BB962C8B-B14F-4D97-AF65-F5344CB8AC3E}">
        <p14:creationId xmlns:p14="http://schemas.microsoft.com/office/powerpoint/2010/main" val="281563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A65CB-2247-086F-775F-88AD752487B0}"/>
              </a:ext>
            </a:extLst>
          </p:cNvPr>
          <p:cNvSpPr>
            <a:spLocks noGrp="1"/>
          </p:cNvSpPr>
          <p:nvPr>
            <p:ph type="title"/>
          </p:nvPr>
        </p:nvSpPr>
        <p:spPr>
          <a:xfrm>
            <a:off x="838200" y="631825"/>
            <a:ext cx="10515600" cy="1325563"/>
          </a:xfrm>
        </p:spPr>
        <p:txBody>
          <a:bodyPr>
            <a:normAutofit/>
          </a:bodyPr>
          <a:lstStyle/>
          <a:p>
            <a:br>
              <a:rPr lang="en-US" sz="2800" b="1" i="0">
                <a:effectLst/>
                <a:latin typeface="Open Sans" panose="020B0606030504020204" pitchFamily="34" charset="0"/>
              </a:rPr>
            </a:br>
            <a:r>
              <a:rPr lang="en-US" sz="2800" b="1" i="0">
                <a:effectLst/>
                <a:latin typeface="Open Sans" panose="020B0606030504020204" pitchFamily="34" charset="0"/>
              </a:rPr>
              <a:t>Problems arising from free trade</a:t>
            </a:r>
            <a:br>
              <a:rPr lang="en-US" sz="2800" b="1" i="0">
                <a:effectLst/>
                <a:latin typeface="Open Sans" panose="020B0606030504020204" pitchFamily="34" charset="0"/>
              </a:rPr>
            </a:br>
            <a:endParaRPr lang="en-MY" sz="2800"/>
          </a:p>
        </p:txBody>
      </p:sp>
      <p:sp>
        <p:nvSpPr>
          <p:cNvPr id="3" name="Content Placeholder 2">
            <a:extLst>
              <a:ext uri="{FF2B5EF4-FFF2-40B4-BE49-F238E27FC236}">
                <a16:creationId xmlns:a16="http://schemas.microsoft.com/office/drawing/2014/main" id="{33EA6C4A-F0A2-74A1-058F-7075EFAB5926}"/>
              </a:ext>
            </a:extLst>
          </p:cNvPr>
          <p:cNvSpPr>
            <a:spLocks noGrp="1"/>
          </p:cNvSpPr>
          <p:nvPr>
            <p:ph idx="1"/>
          </p:nvPr>
        </p:nvSpPr>
        <p:spPr>
          <a:xfrm>
            <a:off x="838200" y="2057400"/>
            <a:ext cx="10515600" cy="3871762"/>
          </a:xfrm>
        </p:spPr>
        <p:txBody>
          <a:bodyPr>
            <a:normAutofit/>
          </a:bodyPr>
          <a:lstStyle/>
          <a:p>
            <a:pPr>
              <a:buFont typeface="Wingdings" panose="05000000000000000000" pitchFamily="2" charset="2"/>
              <a:buChar char="§"/>
            </a:pPr>
            <a:endParaRPr lang="en-US" sz="2000" b="1"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i="0">
                <a:effectLst/>
                <a:latin typeface="Arial" panose="020B0604020202020204" pitchFamily="34" charset="0"/>
                <a:cs typeface="Arial" panose="020B0604020202020204" pitchFamily="34" charset="0"/>
              </a:rPr>
              <a:t>Displacement effects</a:t>
            </a:r>
            <a:r>
              <a:rPr lang="en-US" sz="2000" b="0" i="0">
                <a:effectLst/>
                <a:latin typeface="Arial" panose="020B0604020202020204" pitchFamily="34" charset="0"/>
                <a:cs typeface="Arial" panose="020B0604020202020204" pitchFamily="34" charset="0"/>
              </a:rPr>
              <a:t>. Free trade can cause uncompetitive domestic industries to close down, leading to structural unemployment. The problem with free trade is that there are many winners, but the losers do not gain any compensation. However, free-market economists may counter that some degree of </a:t>
            </a:r>
            <a:r>
              <a:rPr lang="en-US" sz="2000" b="0" i="0" u="none" strike="noStrike">
                <a:effectLst/>
                <a:latin typeface="Arial" panose="020B0604020202020204" pitchFamily="34" charset="0"/>
                <a:cs typeface="Arial" panose="020B0604020202020204" pitchFamily="34" charset="0"/>
                <a:hlinkClick r:id="rId2"/>
              </a:rPr>
              <a:t>creative destruction</a:t>
            </a:r>
            <a:r>
              <a:rPr lang="en-US" sz="2000" b="0" i="0">
                <a:effectLst/>
                <a:latin typeface="Arial" panose="020B0604020202020204" pitchFamily="34" charset="0"/>
                <a:cs typeface="Arial" panose="020B0604020202020204" pitchFamily="34" charset="0"/>
              </a:rPr>
              <a:t> is inevitable in an economy and we can’t turn back to a static closed economy. On the upside, if the uncompetitive firms close down, ultimately new jobs will be created in different industries.</a:t>
            </a:r>
          </a:p>
          <a:p>
            <a:pPr>
              <a:buFont typeface="Wingdings" panose="05000000000000000000" pitchFamily="2" charset="2"/>
              <a:buChar char="§"/>
            </a:pPr>
            <a:endParaRPr lang="en-US" sz="2000" b="0"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i="0">
                <a:effectLst/>
                <a:latin typeface="Arial" panose="020B0604020202020204" pitchFamily="34" charset="0"/>
                <a:cs typeface="Arial" panose="020B0604020202020204" pitchFamily="34" charset="0"/>
              </a:rPr>
              <a:t>Environmental costs</a:t>
            </a:r>
            <a:r>
              <a:rPr lang="en-US" sz="2000" b="0" i="0">
                <a:effectLst/>
                <a:latin typeface="Arial" panose="020B0604020202020204" pitchFamily="34" charset="0"/>
                <a:cs typeface="Arial" panose="020B0604020202020204" pitchFamily="34" charset="0"/>
              </a:rPr>
              <a:t>. The transportation of goods and services imposes environmental costs of pollution and carbon emissions, contributing to global warming</a:t>
            </a:r>
          </a:p>
          <a:p>
            <a:endParaRPr lang="en-MY" sz="2000"/>
          </a:p>
        </p:txBody>
      </p:sp>
    </p:spTree>
    <p:extLst>
      <p:ext uri="{BB962C8B-B14F-4D97-AF65-F5344CB8AC3E}">
        <p14:creationId xmlns:p14="http://schemas.microsoft.com/office/powerpoint/2010/main" val="106949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599E3-B55B-D4E3-0F17-5AD0F878AA3A}"/>
              </a:ext>
            </a:extLst>
          </p:cNvPr>
          <p:cNvSpPr>
            <a:spLocks noGrp="1"/>
          </p:cNvSpPr>
          <p:nvPr>
            <p:ph type="title"/>
          </p:nvPr>
        </p:nvSpPr>
        <p:spPr>
          <a:xfrm>
            <a:off x="956826" y="1112969"/>
            <a:ext cx="3937298" cy="4166010"/>
          </a:xfrm>
        </p:spPr>
        <p:txBody>
          <a:bodyPr>
            <a:normAutofit/>
          </a:bodyPr>
          <a:lstStyle/>
          <a:p>
            <a:br>
              <a:rPr lang="en-US" b="1" i="0">
                <a:solidFill>
                  <a:srgbClr val="FFFFFF"/>
                </a:solidFill>
                <a:effectLst/>
                <a:latin typeface="Open Sans" panose="020B0606030504020204" pitchFamily="34" charset="0"/>
              </a:rPr>
            </a:br>
            <a:r>
              <a:rPr lang="en-US" b="1" i="0">
                <a:solidFill>
                  <a:srgbClr val="FFFFFF"/>
                </a:solidFill>
                <a:effectLst/>
                <a:latin typeface="Open Sans" panose="020B0606030504020204" pitchFamily="34" charset="0"/>
              </a:rPr>
              <a:t>Pros and cons of international trade</a:t>
            </a:r>
            <a:br>
              <a:rPr lang="en-US" b="1" i="0">
                <a:solidFill>
                  <a:srgbClr val="FFFFFF"/>
                </a:solidFill>
                <a:effectLst/>
                <a:latin typeface="Open Sans" panose="020B0606030504020204" pitchFamily="34" charset="0"/>
              </a:rPr>
            </a:br>
            <a:endParaRPr lang="en-MY">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28B9342-0792-2A62-D85A-6CC0590C132C}"/>
              </a:ext>
            </a:extLst>
          </p:cNvPr>
          <p:cNvSpPr>
            <a:spLocks noGrp="1"/>
          </p:cNvSpPr>
          <p:nvPr>
            <p:ph idx="1"/>
          </p:nvPr>
        </p:nvSpPr>
        <p:spPr>
          <a:xfrm>
            <a:off x="6096000" y="820880"/>
            <a:ext cx="5257799" cy="4889350"/>
          </a:xfrm>
        </p:spPr>
        <p:txBody>
          <a:bodyPr anchor="t">
            <a:normAutofit/>
          </a:bodyPr>
          <a:lstStyle/>
          <a:p>
            <a:pPr>
              <a:buFont typeface="Wingdings" panose="05000000000000000000" pitchFamily="2" charset="2"/>
              <a:buChar char="§"/>
            </a:pPr>
            <a:r>
              <a:rPr lang="en-US" b="0" i="0">
                <a:effectLst/>
                <a:latin typeface="Open Sans" panose="020B0606030504020204" pitchFamily="34" charset="0"/>
              </a:rPr>
              <a:t>International trade plays an important role in improving living standards and reducing poverty levels. But, there are also concerns about the unequal distribution effects and the environmental costs of trade.</a:t>
            </a:r>
          </a:p>
          <a:p>
            <a:endParaRPr lang="en-MY"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2251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4F7E5B-EEB3-0D04-97BA-8EFE6FA03E71}"/>
              </a:ext>
            </a:extLst>
          </p:cNvPr>
          <p:cNvSpPr>
            <a:spLocks noGrp="1" noChangeArrowheads="1"/>
          </p:cNvSpPr>
          <p:nvPr>
            <p:ph type="title"/>
          </p:nvPr>
        </p:nvSpPr>
        <p:spPr>
          <a:xfrm>
            <a:off x="1934192" y="409792"/>
            <a:ext cx="8042275" cy="682162"/>
          </a:xfrm>
        </p:spPr>
        <p:txBody>
          <a:bodyPr/>
          <a:lstStyle/>
          <a:p>
            <a:pPr algn="ctr" eaLnBrk="1" hangingPunct="1"/>
            <a:r>
              <a:rPr lang="en-US" altLang="zh-CN" sz="2800" dirty="0">
                <a:ea typeface="ＭＳ Ｐゴシック" panose="020B0600070205080204" pitchFamily="34" charset="-128"/>
              </a:rPr>
              <a:t> </a:t>
            </a:r>
            <a:r>
              <a:rPr lang="en-US" altLang="zh-CN" sz="3200" b="1" dirty="0">
                <a:latin typeface="Aharoni" panose="02010803020104030203" pitchFamily="2" charset="-79"/>
                <a:ea typeface="ＭＳ Ｐゴシック" panose="020B0600070205080204" pitchFamily="34" charset="-128"/>
                <a:cs typeface="Aharoni" panose="02010803020104030203" pitchFamily="2" charset="-79"/>
              </a:rPr>
              <a:t>Importance of IFM </a:t>
            </a:r>
          </a:p>
        </p:txBody>
      </p:sp>
      <p:sp>
        <p:nvSpPr>
          <p:cNvPr id="4" name="Rectangle 3">
            <a:extLst>
              <a:ext uri="{FF2B5EF4-FFF2-40B4-BE49-F238E27FC236}">
                <a16:creationId xmlns:a16="http://schemas.microsoft.com/office/drawing/2014/main" id="{361ADBA2-DC2B-30C8-A2A6-EC61116D01F8}"/>
              </a:ext>
            </a:extLst>
          </p:cNvPr>
          <p:cNvSpPr>
            <a:spLocks noGrp="1" noChangeArrowheads="1"/>
          </p:cNvSpPr>
          <p:nvPr>
            <p:ph idx="1"/>
          </p:nvPr>
        </p:nvSpPr>
        <p:spPr>
          <a:xfrm>
            <a:off x="838200" y="1642369"/>
            <a:ext cx="10515599" cy="3835154"/>
          </a:xfrm>
        </p:spPr>
        <p:txBody>
          <a:bodyPr>
            <a:normAutofit fontScale="92500"/>
          </a:bodyPr>
          <a:lstStyle/>
          <a:p>
            <a:pPr marL="0" indent="0" eaLnBrk="1" hangingPunct="1">
              <a:lnSpc>
                <a:spcPct val="140000"/>
              </a:lnSpc>
              <a:buNone/>
              <a:defRPr/>
            </a:pPr>
            <a:r>
              <a:rPr lang="en-US" altLang="zh-CN" sz="2600" b="1" dirty="0">
                <a:solidFill>
                  <a:srgbClr val="FF0000"/>
                </a:solidFill>
                <a:latin typeface="Arial" panose="020B0604020202020204" pitchFamily="34" charset="0"/>
                <a:ea typeface="ＭＳ Ｐゴシック" pitchFamily="34" charset="-128"/>
                <a:cs typeface="Arial" panose="020B0604020202020204" pitchFamily="34" charset="0"/>
              </a:rPr>
              <a:t>Economic Interdependence</a:t>
            </a:r>
          </a:p>
          <a:p>
            <a:pPr marL="590550" indent="-590550" algn="just" eaLnBrk="1" hangingPunct="1">
              <a:lnSpc>
                <a:spcPct val="90000"/>
              </a:lnSpc>
              <a:buFont typeface="Wingdings" pitchFamily="2" charset="2"/>
              <a:buChar char="q"/>
              <a:defRPr/>
            </a:pPr>
            <a:r>
              <a:rPr lang="en-US" altLang="zh-CN" sz="2400" b="1" dirty="0">
                <a:latin typeface="Arial" panose="020B0604020202020204" pitchFamily="34" charset="0"/>
                <a:ea typeface="ＭＳ Ｐゴシック" pitchFamily="34" charset="-128"/>
                <a:cs typeface="Arial" panose="020B0604020202020204" pitchFamily="34" charset="0"/>
              </a:rPr>
              <a:t>It means that in today</a:t>
            </a:r>
            <a:r>
              <a:rPr lang="zh-CN" altLang="en-US" sz="2400" b="1" dirty="0">
                <a:latin typeface="Arial" panose="020B0604020202020204" pitchFamily="34" charset="0"/>
                <a:ea typeface="ＭＳ Ｐゴシック" pitchFamily="34" charset="-128"/>
                <a:cs typeface="Arial" panose="020B0604020202020204" pitchFamily="34" charset="0"/>
              </a:rPr>
              <a:t>’</a:t>
            </a:r>
            <a:r>
              <a:rPr lang="en-US" altLang="zh-CN" sz="2400" b="1" dirty="0">
                <a:latin typeface="Arial" panose="020B0604020202020204" pitchFamily="34" charset="0"/>
                <a:ea typeface="ＭＳ Ｐゴシック" pitchFamily="34" charset="-128"/>
                <a:cs typeface="Arial" panose="020B0604020202020204" pitchFamily="34" charset="0"/>
              </a:rPr>
              <a:t>s world, no nation exists in economic isolation;</a:t>
            </a:r>
          </a:p>
          <a:p>
            <a:pPr marL="0" indent="0" algn="just" eaLnBrk="1" hangingPunct="1">
              <a:lnSpc>
                <a:spcPct val="90000"/>
              </a:lnSpc>
              <a:buNone/>
              <a:defRPr/>
            </a:pPr>
            <a:endParaRPr lang="en-US" altLang="zh-CN" sz="2400" b="1" dirty="0">
              <a:latin typeface="Arial" panose="020B0604020202020204" pitchFamily="34" charset="0"/>
              <a:ea typeface="ＭＳ Ｐゴシック" pitchFamily="34" charset="-128"/>
              <a:cs typeface="Arial" panose="020B0604020202020204" pitchFamily="34" charset="0"/>
            </a:endParaRPr>
          </a:p>
          <a:p>
            <a:pPr marL="590550" indent="-590550" algn="just" eaLnBrk="1" hangingPunct="1">
              <a:lnSpc>
                <a:spcPct val="90000"/>
              </a:lnSpc>
              <a:buFont typeface="Wingdings" pitchFamily="2" charset="2"/>
              <a:buChar char="q"/>
              <a:defRPr/>
            </a:pPr>
            <a:r>
              <a:rPr lang="en-US" altLang="zh-CN" sz="2400" b="1" dirty="0">
                <a:latin typeface="Arial" panose="020B0604020202020204" pitchFamily="34" charset="0"/>
                <a:ea typeface="ＭＳ Ｐゴシック" pitchFamily="34" charset="-128"/>
                <a:cs typeface="Arial" panose="020B0604020202020204" pitchFamily="34" charset="0"/>
              </a:rPr>
              <a:t>All aspects of a nation</a:t>
            </a:r>
            <a:r>
              <a:rPr lang="zh-CN" altLang="en-US" sz="2400" b="1" dirty="0">
                <a:latin typeface="Arial" panose="020B0604020202020204" pitchFamily="34" charset="0"/>
                <a:ea typeface="ＭＳ Ｐゴシック" pitchFamily="34" charset="-128"/>
                <a:cs typeface="Arial" panose="020B0604020202020204" pitchFamily="34" charset="0"/>
              </a:rPr>
              <a:t>’</a:t>
            </a:r>
            <a:r>
              <a:rPr lang="en-US" altLang="zh-CN" sz="2400" b="1" dirty="0">
                <a:latin typeface="Arial" panose="020B0604020202020204" pitchFamily="34" charset="0"/>
                <a:ea typeface="ＭＳ Ｐゴシック" pitchFamily="34" charset="-128"/>
                <a:cs typeface="Arial" panose="020B0604020202020204" pitchFamily="34" charset="0"/>
              </a:rPr>
              <a:t>s economy-its industry, service sectors, levels of income and employment, living standard are linked to the economics of its trading partners.</a:t>
            </a:r>
          </a:p>
          <a:p>
            <a:pPr marL="0" indent="0" algn="just" eaLnBrk="1" hangingPunct="1">
              <a:lnSpc>
                <a:spcPct val="90000"/>
              </a:lnSpc>
              <a:buNone/>
              <a:defRPr/>
            </a:pPr>
            <a:endParaRPr lang="en-US" altLang="zh-CN" sz="2400" b="1" dirty="0">
              <a:latin typeface="Arial" panose="020B0604020202020204" pitchFamily="34" charset="0"/>
              <a:ea typeface="ＭＳ Ｐゴシック" pitchFamily="34" charset="-128"/>
              <a:cs typeface="Arial" panose="020B0604020202020204" pitchFamily="34" charset="0"/>
            </a:endParaRPr>
          </a:p>
          <a:p>
            <a:pPr marL="590550" indent="-590550" algn="just" eaLnBrk="1" hangingPunct="1">
              <a:lnSpc>
                <a:spcPct val="90000"/>
              </a:lnSpc>
              <a:buFont typeface="Wingdings" pitchFamily="2" charset="2"/>
              <a:buChar char="q"/>
              <a:defRPr/>
            </a:pPr>
            <a:r>
              <a:rPr lang="en-US" altLang="zh-CN" sz="2400" b="1" dirty="0">
                <a:latin typeface="Arial" panose="020B0604020202020204" pitchFamily="34" charset="0"/>
                <a:ea typeface="ＭＳ Ｐゴシック" pitchFamily="34" charset="-128"/>
                <a:cs typeface="Arial" panose="020B0604020202020204" pitchFamily="34" charset="0"/>
              </a:rPr>
              <a:t>This linkage takes the form of  international movements of goods and services, labor, business enterprise, investment funds, and technology. </a:t>
            </a:r>
          </a:p>
        </p:txBody>
      </p:sp>
    </p:spTree>
    <p:extLst>
      <p:ext uri="{BB962C8B-B14F-4D97-AF65-F5344CB8AC3E}">
        <p14:creationId xmlns:p14="http://schemas.microsoft.com/office/powerpoint/2010/main" val="308978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70" decel="100000"/>
                                        <p:tgtEl>
                                          <p:spTgt spid="5"/>
                                        </p:tgtEl>
                                      </p:cBhvr>
                                    </p:animEffect>
                                    <p:animScale>
                                      <p:cBhvr>
                                        <p:cTn id="36" dur="770" decel="100000"/>
                                        <p:tgtEl>
                                          <p:spTgt spid="5"/>
                                        </p:tgtEl>
                                      </p:cBhvr>
                                      <p:from x="10000" y="10000"/>
                                      <p:to x="200000" y="450000"/>
                                    </p:animScale>
                                    <p:animScale>
                                      <p:cBhvr>
                                        <p:cTn id="37" dur="1230" accel="100000" fill="hold">
                                          <p:stCondLst>
                                            <p:cond delay="770"/>
                                          </p:stCondLst>
                                        </p:cTn>
                                        <p:tgtEl>
                                          <p:spTgt spid="5"/>
                                        </p:tgtEl>
                                      </p:cBhvr>
                                      <p:from x="200000" y="450000"/>
                                      <p:to x="100000" y="100000"/>
                                    </p:animScale>
                                    <p:set>
                                      <p:cBhvr>
                                        <p:cTn id="38" dur="770" fill="hold"/>
                                        <p:tgtEl>
                                          <p:spTgt spid="5"/>
                                        </p:tgtEl>
                                        <p:attrNameLst>
                                          <p:attrName>ppt_x</p:attrName>
                                        </p:attrNameLst>
                                      </p:cBhvr>
                                      <p:to>
                                        <p:strVal val="(0.5)"/>
                                      </p:to>
                                    </p:set>
                                    <p:anim from="(0.5)" to="(#ppt_x)" calcmode="lin" valueType="num">
                                      <p:cBhvr>
                                        <p:cTn id="39" dur="1230" accel="100000" fill="hold">
                                          <p:stCondLst>
                                            <p:cond delay="770"/>
                                          </p:stCondLst>
                                        </p:cTn>
                                        <p:tgtEl>
                                          <p:spTgt spid="5"/>
                                        </p:tgtEl>
                                        <p:attrNameLst>
                                          <p:attrName>ppt_x</p:attrName>
                                        </p:attrNameLst>
                                      </p:cBhvr>
                                    </p:anim>
                                    <p:set>
                                      <p:cBhvr>
                                        <p:cTn id="40" dur="770" fill="hold"/>
                                        <p:tgtEl>
                                          <p:spTgt spid="5"/>
                                        </p:tgtEl>
                                        <p:attrNameLst>
                                          <p:attrName>ppt_y</p:attrName>
                                        </p:attrNameLst>
                                      </p:cBhvr>
                                      <p:to>
                                        <p:strVal val="(#ppt_y+0.4)"/>
                                      </p:to>
                                    </p:set>
                                    <p:anim from="(#ppt_y+0.4)" to="(#ppt_y)" calcmode="lin" valueType="num">
                                      <p:cBhvr>
                                        <p:cTn id="4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3BB697D-35CF-3B3A-1E9B-844FFBAC417B}"/>
              </a:ext>
            </a:extLst>
          </p:cNvPr>
          <p:cNvSpPr>
            <a:spLocks noGrp="1" noChangeArrowheads="1"/>
          </p:cNvSpPr>
          <p:nvPr>
            <p:ph type="title"/>
          </p:nvPr>
        </p:nvSpPr>
        <p:spPr>
          <a:xfrm>
            <a:off x="1934192" y="409792"/>
            <a:ext cx="8042275" cy="682162"/>
          </a:xfrm>
        </p:spPr>
        <p:txBody>
          <a:bodyPr/>
          <a:lstStyle/>
          <a:p>
            <a:pPr algn="ctr" eaLnBrk="1" hangingPunct="1"/>
            <a:r>
              <a:rPr lang="en-US" altLang="zh-CN" sz="2800" dirty="0">
                <a:ea typeface="ＭＳ Ｐゴシック" panose="020B0600070205080204" pitchFamily="34" charset="-128"/>
              </a:rPr>
              <a:t> </a:t>
            </a:r>
            <a:r>
              <a:rPr lang="en-US" altLang="zh-CN" sz="3200" b="1" dirty="0">
                <a:latin typeface="Aharoni" panose="02010803020104030203" pitchFamily="2" charset="-79"/>
                <a:ea typeface="ＭＳ Ｐゴシック" panose="020B0600070205080204" pitchFamily="34" charset="-128"/>
                <a:cs typeface="Aharoni" panose="02010803020104030203" pitchFamily="2" charset="-79"/>
              </a:rPr>
              <a:t>Importance of IFM </a:t>
            </a:r>
          </a:p>
        </p:txBody>
      </p:sp>
      <p:sp>
        <p:nvSpPr>
          <p:cNvPr id="4" name="Rectangle 3">
            <a:extLst>
              <a:ext uri="{FF2B5EF4-FFF2-40B4-BE49-F238E27FC236}">
                <a16:creationId xmlns:a16="http://schemas.microsoft.com/office/drawing/2014/main" id="{9515FEA0-9DD0-A02A-1EE4-11ACAEE89253}"/>
              </a:ext>
            </a:extLst>
          </p:cNvPr>
          <p:cNvSpPr>
            <a:spLocks noGrp="1" noChangeArrowheads="1"/>
          </p:cNvSpPr>
          <p:nvPr>
            <p:ph idx="1"/>
          </p:nvPr>
        </p:nvSpPr>
        <p:spPr>
          <a:xfrm>
            <a:off x="762000" y="1447060"/>
            <a:ext cx="10867748" cy="3693112"/>
          </a:xfrm>
        </p:spPr>
        <p:txBody>
          <a:bodyPr rtlCol="0">
            <a:normAutofit/>
          </a:bodyPr>
          <a:lstStyle/>
          <a:p>
            <a:pPr marL="0" indent="0" eaLnBrk="1" fontAlgn="auto" hangingPunct="1">
              <a:lnSpc>
                <a:spcPct val="140000"/>
              </a:lnSpc>
              <a:spcAft>
                <a:spcPts val="0"/>
              </a:spcAft>
              <a:buClr>
                <a:schemeClr val="accent1">
                  <a:lumMod val="60000"/>
                  <a:lumOff val="40000"/>
                </a:schemeClr>
              </a:buClr>
              <a:buNone/>
              <a:defRPr/>
            </a:pPr>
            <a:r>
              <a:rPr lang="en-US" altLang="zh-CN" sz="2400" b="1" dirty="0">
                <a:solidFill>
                  <a:srgbClr val="FF0000"/>
                </a:solidFill>
                <a:ea typeface="+mn-ea"/>
                <a:cs typeface="Aharoni" pitchFamily="2" charset="-79"/>
              </a:rPr>
              <a:t>International Competition</a:t>
            </a:r>
          </a:p>
          <a:p>
            <a:pPr marL="989013" indent="-457200" algn="just" eaLnBrk="1" fontAlgn="auto" hangingPunct="1">
              <a:lnSpc>
                <a:spcPct val="90000"/>
              </a:lnSpc>
              <a:spcBef>
                <a:spcPts val="0"/>
              </a:spcBef>
              <a:spcAft>
                <a:spcPts val="0"/>
              </a:spcAft>
              <a:buClr>
                <a:schemeClr val="accent1">
                  <a:lumMod val="60000"/>
                  <a:lumOff val="40000"/>
                </a:schemeClr>
              </a:buClr>
              <a:buFont typeface="Wingdings" charset="2"/>
              <a:buChar char="q"/>
              <a:defRPr/>
            </a:pPr>
            <a:r>
              <a:rPr lang="en-US" altLang="zh-CN" sz="2400" dirty="0">
                <a:solidFill>
                  <a:schemeClr val="tx1">
                    <a:lumMod val="65000"/>
                    <a:lumOff val="35000"/>
                  </a:schemeClr>
                </a:solidFill>
                <a:ea typeface="+mn-ea"/>
                <a:cs typeface="Aharoni" pitchFamily="2" charset="-79"/>
              </a:rPr>
              <a:t>To withstand competition a corporation must lower its product cost through reducing cost of capital and sourcing inputs where those are cheaper.</a:t>
            </a:r>
          </a:p>
          <a:p>
            <a:pPr marL="531813" indent="0" algn="just" eaLnBrk="1" fontAlgn="auto" hangingPunct="1">
              <a:lnSpc>
                <a:spcPct val="90000"/>
              </a:lnSpc>
              <a:spcBef>
                <a:spcPts val="0"/>
              </a:spcBef>
              <a:spcAft>
                <a:spcPts val="0"/>
              </a:spcAft>
              <a:buClr>
                <a:schemeClr val="accent1">
                  <a:lumMod val="60000"/>
                  <a:lumOff val="40000"/>
                </a:schemeClr>
              </a:buClr>
              <a:buNone/>
              <a:defRPr/>
            </a:pPr>
            <a:endParaRPr lang="en-US" altLang="zh-CN" sz="2400" dirty="0">
              <a:solidFill>
                <a:schemeClr val="tx1">
                  <a:lumMod val="65000"/>
                  <a:lumOff val="35000"/>
                </a:schemeClr>
              </a:solidFill>
              <a:ea typeface="+mn-ea"/>
              <a:cs typeface="Aharoni" pitchFamily="2" charset="-79"/>
            </a:endParaRPr>
          </a:p>
          <a:p>
            <a:pPr marL="0" indent="0" eaLnBrk="1" fontAlgn="auto" hangingPunct="1">
              <a:lnSpc>
                <a:spcPct val="140000"/>
              </a:lnSpc>
              <a:spcAft>
                <a:spcPts val="0"/>
              </a:spcAft>
              <a:buClr>
                <a:schemeClr val="accent1">
                  <a:lumMod val="60000"/>
                  <a:lumOff val="40000"/>
                </a:schemeClr>
              </a:buClr>
              <a:buNone/>
              <a:defRPr/>
            </a:pPr>
            <a:r>
              <a:rPr lang="en-US" altLang="zh-CN" sz="2400" b="1" dirty="0">
                <a:solidFill>
                  <a:srgbClr val="FF0000"/>
                </a:solidFill>
                <a:ea typeface="+mn-ea"/>
                <a:cs typeface="Aharoni" pitchFamily="2" charset="-79"/>
              </a:rPr>
              <a:t>Consequence of Increased Openness</a:t>
            </a:r>
          </a:p>
          <a:p>
            <a:pPr marL="989013" indent="-457200" algn="just" eaLnBrk="1" fontAlgn="auto" hangingPunct="1">
              <a:lnSpc>
                <a:spcPct val="90000"/>
              </a:lnSpc>
              <a:spcBef>
                <a:spcPts val="0"/>
              </a:spcBef>
              <a:spcAft>
                <a:spcPts val="0"/>
              </a:spcAft>
              <a:buClr>
                <a:schemeClr val="accent1">
                  <a:lumMod val="60000"/>
                  <a:lumOff val="40000"/>
                </a:schemeClr>
              </a:buClr>
              <a:buFont typeface="Wingdings" charset="2"/>
              <a:buChar char="q"/>
              <a:defRPr/>
            </a:pPr>
            <a:r>
              <a:rPr lang="en-US" altLang="zh-CN" sz="2400" dirty="0">
                <a:solidFill>
                  <a:schemeClr val="tx1">
                    <a:lumMod val="65000"/>
                    <a:lumOff val="35000"/>
                  </a:schemeClr>
                </a:solidFill>
                <a:ea typeface="+mn-ea"/>
                <a:cs typeface="Aharoni" pitchFamily="2" charset="-79"/>
              </a:rPr>
              <a:t>Even the company that is not international in nature have to compete with corporations that could arrange capital at cheaper cost and produce goods where cost of production is lower.</a:t>
            </a:r>
          </a:p>
          <a:p>
            <a:pPr marL="590550" indent="-590550" eaLnBrk="1" fontAlgn="auto" hangingPunct="1">
              <a:spcAft>
                <a:spcPts val="0"/>
              </a:spcAft>
              <a:buClr>
                <a:schemeClr val="accent1">
                  <a:lumMod val="60000"/>
                  <a:lumOff val="40000"/>
                </a:schemeClr>
              </a:buClr>
              <a:buFont typeface="Wingdings" charset="0"/>
              <a:buNone/>
              <a:defRPr/>
            </a:pPr>
            <a:endParaRPr lang="en-US" altLang="zh-CN" sz="2800" dirty="0">
              <a:solidFill>
                <a:schemeClr val="tx1">
                  <a:lumMod val="65000"/>
                  <a:lumOff val="35000"/>
                </a:schemeClr>
              </a:solidFill>
              <a:latin typeface="Aharoni" pitchFamily="2" charset="-79"/>
              <a:ea typeface="+mn-ea"/>
              <a:cs typeface="Aharoni" pitchFamily="2" charset="-79"/>
            </a:endParaRPr>
          </a:p>
        </p:txBody>
      </p:sp>
    </p:spTree>
    <p:extLst>
      <p:ext uri="{BB962C8B-B14F-4D97-AF65-F5344CB8AC3E}">
        <p14:creationId xmlns:p14="http://schemas.microsoft.com/office/powerpoint/2010/main" val="319693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70" decel="100000"/>
                                        <p:tgtEl>
                                          <p:spTgt spid="5"/>
                                        </p:tgtEl>
                                      </p:cBhvr>
                                    </p:animEffect>
                                    <p:animScale>
                                      <p:cBhvr>
                                        <p:cTn id="36" dur="770" decel="100000"/>
                                        <p:tgtEl>
                                          <p:spTgt spid="5"/>
                                        </p:tgtEl>
                                      </p:cBhvr>
                                      <p:from x="10000" y="10000"/>
                                      <p:to x="200000" y="450000"/>
                                    </p:animScale>
                                    <p:animScale>
                                      <p:cBhvr>
                                        <p:cTn id="37" dur="1230" accel="100000" fill="hold">
                                          <p:stCondLst>
                                            <p:cond delay="770"/>
                                          </p:stCondLst>
                                        </p:cTn>
                                        <p:tgtEl>
                                          <p:spTgt spid="5"/>
                                        </p:tgtEl>
                                      </p:cBhvr>
                                      <p:from x="200000" y="450000"/>
                                      <p:to x="100000" y="100000"/>
                                    </p:animScale>
                                    <p:set>
                                      <p:cBhvr>
                                        <p:cTn id="38" dur="770" fill="hold"/>
                                        <p:tgtEl>
                                          <p:spTgt spid="5"/>
                                        </p:tgtEl>
                                        <p:attrNameLst>
                                          <p:attrName>ppt_x</p:attrName>
                                        </p:attrNameLst>
                                      </p:cBhvr>
                                      <p:to>
                                        <p:strVal val="(0.5)"/>
                                      </p:to>
                                    </p:set>
                                    <p:anim from="(0.5)" to="(#ppt_x)" calcmode="lin" valueType="num">
                                      <p:cBhvr>
                                        <p:cTn id="39" dur="1230" accel="100000" fill="hold">
                                          <p:stCondLst>
                                            <p:cond delay="770"/>
                                          </p:stCondLst>
                                        </p:cTn>
                                        <p:tgtEl>
                                          <p:spTgt spid="5"/>
                                        </p:tgtEl>
                                        <p:attrNameLst>
                                          <p:attrName>ppt_x</p:attrName>
                                        </p:attrNameLst>
                                      </p:cBhvr>
                                    </p:anim>
                                    <p:set>
                                      <p:cBhvr>
                                        <p:cTn id="40" dur="770" fill="hold"/>
                                        <p:tgtEl>
                                          <p:spTgt spid="5"/>
                                        </p:tgtEl>
                                        <p:attrNameLst>
                                          <p:attrName>ppt_y</p:attrName>
                                        </p:attrNameLst>
                                      </p:cBhvr>
                                      <p:to>
                                        <p:strVal val="(#ppt_y+0.4)"/>
                                      </p:to>
                                    </p:set>
                                    <p:anim from="(#ppt_y+0.4)" to="(#ppt_y)" calcmode="lin" valueType="num">
                                      <p:cBhvr>
                                        <p:cTn id="4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0C620-627D-1BAE-9E4C-3762BCD0341C}"/>
              </a:ext>
            </a:extLst>
          </p:cNvPr>
          <p:cNvSpPr>
            <a:spLocks noGrp="1"/>
          </p:cNvSpPr>
          <p:nvPr>
            <p:ph type="title"/>
          </p:nvPr>
        </p:nvSpPr>
        <p:spPr>
          <a:xfrm>
            <a:off x="686834" y="1153572"/>
            <a:ext cx="3200400" cy="4461163"/>
          </a:xfrm>
        </p:spPr>
        <p:txBody>
          <a:bodyPr>
            <a:normAutofit/>
          </a:bodyPr>
          <a:lstStyle/>
          <a:p>
            <a:r>
              <a:rPr lang="en-US" sz="3700" b="1">
                <a:solidFill>
                  <a:srgbClr val="FFFFFF"/>
                </a:solidFill>
                <a:latin typeface="Arial" panose="020B0604020202020204" pitchFamily="34" charset="0"/>
                <a:cs typeface="Arial" panose="020B0604020202020204" pitchFamily="34" charset="0"/>
              </a:rPr>
              <a:t>LEARNING OBJECTIVES</a:t>
            </a:r>
            <a:endParaRPr lang="en-MY" sz="3700" b="1">
              <a:solidFill>
                <a:srgbClr val="FFFFFF"/>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0B833E-4DFF-B8A9-B47E-6656034766E5}"/>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
            </a:pPr>
            <a:r>
              <a:rPr lang="en-US" sz="2400" b="0" i="0">
                <a:effectLst/>
              </a:rPr>
              <a:t>What is International </a:t>
            </a:r>
            <a:r>
              <a:rPr lang="en-US" sz="2400"/>
              <a:t>F</a:t>
            </a:r>
            <a:r>
              <a:rPr lang="en-US" sz="2400" b="0" i="0">
                <a:effectLst/>
              </a:rPr>
              <a:t>inancial </a:t>
            </a:r>
            <a:r>
              <a:rPr lang="en-US" sz="2400"/>
              <a:t>M</a:t>
            </a:r>
            <a:r>
              <a:rPr lang="en-US" sz="2400" b="0" i="0">
                <a:effectLst/>
              </a:rPr>
              <a:t>anagement and why do we need to study it?</a:t>
            </a:r>
          </a:p>
          <a:p>
            <a:pPr marL="0" indent="0">
              <a:buNone/>
            </a:pPr>
            <a:endParaRPr lang="en-US" sz="2400" b="0" i="0">
              <a:effectLst/>
            </a:endParaRPr>
          </a:p>
          <a:p>
            <a:pPr>
              <a:buFont typeface="Wingdings" panose="05000000000000000000" pitchFamily="2" charset="2"/>
              <a:buChar char="§"/>
            </a:pPr>
            <a:r>
              <a:rPr lang="en-US" sz="2400" b="0" i="0">
                <a:effectLst/>
              </a:rPr>
              <a:t>What are the goals of </a:t>
            </a:r>
            <a:r>
              <a:rPr lang="en-US" sz="2400"/>
              <a:t>Inter</a:t>
            </a:r>
            <a:r>
              <a:rPr lang="en-US" sz="2400" b="0" i="0">
                <a:effectLst/>
              </a:rPr>
              <a:t>national Financial </a:t>
            </a:r>
            <a:r>
              <a:rPr lang="en-US" sz="2400"/>
              <a:t>M</a:t>
            </a:r>
            <a:r>
              <a:rPr lang="en-US" sz="2400" b="0" i="0">
                <a:effectLst/>
              </a:rPr>
              <a:t>anagement?</a:t>
            </a:r>
          </a:p>
          <a:p>
            <a:pPr marL="0" indent="0">
              <a:buNone/>
            </a:pPr>
            <a:endParaRPr lang="en-US" sz="2400" b="0" i="0">
              <a:effectLst/>
            </a:endParaRPr>
          </a:p>
          <a:p>
            <a:pPr>
              <a:buFont typeface="Wingdings" panose="05000000000000000000" pitchFamily="2" charset="2"/>
              <a:buChar char="§"/>
            </a:pPr>
            <a:r>
              <a:rPr lang="en-US" sz="2400" b="0" i="0">
                <a:effectLst/>
              </a:rPr>
              <a:t>What are the key trends in the world economy?</a:t>
            </a:r>
          </a:p>
          <a:p>
            <a:pPr marL="0" indent="0">
              <a:buNone/>
            </a:pPr>
            <a:endParaRPr lang="en-US" sz="2400" b="0" i="0">
              <a:effectLst/>
            </a:endParaRPr>
          </a:p>
          <a:p>
            <a:pPr>
              <a:buFont typeface="Wingdings" panose="05000000000000000000" pitchFamily="2" charset="2"/>
              <a:buChar char="§"/>
            </a:pPr>
            <a:r>
              <a:rPr lang="en-US" sz="2400" b="0" i="0">
                <a:effectLst/>
              </a:rPr>
              <a:t>What is a multinational corporation and what are the basic types?</a:t>
            </a:r>
          </a:p>
          <a:p>
            <a:pPr marL="0" indent="0">
              <a:buNone/>
            </a:pPr>
            <a:endParaRPr lang="en-US" sz="2400" b="0" i="0">
              <a:effectLst/>
            </a:endParaRPr>
          </a:p>
          <a:p>
            <a:pPr>
              <a:buFont typeface="Wingdings" panose="05000000000000000000" pitchFamily="2" charset="2"/>
              <a:buChar char="§"/>
            </a:pPr>
            <a:r>
              <a:rPr lang="en-US" sz="2400" b="0" i="0">
                <a:effectLst/>
              </a:rPr>
              <a:t>How does </a:t>
            </a:r>
            <a:r>
              <a:rPr lang="en-US" sz="2400"/>
              <a:t>Inter</a:t>
            </a:r>
            <a:r>
              <a:rPr lang="en-US" sz="2400" b="0" i="0">
                <a:effectLst/>
              </a:rPr>
              <a:t>national financial management differ from domestic financial management?</a:t>
            </a:r>
            <a:endParaRPr lang="en-MY" sz="2400"/>
          </a:p>
        </p:txBody>
      </p:sp>
    </p:spTree>
    <p:extLst>
      <p:ext uri="{BB962C8B-B14F-4D97-AF65-F5344CB8AC3E}">
        <p14:creationId xmlns:p14="http://schemas.microsoft.com/office/powerpoint/2010/main" val="232725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C97D30B8-40B7-5134-B122-F206CF478DCE}"/>
              </a:ext>
            </a:extLst>
          </p:cNvPr>
          <p:cNvPicPr>
            <a:picLocks noChangeAspect="1"/>
          </p:cNvPicPr>
          <p:nvPr/>
        </p:nvPicPr>
        <p:blipFill rotWithShape="1">
          <a:blip r:embed="rId2"/>
          <a:srcRect l="24568" r="20345" b="-1"/>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6489D252-B59A-DDEF-67BC-BC60F81EBC67}"/>
              </a:ext>
            </a:extLst>
          </p:cNvPr>
          <p:cNvSpPr>
            <a:spLocks noGrp="1" noChangeArrowheads="1"/>
          </p:cNvSpPr>
          <p:nvPr>
            <p:ph type="title"/>
          </p:nvPr>
        </p:nvSpPr>
        <p:spPr>
          <a:xfrm>
            <a:off x="5827048" y="444272"/>
            <a:ext cx="5721484" cy="1325563"/>
          </a:xfrm>
        </p:spPr>
        <p:txBody>
          <a:bodyPr>
            <a:normAutofit/>
          </a:bodyPr>
          <a:lstStyle/>
          <a:p>
            <a:pPr eaLnBrk="1" hangingPunct="1"/>
            <a:r>
              <a:rPr lang="en-US" altLang="zh-CN" b="1">
                <a:latin typeface="+mn-lt"/>
                <a:ea typeface="ＭＳ Ｐゴシック" panose="020B0600070205080204" pitchFamily="34" charset="-128"/>
              </a:rPr>
              <a:t>Globalization of Economic Activities</a:t>
            </a:r>
          </a:p>
        </p:txBody>
      </p:sp>
      <p:graphicFrame>
        <p:nvGraphicFramePr>
          <p:cNvPr id="7" name="Rectangle 3">
            <a:extLst>
              <a:ext uri="{FF2B5EF4-FFF2-40B4-BE49-F238E27FC236}">
                <a16:creationId xmlns:a16="http://schemas.microsoft.com/office/drawing/2014/main" id="{E7343CE7-B1CF-029C-85AA-CCC69FD0BDFD}"/>
              </a:ext>
            </a:extLst>
          </p:cNvPr>
          <p:cNvGraphicFramePr>
            <a:graphicFrameLocks noGrp="1"/>
          </p:cNvGraphicFramePr>
          <p:nvPr>
            <p:ph idx="1"/>
            <p:extLst>
              <p:ext uri="{D42A27DB-BD31-4B8C-83A1-F6EECF244321}">
                <p14:modId xmlns:p14="http://schemas.microsoft.com/office/powerpoint/2010/main" val="2321229992"/>
              </p:ext>
            </p:extLst>
          </p:nvPr>
        </p:nvGraphicFramePr>
        <p:xfrm>
          <a:off x="5827048" y="1904772"/>
          <a:ext cx="572148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97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727A4443-9A48-6A5B-1109-965494E12560}"/>
              </a:ext>
            </a:extLst>
          </p:cNvPr>
          <p:cNvSpPr>
            <a:spLocks noGrp="1" noChangeArrowheads="1"/>
          </p:cNvSpPr>
          <p:nvPr>
            <p:ph type="title"/>
          </p:nvPr>
        </p:nvSpPr>
        <p:spPr>
          <a:xfrm>
            <a:off x="643467" y="1698171"/>
            <a:ext cx="3962061" cy="4516360"/>
          </a:xfrm>
        </p:spPr>
        <p:txBody>
          <a:bodyPr anchor="t">
            <a:normAutofit/>
          </a:bodyPr>
          <a:lstStyle/>
          <a:p>
            <a:pPr eaLnBrk="1" hangingPunct="1"/>
            <a:r>
              <a:rPr lang="en-US" altLang="zh-CN" sz="3600" b="1">
                <a:latin typeface="+mn-lt"/>
                <a:ea typeface="ＭＳ Ｐゴシック" panose="020B0600070205080204" pitchFamily="34" charset="-128"/>
              </a:rPr>
              <a:t>Globalization of Economic Activities</a:t>
            </a:r>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265F9063-A3D8-AE94-F8D9-72C8FF28AF4F}"/>
              </a:ext>
            </a:extLst>
          </p:cNvPr>
          <p:cNvSpPr>
            <a:spLocks noGrp="1" noChangeArrowheads="1"/>
          </p:cNvSpPr>
          <p:nvPr>
            <p:ph idx="1"/>
          </p:nvPr>
        </p:nvSpPr>
        <p:spPr>
          <a:xfrm>
            <a:off x="5070020" y="1698170"/>
            <a:ext cx="6478513" cy="4516361"/>
          </a:xfrm>
        </p:spPr>
        <p:txBody>
          <a:bodyPr>
            <a:normAutofit/>
          </a:bodyPr>
          <a:lstStyle/>
          <a:p>
            <a:pPr marL="531813" indent="-354013" eaLnBrk="1" hangingPunct="1">
              <a:spcBef>
                <a:spcPts val="600"/>
              </a:spcBef>
              <a:buFont typeface="Wingdings" panose="05000000000000000000" pitchFamily="2" charset="2"/>
              <a:buChar char="q"/>
            </a:pPr>
            <a:endParaRPr lang="en-US" altLang="zh-CN" sz="1900">
              <a:ea typeface="ＭＳ Ｐゴシック" panose="020B0600070205080204" pitchFamily="34" charset="-128"/>
              <a:cs typeface="Aharoni" panose="02010803020104030203" pitchFamily="2" charset="-79"/>
            </a:endParaRPr>
          </a:p>
          <a:p>
            <a:pPr marL="531813" indent="-354013" eaLnBrk="1" hangingPunct="1">
              <a:spcBef>
                <a:spcPts val="600"/>
              </a:spcBef>
              <a:buFont typeface="Wingdings" panose="05000000000000000000" pitchFamily="2" charset="2"/>
              <a:buChar char="q"/>
            </a:pPr>
            <a:r>
              <a:rPr lang="en-US" altLang="zh-CN" sz="1900">
                <a:ea typeface="ＭＳ Ｐゴシック" panose="020B0600070205080204" pitchFamily="34" charset="-128"/>
                <a:cs typeface="Aharoni" panose="02010803020104030203" pitchFamily="2" charset="-79"/>
              </a:rPr>
              <a:t>World trade expanded faster than world output in the last 50 years by a  significant margin due rapid technological change and continuing liberalization of trade and investment.</a:t>
            </a:r>
          </a:p>
          <a:p>
            <a:pPr marL="177800" indent="0" eaLnBrk="1" hangingPunct="1">
              <a:spcBef>
                <a:spcPts val="600"/>
              </a:spcBef>
              <a:buNone/>
            </a:pPr>
            <a:endParaRPr lang="en-US" altLang="zh-CN" sz="1900">
              <a:ea typeface="ＭＳ Ｐゴシック" panose="020B0600070205080204" pitchFamily="34" charset="-128"/>
              <a:cs typeface="Aharoni" panose="02010803020104030203" pitchFamily="2" charset="-79"/>
            </a:endParaRPr>
          </a:p>
          <a:p>
            <a:pPr marL="531813" indent="-354013" eaLnBrk="1" hangingPunct="1">
              <a:spcBef>
                <a:spcPts val="600"/>
              </a:spcBef>
              <a:buFont typeface="Wingdings" panose="05000000000000000000" pitchFamily="2" charset="2"/>
              <a:buChar char="q"/>
            </a:pPr>
            <a:r>
              <a:rPr lang="en-US" altLang="zh-CN" sz="1900">
                <a:ea typeface="ＭＳ Ｐゴシック" panose="020B0600070205080204" pitchFamily="34" charset="-128"/>
                <a:cs typeface="Aharoni" panose="02010803020104030203" pitchFamily="2" charset="-79"/>
              </a:rPr>
              <a:t>Technological innovation led to the increase of productivity, and the advances in transport technology brought people and enterprises closer together so that the boundary of tradable goods and services has been greatly extended.</a:t>
            </a:r>
          </a:p>
          <a:p>
            <a:pPr marL="531813" indent="-354013" eaLnBrk="1" hangingPunct="1">
              <a:spcBef>
                <a:spcPts val="600"/>
              </a:spcBef>
              <a:buFont typeface="Wingdings" panose="05000000000000000000" pitchFamily="2" charset="2"/>
              <a:buChar char="q"/>
            </a:pPr>
            <a:endParaRPr lang="en-US" altLang="zh-CN" sz="1900">
              <a:ea typeface="ＭＳ Ｐゴシック" panose="020B0600070205080204" pitchFamily="34" charset="-128"/>
              <a:cs typeface="Aharoni" panose="02010803020104030203" pitchFamily="2" charset="-79"/>
            </a:endParaRPr>
          </a:p>
          <a:p>
            <a:pPr marL="531813" indent="-354013" eaLnBrk="1" hangingPunct="1">
              <a:spcBef>
                <a:spcPts val="600"/>
              </a:spcBef>
              <a:buFont typeface="Wingdings" panose="05000000000000000000" pitchFamily="2" charset="2"/>
              <a:buChar char="q"/>
            </a:pPr>
            <a:r>
              <a:rPr lang="en-US" altLang="zh-CN" sz="1900">
                <a:ea typeface="ＭＳ Ｐゴシック" panose="020B0600070205080204" pitchFamily="34" charset="-128"/>
                <a:cs typeface="Aharoni" panose="02010803020104030203" pitchFamily="2" charset="-79"/>
              </a:rPr>
              <a:t>These activities have led to more and more companies to globalize production structure through investment abroad. </a:t>
            </a:r>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167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Rectangle 3">
            <a:extLst>
              <a:ext uri="{FF2B5EF4-FFF2-40B4-BE49-F238E27FC236}">
                <a16:creationId xmlns:a16="http://schemas.microsoft.com/office/drawing/2014/main" id="{90E2B510-BDFF-0A8D-9473-DAC80B6B34F9}"/>
              </a:ext>
            </a:extLst>
          </p:cNvPr>
          <p:cNvGraphicFramePr>
            <a:graphicFrameLocks noGrp="1"/>
          </p:cNvGraphicFramePr>
          <p:nvPr>
            <p:ph idx="1"/>
          </p:nvPr>
        </p:nvGraphicFramePr>
        <p:xfrm>
          <a:off x="685800" y="1966912"/>
          <a:ext cx="10668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432C7143-EAC1-4B79-11CB-CEEA400925EB}"/>
              </a:ext>
            </a:extLst>
          </p:cNvPr>
          <p:cNvSpPr>
            <a:spLocks noGrp="1" noChangeArrowheads="1"/>
          </p:cNvSpPr>
          <p:nvPr>
            <p:ph type="title"/>
          </p:nvPr>
        </p:nvSpPr>
        <p:spPr>
          <a:xfrm>
            <a:off x="1535837" y="443314"/>
            <a:ext cx="9383697" cy="1325562"/>
          </a:xfrm>
        </p:spPr>
        <p:txBody>
          <a:bodyPr>
            <a:normAutofit/>
          </a:bodyPr>
          <a:lstStyle/>
          <a:p>
            <a:pPr algn="ctr"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What are the International Financial Management Decisions</a:t>
            </a:r>
          </a:p>
        </p:txBody>
      </p:sp>
    </p:spTree>
    <p:extLst>
      <p:ext uri="{BB962C8B-B14F-4D97-AF65-F5344CB8AC3E}">
        <p14:creationId xmlns:p14="http://schemas.microsoft.com/office/powerpoint/2010/main" val="223027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0DB2A9A7-27AF-C0F9-633C-DAB8F707BFDA}"/>
              </a:ext>
            </a:extLst>
          </p:cNvPr>
          <p:cNvSpPr>
            <a:spLocks noChangeArrowheads="1"/>
          </p:cNvSpPr>
          <p:nvPr/>
        </p:nvSpPr>
        <p:spPr bwMode="auto">
          <a:xfrm>
            <a:off x="1523207" y="811214"/>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400" dirty="0">
                <a:solidFill>
                  <a:srgbClr val="006699"/>
                </a:solidFill>
              </a:rPr>
              <a:t>The Global Financial System</a:t>
            </a:r>
          </a:p>
        </p:txBody>
      </p:sp>
      <p:sp>
        <p:nvSpPr>
          <p:cNvPr id="12291" name="Oval 5">
            <a:extLst>
              <a:ext uri="{FF2B5EF4-FFF2-40B4-BE49-F238E27FC236}">
                <a16:creationId xmlns:a16="http://schemas.microsoft.com/office/drawing/2014/main" id="{95A62580-C275-9FE6-1BCC-6482C6EBD919}"/>
              </a:ext>
            </a:extLst>
          </p:cNvPr>
          <p:cNvSpPr>
            <a:spLocks noChangeArrowheads="1"/>
          </p:cNvSpPr>
          <p:nvPr/>
        </p:nvSpPr>
        <p:spPr bwMode="auto">
          <a:xfrm>
            <a:off x="6096000" y="1412875"/>
            <a:ext cx="2160588"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SUPERVISORY</a:t>
            </a:r>
          </a:p>
          <a:p>
            <a:pPr algn="ctr" eaLnBrk="1" hangingPunct="1"/>
            <a:r>
              <a:rPr lang="it-IT" altLang="en-US" sz="1400" b="1">
                <a:solidFill>
                  <a:schemeClr val="bg1"/>
                </a:solidFill>
              </a:rPr>
              <a:t>AUTHORITIES </a:t>
            </a:r>
          </a:p>
        </p:txBody>
      </p:sp>
      <p:sp>
        <p:nvSpPr>
          <p:cNvPr id="12292" name="Oval 6">
            <a:extLst>
              <a:ext uri="{FF2B5EF4-FFF2-40B4-BE49-F238E27FC236}">
                <a16:creationId xmlns:a16="http://schemas.microsoft.com/office/drawing/2014/main" id="{79F743A6-402A-4507-A658-B40AF4385054}"/>
              </a:ext>
            </a:extLst>
          </p:cNvPr>
          <p:cNvSpPr>
            <a:spLocks noChangeArrowheads="1"/>
          </p:cNvSpPr>
          <p:nvPr/>
        </p:nvSpPr>
        <p:spPr bwMode="auto">
          <a:xfrm>
            <a:off x="5159375" y="2420938"/>
            <a:ext cx="1873250" cy="100806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CURRENCIES </a:t>
            </a:r>
          </a:p>
        </p:txBody>
      </p:sp>
      <p:sp>
        <p:nvSpPr>
          <p:cNvPr id="12293" name="Oval 7">
            <a:extLst>
              <a:ext uri="{FF2B5EF4-FFF2-40B4-BE49-F238E27FC236}">
                <a16:creationId xmlns:a16="http://schemas.microsoft.com/office/drawing/2014/main" id="{A91D2AFC-D8D2-BD25-61CC-3C5DADD9168C}"/>
              </a:ext>
            </a:extLst>
          </p:cNvPr>
          <p:cNvSpPr>
            <a:spLocks noChangeArrowheads="1"/>
          </p:cNvSpPr>
          <p:nvPr/>
        </p:nvSpPr>
        <p:spPr bwMode="auto">
          <a:xfrm>
            <a:off x="4151314" y="3357563"/>
            <a:ext cx="1944687" cy="100806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EXCHANGE</a:t>
            </a:r>
          </a:p>
          <a:p>
            <a:pPr algn="ctr" eaLnBrk="1" hangingPunct="1"/>
            <a:r>
              <a:rPr lang="it-IT" altLang="en-US" sz="1400" b="1">
                <a:solidFill>
                  <a:schemeClr val="bg1"/>
                </a:solidFill>
              </a:rPr>
              <a:t>RATES</a:t>
            </a:r>
          </a:p>
        </p:txBody>
      </p:sp>
      <p:sp>
        <p:nvSpPr>
          <p:cNvPr id="12294" name="Oval 8">
            <a:extLst>
              <a:ext uri="{FF2B5EF4-FFF2-40B4-BE49-F238E27FC236}">
                <a16:creationId xmlns:a16="http://schemas.microsoft.com/office/drawing/2014/main" id="{2EB5556F-C029-C8F9-D162-55A02BADB145}"/>
              </a:ext>
            </a:extLst>
          </p:cNvPr>
          <p:cNvSpPr>
            <a:spLocks noChangeArrowheads="1"/>
          </p:cNvSpPr>
          <p:nvPr/>
        </p:nvSpPr>
        <p:spPr bwMode="auto">
          <a:xfrm>
            <a:off x="6096001" y="3359151"/>
            <a:ext cx="1946275" cy="1006475"/>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COMMERCIAL</a:t>
            </a:r>
          </a:p>
          <a:p>
            <a:pPr algn="ctr" eaLnBrk="1" hangingPunct="1"/>
            <a:r>
              <a:rPr lang="it-IT" altLang="en-US" sz="1400" b="1">
                <a:solidFill>
                  <a:schemeClr val="bg1"/>
                </a:solidFill>
              </a:rPr>
              <a:t>BANKS</a:t>
            </a:r>
          </a:p>
        </p:txBody>
      </p:sp>
      <p:sp>
        <p:nvSpPr>
          <p:cNvPr id="12295" name="Oval 9">
            <a:extLst>
              <a:ext uri="{FF2B5EF4-FFF2-40B4-BE49-F238E27FC236}">
                <a16:creationId xmlns:a16="http://schemas.microsoft.com/office/drawing/2014/main" id="{8E2D26B5-8937-5DCA-7C22-FBB730B75EB4}"/>
              </a:ext>
            </a:extLst>
          </p:cNvPr>
          <p:cNvSpPr>
            <a:spLocks noChangeArrowheads="1"/>
          </p:cNvSpPr>
          <p:nvPr/>
        </p:nvSpPr>
        <p:spPr bwMode="auto">
          <a:xfrm>
            <a:off x="5087939" y="4292600"/>
            <a:ext cx="2014537" cy="1079500"/>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FINANCIAL</a:t>
            </a:r>
          </a:p>
          <a:p>
            <a:pPr algn="ctr" eaLnBrk="1" hangingPunct="1"/>
            <a:r>
              <a:rPr lang="it-IT" altLang="en-US" sz="1400" b="1">
                <a:solidFill>
                  <a:schemeClr val="bg1"/>
                </a:solidFill>
              </a:rPr>
              <a:t>MARKETS</a:t>
            </a:r>
          </a:p>
        </p:txBody>
      </p:sp>
      <p:sp>
        <p:nvSpPr>
          <p:cNvPr id="12296" name="Oval 10">
            <a:extLst>
              <a:ext uri="{FF2B5EF4-FFF2-40B4-BE49-F238E27FC236}">
                <a16:creationId xmlns:a16="http://schemas.microsoft.com/office/drawing/2014/main" id="{E9FF612B-6727-EC8D-C03B-EB53BD71FBAE}"/>
              </a:ext>
            </a:extLst>
          </p:cNvPr>
          <p:cNvSpPr>
            <a:spLocks noChangeArrowheads="1"/>
          </p:cNvSpPr>
          <p:nvPr/>
        </p:nvSpPr>
        <p:spPr bwMode="auto">
          <a:xfrm>
            <a:off x="2135189" y="2132013"/>
            <a:ext cx="2160587"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CENTRAL</a:t>
            </a:r>
          </a:p>
          <a:p>
            <a:pPr algn="ctr" eaLnBrk="1" hangingPunct="1"/>
            <a:r>
              <a:rPr lang="it-IT" altLang="en-US" sz="1400" b="1">
                <a:solidFill>
                  <a:schemeClr val="bg1"/>
                </a:solidFill>
              </a:rPr>
              <a:t>BANKS</a:t>
            </a:r>
          </a:p>
        </p:txBody>
      </p:sp>
      <p:sp>
        <p:nvSpPr>
          <p:cNvPr id="12297" name="Oval 11">
            <a:extLst>
              <a:ext uri="{FF2B5EF4-FFF2-40B4-BE49-F238E27FC236}">
                <a16:creationId xmlns:a16="http://schemas.microsoft.com/office/drawing/2014/main" id="{484FC73D-0632-3499-A7C4-C80830EE219F}"/>
              </a:ext>
            </a:extLst>
          </p:cNvPr>
          <p:cNvSpPr>
            <a:spLocks noChangeArrowheads="1"/>
          </p:cNvSpPr>
          <p:nvPr/>
        </p:nvSpPr>
        <p:spPr bwMode="auto">
          <a:xfrm>
            <a:off x="7896225" y="2132013"/>
            <a:ext cx="2160588"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ACCOUNTING</a:t>
            </a:r>
          </a:p>
          <a:p>
            <a:pPr algn="ctr" eaLnBrk="1" hangingPunct="1"/>
            <a:r>
              <a:rPr lang="it-IT" altLang="en-US" sz="1400" b="1">
                <a:solidFill>
                  <a:schemeClr val="bg1"/>
                </a:solidFill>
              </a:rPr>
              <a:t>STANDARD</a:t>
            </a:r>
          </a:p>
          <a:p>
            <a:pPr algn="ctr" eaLnBrk="1" hangingPunct="1"/>
            <a:r>
              <a:rPr lang="it-IT" altLang="en-US" sz="1400" b="1">
                <a:solidFill>
                  <a:schemeClr val="bg1"/>
                </a:solidFill>
              </a:rPr>
              <a:t>BODIES</a:t>
            </a:r>
          </a:p>
        </p:txBody>
      </p:sp>
      <p:sp>
        <p:nvSpPr>
          <p:cNvPr id="12298" name="Oval 12">
            <a:extLst>
              <a:ext uri="{FF2B5EF4-FFF2-40B4-BE49-F238E27FC236}">
                <a16:creationId xmlns:a16="http://schemas.microsoft.com/office/drawing/2014/main" id="{D046D002-1F80-43B4-68D4-EC590C187C45}"/>
              </a:ext>
            </a:extLst>
          </p:cNvPr>
          <p:cNvSpPr>
            <a:spLocks noChangeArrowheads="1"/>
          </p:cNvSpPr>
          <p:nvPr/>
        </p:nvSpPr>
        <p:spPr bwMode="auto">
          <a:xfrm>
            <a:off x="1774825" y="3357563"/>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INTERNATIONAL</a:t>
            </a:r>
          </a:p>
          <a:p>
            <a:pPr algn="ctr" eaLnBrk="1" hangingPunct="1"/>
            <a:r>
              <a:rPr lang="it-IT" altLang="en-US" sz="1400" b="1">
                <a:solidFill>
                  <a:schemeClr val="bg1"/>
                </a:solidFill>
              </a:rPr>
              <a:t>FINANCIAL</a:t>
            </a:r>
          </a:p>
          <a:p>
            <a:pPr algn="ctr" eaLnBrk="1" hangingPunct="1"/>
            <a:r>
              <a:rPr lang="it-IT" altLang="en-US" sz="1400" b="1">
                <a:solidFill>
                  <a:schemeClr val="bg1"/>
                </a:solidFill>
              </a:rPr>
              <a:t>INSTITUTIONS</a:t>
            </a:r>
          </a:p>
        </p:txBody>
      </p:sp>
      <p:sp>
        <p:nvSpPr>
          <p:cNvPr id="12299" name="Oval 13">
            <a:extLst>
              <a:ext uri="{FF2B5EF4-FFF2-40B4-BE49-F238E27FC236}">
                <a16:creationId xmlns:a16="http://schemas.microsoft.com/office/drawing/2014/main" id="{B2880C19-C808-E001-8856-81D3D684DF1B}"/>
              </a:ext>
            </a:extLst>
          </p:cNvPr>
          <p:cNvSpPr>
            <a:spLocks noChangeArrowheads="1"/>
          </p:cNvSpPr>
          <p:nvPr/>
        </p:nvSpPr>
        <p:spPr bwMode="auto">
          <a:xfrm>
            <a:off x="2208213" y="4587875"/>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INVESTMENT</a:t>
            </a:r>
          </a:p>
          <a:p>
            <a:pPr algn="ctr" eaLnBrk="1" hangingPunct="1"/>
            <a:r>
              <a:rPr lang="it-IT" altLang="en-US" sz="1400" b="1">
                <a:solidFill>
                  <a:schemeClr val="bg1"/>
                </a:solidFill>
              </a:rPr>
              <a:t>BANKS</a:t>
            </a:r>
          </a:p>
        </p:txBody>
      </p:sp>
      <p:sp>
        <p:nvSpPr>
          <p:cNvPr id="12300" name="Oval 14">
            <a:extLst>
              <a:ext uri="{FF2B5EF4-FFF2-40B4-BE49-F238E27FC236}">
                <a16:creationId xmlns:a16="http://schemas.microsoft.com/office/drawing/2014/main" id="{0F9EB9AC-0E3B-5A47-8A76-F7B47DC9DCE1}"/>
              </a:ext>
            </a:extLst>
          </p:cNvPr>
          <p:cNvSpPr>
            <a:spLocks noChangeArrowheads="1"/>
          </p:cNvSpPr>
          <p:nvPr/>
        </p:nvSpPr>
        <p:spPr bwMode="auto">
          <a:xfrm>
            <a:off x="7896225" y="4587875"/>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INSTITUTIONAL</a:t>
            </a:r>
          </a:p>
          <a:p>
            <a:pPr algn="ctr" eaLnBrk="1" hangingPunct="1"/>
            <a:r>
              <a:rPr lang="it-IT" altLang="en-US" sz="1400" b="1">
                <a:solidFill>
                  <a:schemeClr val="bg1"/>
                </a:solidFill>
              </a:rPr>
              <a:t>INVESTORS</a:t>
            </a:r>
          </a:p>
        </p:txBody>
      </p:sp>
      <p:sp>
        <p:nvSpPr>
          <p:cNvPr id="12301" name="Oval 15">
            <a:extLst>
              <a:ext uri="{FF2B5EF4-FFF2-40B4-BE49-F238E27FC236}">
                <a16:creationId xmlns:a16="http://schemas.microsoft.com/office/drawing/2014/main" id="{ED76F392-3838-18FE-8841-8E40D289BF4E}"/>
              </a:ext>
            </a:extLst>
          </p:cNvPr>
          <p:cNvSpPr>
            <a:spLocks noChangeArrowheads="1"/>
          </p:cNvSpPr>
          <p:nvPr/>
        </p:nvSpPr>
        <p:spPr bwMode="auto">
          <a:xfrm>
            <a:off x="3937000" y="1412875"/>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GOVERNMENT</a:t>
            </a:r>
          </a:p>
          <a:p>
            <a:pPr algn="ctr" eaLnBrk="1" hangingPunct="1"/>
            <a:r>
              <a:rPr lang="it-IT" altLang="en-US" sz="1400" b="1">
                <a:solidFill>
                  <a:schemeClr val="bg1"/>
                </a:solidFill>
              </a:rPr>
              <a:t>TREASURIES</a:t>
            </a:r>
          </a:p>
        </p:txBody>
      </p:sp>
      <p:sp>
        <p:nvSpPr>
          <p:cNvPr id="12302" name="Oval 16">
            <a:extLst>
              <a:ext uri="{FF2B5EF4-FFF2-40B4-BE49-F238E27FC236}">
                <a16:creationId xmlns:a16="http://schemas.microsoft.com/office/drawing/2014/main" id="{6F04518C-FC1D-CA80-EF00-4127E5E4D1A2}"/>
              </a:ext>
            </a:extLst>
          </p:cNvPr>
          <p:cNvSpPr>
            <a:spLocks noChangeArrowheads="1"/>
          </p:cNvSpPr>
          <p:nvPr/>
        </p:nvSpPr>
        <p:spPr bwMode="auto">
          <a:xfrm>
            <a:off x="8258175" y="3363913"/>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dirty="0">
                <a:solidFill>
                  <a:schemeClr val="bg1"/>
                </a:solidFill>
              </a:rPr>
              <a:t>MULTINATIONAL</a:t>
            </a:r>
          </a:p>
          <a:p>
            <a:pPr algn="ctr" eaLnBrk="1" hangingPunct="1"/>
            <a:r>
              <a:rPr lang="it-IT" altLang="en-US" sz="1400" b="1" dirty="0">
                <a:solidFill>
                  <a:schemeClr val="bg1"/>
                </a:solidFill>
              </a:rPr>
              <a:t>ENTERPRISES</a:t>
            </a:r>
          </a:p>
          <a:p>
            <a:pPr algn="ctr" eaLnBrk="1" hangingPunct="1"/>
            <a:r>
              <a:rPr lang="it-IT" altLang="en-US" sz="1400" b="1" dirty="0">
                <a:solidFill>
                  <a:schemeClr val="bg1"/>
                </a:solidFill>
              </a:rPr>
              <a:t>(MCE)</a:t>
            </a:r>
          </a:p>
        </p:txBody>
      </p:sp>
      <p:sp>
        <p:nvSpPr>
          <p:cNvPr id="12303" name="Oval 17">
            <a:extLst>
              <a:ext uri="{FF2B5EF4-FFF2-40B4-BE49-F238E27FC236}">
                <a16:creationId xmlns:a16="http://schemas.microsoft.com/office/drawing/2014/main" id="{43782A5E-A7EA-9E06-1304-91B3DE013F48}"/>
              </a:ext>
            </a:extLst>
          </p:cNvPr>
          <p:cNvSpPr>
            <a:spLocks noChangeArrowheads="1"/>
          </p:cNvSpPr>
          <p:nvPr/>
        </p:nvSpPr>
        <p:spPr bwMode="auto">
          <a:xfrm>
            <a:off x="3937000" y="5380038"/>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SOVEREIGN</a:t>
            </a:r>
          </a:p>
          <a:p>
            <a:pPr algn="ctr" eaLnBrk="1" hangingPunct="1"/>
            <a:r>
              <a:rPr lang="it-IT" altLang="en-US" sz="1400" b="1">
                <a:solidFill>
                  <a:schemeClr val="bg1"/>
                </a:solidFill>
              </a:rPr>
              <a:t>FUNDS</a:t>
            </a:r>
          </a:p>
        </p:txBody>
      </p:sp>
      <p:sp>
        <p:nvSpPr>
          <p:cNvPr id="12304" name="Oval 18">
            <a:extLst>
              <a:ext uri="{FF2B5EF4-FFF2-40B4-BE49-F238E27FC236}">
                <a16:creationId xmlns:a16="http://schemas.microsoft.com/office/drawing/2014/main" id="{CF59B484-3134-B338-7347-82BE6FDDC759}"/>
              </a:ext>
            </a:extLst>
          </p:cNvPr>
          <p:cNvSpPr>
            <a:spLocks noChangeArrowheads="1"/>
          </p:cNvSpPr>
          <p:nvPr/>
        </p:nvSpPr>
        <p:spPr bwMode="auto">
          <a:xfrm>
            <a:off x="6096000" y="5380038"/>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RATING</a:t>
            </a:r>
          </a:p>
          <a:p>
            <a:pPr algn="ctr" eaLnBrk="1" hangingPunct="1"/>
            <a:r>
              <a:rPr lang="it-IT" altLang="en-US" sz="1400" b="1">
                <a:solidFill>
                  <a:schemeClr val="bg1"/>
                </a:solidFill>
              </a:rPr>
              <a:t>AGENCIES</a:t>
            </a:r>
          </a:p>
        </p:txBody>
      </p:sp>
      <p:sp>
        <p:nvSpPr>
          <p:cNvPr id="12305" name="TextBox 1">
            <a:extLst>
              <a:ext uri="{FF2B5EF4-FFF2-40B4-BE49-F238E27FC236}">
                <a16:creationId xmlns:a16="http://schemas.microsoft.com/office/drawing/2014/main" id="{741A7EE5-99F4-74C2-81F6-787A2AEDE658}"/>
              </a:ext>
            </a:extLst>
          </p:cNvPr>
          <p:cNvSpPr txBox="1">
            <a:spLocks noChangeArrowheads="1"/>
          </p:cNvSpPr>
          <p:nvPr/>
        </p:nvSpPr>
        <p:spPr bwMode="auto">
          <a:xfrm>
            <a:off x="1774825" y="216692"/>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t>International Financial Managers Need to have a Clear Understanding about Global Financial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D8C6D7D3-EA04-C42B-DA5E-4DB0159E08C5}"/>
              </a:ext>
            </a:extLst>
          </p:cNvPr>
          <p:cNvSpPr>
            <a:spLocks noGrp="1" noChangeArrowheads="1"/>
          </p:cNvSpPr>
          <p:nvPr>
            <p:ph type="title"/>
          </p:nvPr>
        </p:nvSpPr>
        <p:spPr>
          <a:xfrm>
            <a:off x="804672" y="640080"/>
            <a:ext cx="3282696" cy="5257800"/>
          </a:xfrm>
        </p:spPr>
        <p:txBody>
          <a:bodyPr vert="horz" lIns="91440" tIns="45720" rIns="91440" bIns="45720" rtlCol="0" anchor="ctr">
            <a:normAutofit/>
          </a:bodyPr>
          <a:lstStyle/>
          <a:p>
            <a:r>
              <a:rPr lang="en-US" altLang="en-US" b="1" kern="1200">
                <a:solidFill>
                  <a:schemeClr val="bg1"/>
                </a:solidFill>
                <a:latin typeface="+mj-lt"/>
                <a:ea typeface="+mj-ea"/>
                <a:cs typeface="+mj-cs"/>
              </a:rPr>
              <a:t>Multinational Enterprises</a:t>
            </a:r>
            <a:endParaRPr lang="en-US" altLang="zh-TW" b="1" kern="1200">
              <a:solidFill>
                <a:schemeClr val="bg1"/>
              </a:solidFill>
              <a:latin typeface="+mj-lt"/>
              <a:ea typeface="+mj-ea"/>
              <a:cs typeface="+mj-cs"/>
            </a:endParaRPr>
          </a:p>
        </p:txBody>
      </p:sp>
      <p:sp>
        <p:nvSpPr>
          <p:cNvPr id="4" name="Rectangle 3">
            <a:extLst>
              <a:ext uri="{FF2B5EF4-FFF2-40B4-BE49-F238E27FC236}">
                <a16:creationId xmlns:a16="http://schemas.microsoft.com/office/drawing/2014/main" id="{D8F7A98E-286E-1E77-658E-9F5E76DC6BF4}"/>
              </a:ext>
            </a:extLst>
          </p:cNvPr>
          <p:cNvSpPr txBox="1">
            <a:spLocks noChangeArrowheads="1"/>
          </p:cNvSpPr>
          <p:nvPr/>
        </p:nvSpPr>
        <p:spPr>
          <a:xfrm>
            <a:off x="5358384" y="640081"/>
            <a:ext cx="6024654" cy="52578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50">
              <a:buClr>
                <a:schemeClr val="accent2"/>
              </a:buClr>
            </a:pPr>
            <a:r>
              <a:rPr lang="en-US" altLang="en-US" sz="1900"/>
              <a:t>A multinational enterprise (MNE) is defined as one that has operating subsidiaries, branches or affiliates located in foreign countries.</a:t>
            </a:r>
          </a:p>
          <a:p>
            <a:pPr marL="0">
              <a:buClr>
                <a:schemeClr val="accent2"/>
              </a:buClr>
            </a:pPr>
            <a:endParaRPr lang="en-US" altLang="en-US" sz="1900"/>
          </a:p>
          <a:p>
            <a:pPr marL="476250">
              <a:buClr>
                <a:schemeClr val="accent2"/>
              </a:buClr>
            </a:pPr>
            <a:r>
              <a:rPr lang="en-US" altLang="en-US" sz="1900"/>
              <a:t>While international finance focuses on MNEs, purely domestic firms can also face significant international exposures:</a:t>
            </a:r>
          </a:p>
          <a:p>
            <a:pPr marL="0">
              <a:buClr>
                <a:schemeClr val="accent2"/>
              </a:buClr>
            </a:pPr>
            <a:endParaRPr lang="en-US" altLang="en-US" sz="1900"/>
          </a:p>
          <a:p>
            <a:pPr marL="1009650" lvl="1">
              <a:buClr>
                <a:schemeClr val="accent2"/>
              </a:buClr>
            </a:pPr>
            <a:r>
              <a:rPr lang="en-US" altLang="en-US" sz="1900"/>
              <a:t>Import &amp; export of products, components and services</a:t>
            </a:r>
          </a:p>
          <a:p>
            <a:pPr marL="1009650" lvl="1">
              <a:buClr>
                <a:schemeClr val="accent2"/>
              </a:buClr>
            </a:pPr>
            <a:r>
              <a:rPr lang="en-US" altLang="en-US" sz="1900"/>
              <a:t>Licensing of foreign firms to conduct their foreign business</a:t>
            </a:r>
          </a:p>
          <a:p>
            <a:pPr marL="1009650" lvl="1">
              <a:buClr>
                <a:schemeClr val="accent2"/>
              </a:buClr>
            </a:pPr>
            <a:r>
              <a:rPr lang="en-US" altLang="en-US" sz="1900"/>
              <a:t>Exposure to foreign competition in the domestic market</a:t>
            </a:r>
          </a:p>
          <a:p>
            <a:pPr marL="1009650" lvl="1">
              <a:buClr>
                <a:schemeClr val="accent2"/>
              </a:buClr>
            </a:pPr>
            <a:r>
              <a:rPr lang="en-US" altLang="en-US" sz="1900"/>
              <a:t>Indirect exposure to international risks through relationships with customers and suppliers</a:t>
            </a:r>
          </a:p>
          <a:p>
            <a:pPr marL="476250">
              <a:buClr>
                <a:schemeClr val="accent2"/>
              </a:buClr>
            </a:pPr>
            <a:endParaRPr lang="en-US" altLang="en-US" sz="1900"/>
          </a:p>
          <a:p>
            <a:pPr marL="990600" lvl="1">
              <a:buClr>
                <a:srgbClr val="800000"/>
              </a:buClr>
            </a:pPr>
            <a:endParaRPr lang="en-US" altLang="zh-TW" sz="1900"/>
          </a:p>
        </p:txBody>
      </p:sp>
    </p:spTree>
    <p:extLst>
      <p:ext uri="{BB962C8B-B14F-4D97-AF65-F5344CB8AC3E}">
        <p14:creationId xmlns:p14="http://schemas.microsoft.com/office/powerpoint/2010/main" val="95015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A28B4B19-1094-84B1-04B3-D92D4B80BEE4}"/>
              </a:ext>
            </a:extLst>
          </p:cNvPr>
          <p:cNvSpPr>
            <a:spLocks noGrp="1" noChangeArrowheads="1"/>
          </p:cNvSpPr>
          <p:nvPr>
            <p:ph type="title"/>
          </p:nvPr>
        </p:nvSpPr>
        <p:spPr>
          <a:xfrm>
            <a:off x="767290" y="1780661"/>
            <a:ext cx="3582073" cy="3196856"/>
          </a:xfrm>
        </p:spPr>
        <p:txBody>
          <a:bodyPr vert="horz" lIns="91440" tIns="45720" rIns="91440" bIns="45720" rtlCol="0" anchor="t">
            <a:normAutofit/>
          </a:bodyPr>
          <a:lstStyle/>
          <a:p>
            <a:r>
              <a:rPr lang="en-US" altLang="en-US" sz="4800" b="1" kern="1200">
                <a:solidFill>
                  <a:schemeClr val="bg1"/>
                </a:solidFill>
                <a:latin typeface="+mj-lt"/>
                <a:ea typeface="+mj-ea"/>
                <a:cs typeface="+mj-cs"/>
              </a:rPr>
              <a:t>Types of Multinational Enterprises</a:t>
            </a:r>
            <a:endParaRPr lang="en-US" altLang="zh-TW" sz="4800" b="1" kern="1200">
              <a:solidFill>
                <a:schemeClr val="bg1"/>
              </a:solidFill>
              <a:latin typeface="+mj-lt"/>
              <a:ea typeface="+mj-ea"/>
              <a:cs typeface="+mj-cs"/>
            </a:endParaRPr>
          </a:p>
        </p:txBody>
      </p:sp>
      <p:grpSp>
        <p:nvGrpSpPr>
          <p:cNvPr id="15" name="Group 1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Rectangle 3">
            <a:extLst>
              <a:ext uri="{FF2B5EF4-FFF2-40B4-BE49-F238E27FC236}">
                <a16:creationId xmlns:a16="http://schemas.microsoft.com/office/drawing/2014/main" id="{C29DE1FD-DCE9-2886-BAE2-BE24D7D64018}"/>
              </a:ext>
            </a:extLst>
          </p:cNvPr>
          <p:cNvGraphicFramePr/>
          <p:nvPr>
            <p:extLst>
              <p:ext uri="{D42A27DB-BD31-4B8C-83A1-F6EECF244321}">
                <p14:modId xmlns:p14="http://schemas.microsoft.com/office/powerpoint/2010/main" val="13296884"/>
              </p:ext>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8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9BB766-A059-E8B7-10AB-74D529C07592}"/>
              </a:ext>
            </a:extLst>
          </p:cNvPr>
          <p:cNvSpPr>
            <a:spLocks noGrp="1" noChangeArrowheads="1"/>
          </p:cNvSpPr>
          <p:nvPr>
            <p:ph type="title"/>
          </p:nvPr>
        </p:nvSpPr>
        <p:spPr>
          <a:xfrm>
            <a:off x="2209800" y="381000"/>
            <a:ext cx="7759700" cy="1060450"/>
          </a:xfrm>
          <a:noFill/>
          <a:ln w="12700" cap="flat">
            <a:solidFill>
              <a:schemeClr val="bg1"/>
            </a:solidFill>
            <a:miter lim="800000"/>
            <a:headEnd/>
            <a:tailEnd/>
          </a:ln>
        </p:spPr>
        <p:txBody>
          <a:bodyPr vert="horz" lIns="92075" tIns="46038" rIns="92075" bIns="46038" rtlCol="0" anchor="ctr">
            <a:normAutofit/>
          </a:bodyPr>
          <a:lstStyle/>
          <a:p>
            <a:pPr algn="ctr" eaLnBrk="1" hangingPunct="1"/>
            <a:r>
              <a:rPr lang="en-US" altLang="en-US" sz="3200" dirty="0">
                <a:latin typeface="Aharoni" panose="02010803020104030203" pitchFamily="2" charset="-79"/>
                <a:ea typeface="ＭＳ Ｐゴシック" panose="020B0600070205080204" pitchFamily="34" charset="-128"/>
                <a:cs typeface="Aharoni" panose="02010803020104030203" pitchFamily="2" charset="-79"/>
              </a:rPr>
              <a:t>Contents of IFM</a:t>
            </a:r>
          </a:p>
        </p:txBody>
      </p:sp>
      <p:sp>
        <p:nvSpPr>
          <p:cNvPr id="4099" name="AutoShape 10">
            <a:extLst>
              <a:ext uri="{FF2B5EF4-FFF2-40B4-BE49-F238E27FC236}">
                <a16:creationId xmlns:a16="http://schemas.microsoft.com/office/drawing/2014/main" id="{085DBA1E-802F-A3C0-BEAA-8FAF13D37E50}"/>
              </a:ext>
            </a:extLst>
          </p:cNvPr>
          <p:cNvSpPr>
            <a:spLocks noChangeArrowheads="1"/>
          </p:cNvSpPr>
          <p:nvPr/>
        </p:nvSpPr>
        <p:spPr bwMode="auto">
          <a:xfrm>
            <a:off x="3810000" y="3505200"/>
            <a:ext cx="4648200" cy="450850"/>
          </a:xfrm>
          <a:prstGeom prst="rightArrow">
            <a:avLst>
              <a:gd name="adj1" fmla="val 50000"/>
              <a:gd name="adj2" fmla="val 100330"/>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0" name="AutoShape 13">
            <a:extLst>
              <a:ext uri="{FF2B5EF4-FFF2-40B4-BE49-F238E27FC236}">
                <a16:creationId xmlns:a16="http://schemas.microsoft.com/office/drawing/2014/main" id="{B449653E-D2FA-A178-B0BF-3B52FFE5D2E8}"/>
              </a:ext>
            </a:extLst>
          </p:cNvPr>
          <p:cNvSpPr>
            <a:spLocks noChangeArrowheads="1"/>
          </p:cNvSpPr>
          <p:nvPr/>
        </p:nvSpPr>
        <p:spPr bwMode="auto">
          <a:xfrm>
            <a:off x="7162800" y="2590800"/>
            <a:ext cx="381000" cy="1054100"/>
          </a:xfrm>
          <a:prstGeom prst="downArrow">
            <a:avLst>
              <a:gd name="adj1" fmla="val 50000"/>
              <a:gd name="adj2" fmla="val 84998"/>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1" name="AutoShape 17">
            <a:extLst>
              <a:ext uri="{FF2B5EF4-FFF2-40B4-BE49-F238E27FC236}">
                <a16:creationId xmlns:a16="http://schemas.microsoft.com/office/drawing/2014/main" id="{88CE4843-36D9-08FA-62E1-73085FEB6544}"/>
              </a:ext>
            </a:extLst>
          </p:cNvPr>
          <p:cNvSpPr>
            <a:spLocks noChangeArrowheads="1"/>
          </p:cNvSpPr>
          <p:nvPr/>
        </p:nvSpPr>
        <p:spPr bwMode="auto">
          <a:xfrm>
            <a:off x="4191000" y="3810000"/>
            <a:ext cx="381000" cy="1143000"/>
          </a:xfrm>
          <a:prstGeom prst="upArrow">
            <a:avLst>
              <a:gd name="adj1" fmla="val 56250"/>
              <a:gd name="adj2" fmla="val 89167"/>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2" name="AutoShape 18">
            <a:extLst>
              <a:ext uri="{FF2B5EF4-FFF2-40B4-BE49-F238E27FC236}">
                <a16:creationId xmlns:a16="http://schemas.microsoft.com/office/drawing/2014/main" id="{8B88FBC1-93A9-6161-6E21-488BF980205F}"/>
              </a:ext>
            </a:extLst>
          </p:cNvPr>
          <p:cNvSpPr>
            <a:spLocks noChangeArrowheads="1"/>
          </p:cNvSpPr>
          <p:nvPr/>
        </p:nvSpPr>
        <p:spPr bwMode="auto">
          <a:xfrm>
            <a:off x="7162800" y="3886200"/>
            <a:ext cx="374650" cy="1060450"/>
          </a:xfrm>
          <a:prstGeom prst="upArrow">
            <a:avLst>
              <a:gd name="adj1" fmla="val 57046"/>
              <a:gd name="adj2" fmla="val 91100"/>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3" name="Rectangle 19">
            <a:extLst>
              <a:ext uri="{FF2B5EF4-FFF2-40B4-BE49-F238E27FC236}">
                <a16:creationId xmlns:a16="http://schemas.microsoft.com/office/drawing/2014/main" id="{AD5DB39D-E97B-DE82-7D2F-327625766609}"/>
              </a:ext>
            </a:extLst>
          </p:cNvPr>
          <p:cNvSpPr>
            <a:spLocks noChangeArrowheads="1"/>
          </p:cNvSpPr>
          <p:nvPr/>
        </p:nvSpPr>
        <p:spPr bwMode="auto">
          <a:xfrm>
            <a:off x="2057400" y="3352800"/>
            <a:ext cx="17526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International</a:t>
            </a:r>
          </a:p>
          <a:p>
            <a:pPr algn="ctr"/>
            <a:r>
              <a:rPr lang="en-US" altLang="en-US" sz="1600" b="1">
                <a:solidFill>
                  <a:schemeClr val="bg1"/>
                </a:solidFill>
                <a:latin typeface="Times New Roman" panose="02020603050405020304" pitchFamily="18" charset="0"/>
              </a:rPr>
              <a:t>Financial</a:t>
            </a:r>
          </a:p>
          <a:p>
            <a:pPr algn="ctr"/>
            <a:r>
              <a:rPr lang="en-US" altLang="en-US" sz="1600" b="1">
                <a:solidFill>
                  <a:schemeClr val="bg1"/>
                </a:solidFill>
                <a:latin typeface="Times New Roman" panose="02020603050405020304" pitchFamily="18" charset="0"/>
              </a:rPr>
              <a:t>Management</a:t>
            </a:r>
          </a:p>
        </p:txBody>
      </p:sp>
      <p:sp>
        <p:nvSpPr>
          <p:cNvPr id="4104" name="Rectangle 20">
            <a:extLst>
              <a:ext uri="{FF2B5EF4-FFF2-40B4-BE49-F238E27FC236}">
                <a16:creationId xmlns:a16="http://schemas.microsoft.com/office/drawing/2014/main" id="{2DAD9B59-6AD2-C2F6-91E8-14F26807A300}"/>
              </a:ext>
            </a:extLst>
          </p:cNvPr>
          <p:cNvSpPr>
            <a:spLocks noChangeArrowheads="1"/>
          </p:cNvSpPr>
          <p:nvPr/>
        </p:nvSpPr>
        <p:spPr bwMode="auto">
          <a:xfrm>
            <a:off x="3505200" y="1828800"/>
            <a:ext cx="17526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solidFill>
                  <a:schemeClr val="bg1"/>
                </a:solidFill>
                <a:latin typeface="Times New Roman" panose="02020603050405020304" pitchFamily="18" charset="0"/>
              </a:rPr>
              <a:t>Foreign</a:t>
            </a:r>
          </a:p>
          <a:p>
            <a:pPr algn="ctr"/>
            <a:r>
              <a:rPr lang="en-US" altLang="en-US" sz="1600" b="1" dirty="0">
                <a:solidFill>
                  <a:schemeClr val="bg1"/>
                </a:solidFill>
                <a:latin typeface="Times New Roman" panose="02020603050405020304" pitchFamily="18" charset="0"/>
              </a:rPr>
              <a:t>Exchange</a:t>
            </a:r>
          </a:p>
          <a:p>
            <a:pPr algn="ctr"/>
            <a:r>
              <a:rPr lang="en-US" altLang="en-US" sz="1600" b="1" dirty="0">
                <a:solidFill>
                  <a:schemeClr val="bg1"/>
                </a:solidFill>
                <a:latin typeface="Times New Roman" panose="02020603050405020304" pitchFamily="18" charset="0"/>
              </a:rPr>
              <a:t>Markets</a:t>
            </a:r>
          </a:p>
        </p:txBody>
      </p:sp>
      <p:sp>
        <p:nvSpPr>
          <p:cNvPr id="4105" name="Rectangle 21">
            <a:extLst>
              <a:ext uri="{FF2B5EF4-FFF2-40B4-BE49-F238E27FC236}">
                <a16:creationId xmlns:a16="http://schemas.microsoft.com/office/drawing/2014/main" id="{572DECE8-8E51-2E08-B290-DDE0F6DC1361}"/>
              </a:ext>
            </a:extLst>
          </p:cNvPr>
          <p:cNvSpPr>
            <a:spLocks noChangeArrowheads="1"/>
          </p:cNvSpPr>
          <p:nvPr/>
        </p:nvSpPr>
        <p:spPr bwMode="auto">
          <a:xfrm>
            <a:off x="6400800" y="1828800"/>
            <a:ext cx="18288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Sourcing</a:t>
            </a:r>
          </a:p>
          <a:p>
            <a:pPr algn="ctr"/>
            <a:r>
              <a:rPr lang="en-US" altLang="en-US" sz="1600" b="1">
                <a:solidFill>
                  <a:schemeClr val="bg1"/>
                </a:solidFill>
                <a:latin typeface="Times New Roman" panose="02020603050405020304" pitchFamily="18" charset="0"/>
              </a:rPr>
              <a:t>Capital in</a:t>
            </a:r>
          </a:p>
          <a:p>
            <a:pPr algn="ctr"/>
            <a:r>
              <a:rPr lang="en-US" altLang="en-US" sz="1600" b="1">
                <a:solidFill>
                  <a:schemeClr val="bg1"/>
                </a:solidFill>
                <a:latin typeface="Times New Roman" panose="02020603050405020304" pitchFamily="18" charset="0"/>
              </a:rPr>
              <a:t>Global Markets</a:t>
            </a:r>
          </a:p>
        </p:txBody>
      </p:sp>
      <p:sp>
        <p:nvSpPr>
          <p:cNvPr id="4106" name="Rectangle 22">
            <a:extLst>
              <a:ext uri="{FF2B5EF4-FFF2-40B4-BE49-F238E27FC236}">
                <a16:creationId xmlns:a16="http://schemas.microsoft.com/office/drawing/2014/main" id="{DBF6B093-DA98-BC3C-8A86-EB439B3E0F79}"/>
              </a:ext>
            </a:extLst>
          </p:cNvPr>
          <p:cNvSpPr>
            <a:spLocks noChangeArrowheads="1"/>
          </p:cNvSpPr>
          <p:nvPr/>
        </p:nvSpPr>
        <p:spPr bwMode="auto">
          <a:xfrm>
            <a:off x="3429000" y="4953000"/>
            <a:ext cx="1957388"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Managing</a:t>
            </a:r>
          </a:p>
          <a:p>
            <a:pPr algn="ctr"/>
            <a:r>
              <a:rPr lang="en-US" altLang="en-US" sz="1600" b="1">
                <a:solidFill>
                  <a:schemeClr val="bg1"/>
                </a:solidFill>
                <a:latin typeface="Times New Roman" panose="02020603050405020304" pitchFamily="18" charset="0"/>
              </a:rPr>
              <a:t>FOREX</a:t>
            </a:r>
          </a:p>
          <a:p>
            <a:pPr algn="ctr"/>
            <a:r>
              <a:rPr lang="en-US" altLang="en-US" sz="1600" b="1">
                <a:solidFill>
                  <a:schemeClr val="bg1"/>
                </a:solidFill>
                <a:latin typeface="Times New Roman" panose="02020603050405020304" pitchFamily="18" charset="0"/>
              </a:rPr>
              <a:t>Exposure</a:t>
            </a:r>
          </a:p>
        </p:txBody>
      </p:sp>
      <p:sp>
        <p:nvSpPr>
          <p:cNvPr id="4107" name="Rectangle 23">
            <a:extLst>
              <a:ext uri="{FF2B5EF4-FFF2-40B4-BE49-F238E27FC236}">
                <a16:creationId xmlns:a16="http://schemas.microsoft.com/office/drawing/2014/main" id="{6BF6F7A4-9552-7423-F660-3D6B12196281}"/>
              </a:ext>
            </a:extLst>
          </p:cNvPr>
          <p:cNvSpPr>
            <a:spLocks noChangeArrowheads="1"/>
          </p:cNvSpPr>
          <p:nvPr/>
        </p:nvSpPr>
        <p:spPr bwMode="auto">
          <a:xfrm>
            <a:off x="6477000" y="4953000"/>
            <a:ext cx="19812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Foreign</a:t>
            </a:r>
          </a:p>
          <a:p>
            <a:pPr algn="ctr"/>
            <a:r>
              <a:rPr lang="en-US" altLang="en-US" sz="1600" b="1">
                <a:solidFill>
                  <a:schemeClr val="bg1"/>
                </a:solidFill>
                <a:latin typeface="Times New Roman" panose="02020603050405020304" pitchFamily="18" charset="0"/>
              </a:rPr>
              <a:t>Investment</a:t>
            </a:r>
          </a:p>
          <a:p>
            <a:pPr algn="ctr"/>
            <a:r>
              <a:rPr lang="en-US" altLang="en-US" sz="1600" b="1">
                <a:solidFill>
                  <a:schemeClr val="bg1"/>
                </a:solidFill>
                <a:latin typeface="Times New Roman" panose="02020603050405020304" pitchFamily="18" charset="0"/>
              </a:rPr>
              <a:t>Decisions</a:t>
            </a:r>
          </a:p>
        </p:txBody>
      </p:sp>
      <p:sp>
        <p:nvSpPr>
          <p:cNvPr id="4108" name="Rectangle 24">
            <a:extLst>
              <a:ext uri="{FF2B5EF4-FFF2-40B4-BE49-F238E27FC236}">
                <a16:creationId xmlns:a16="http://schemas.microsoft.com/office/drawing/2014/main" id="{9FCCAB88-0C77-1EF3-7E1E-A4486B5A2460}"/>
              </a:ext>
            </a:extLst>
          </p:cNvPr>
          <p:cNvSpPr>
            <a:spLocks noChangeArrowheads="1"/>
          </p:cNvSpPr>
          <p:nvPr/>
        </p:nvSpPr>
        <p:spPr bwMode="auto">
          <a:xfrm>
            <a:off x="8458200" y="3505200"/>
            <a:ext cx="1371600" cy="34925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Synthesis</a:t>
            </a:r>
          </a:p>
        </p:txBody>
      </p:sp>
      <p:sp>
        <p:nvSpPr>
          <p:cNvPr id="4109" name="AutoShape 25">
            <a:extLst>
              <a:ext uri="{FF2B5EF4-FFF2-40B4-BE49-F238E27FC236}">
                <a16:creationId xmlns:a16="http://schemas.microsoft.com/office/drawing/2014/main" id="{FACCA203-FE61-8A5A-BE77-3115F3DAC4C6}"/>
              </a:ext>
            </a:extLst>
          </p:cNvPr>
          <p:cNvSpPr>
            <a:spLocks noChangeArrowheads="1"/>
          </p:cNvSpPr>
          <p:nvPr/>
        </p:nvSpPr>
        <p:spPr bwMode="auto">
          <a:xfrm>
            <a:off x="4191000" y="2667000"/>
            <a:ext cx="381000" cy="977900"/>
          </a:xfrm>
          <a:prstGeom prst="downArrow">
            <a:avLst>
              <a:gd name="adj1" fmla="val 50000"/>
              <a:gd name="adj2" fmla="val 90831"/>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9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iagram of International Trade Stock Photo - Alamy">
            <a:extLst>
              <a:ext uri="{FF2B5EF4-FFF2-40B4-BE49-F238E27FC236}">
                <a16:creationId xmlns:a16="http://schemas.microsoft.com/office/drawing/2014/main" id="{885FDA16-D1A3-BB15-2571-40F3FEA104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404" y="643467"/>
            <a:ext cx="798719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9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2">
            <a:extLst>
              <a:ext uri="{FF2B5EF4-FFF2-40B4-BE49-F238E27FC236}">
                <a16:creationId xmlns:a16="http://schemas.microsoft.com/office/drawing/2014/main" id="{3FA0E261-EEBE-B3B8-11A5-0E0F23A0C8F3}"/>
              </a:ext>
            </a:extLst>
          </p:cNvPr>
          <p:cNvSpPr>
            <a:spLocks noGrp="1" noChangeArrowheads="1"/>
          </p:cNvSpPr>
          <p:nvPr>
            <p:ph type="title"/>
          </p:nvPr>
        </p:nvSpPr>
        <p:spPr>
          <a:xfrm>
            <a:off x="1014141" y="1450655"/>
            <a:ext cx="3932030" cy="3956690"/>
          </a:xfrm>
        </p:spPr>
        <p:txBody>
          <a:bodyPr anchor="ctr">
            <a:normAutofit/>
          </a:bodyPr>
          <a:lstStyle/>
          <a:p>
            <a:pPr eaLnBrk="1" hangingPunct="1"/>
            <a:r>
              <a:rPr lang="en-US" altLang="en-US" b="1">
                <a:solidFill>
                  <a:schemeClr val="bg1"/>
                </a:solidFill>
                <a:latin typeface="Franklin Gothic Book" panose="020B0503020102020204" pitchFamily="34" charset="0"/>
                <a:ea typeface="ＭＳ Ｐゴシック" panose="020B0600070205080204" pitchFamily="34" charset="-128"/>
              </a:rPr>
              <a:t>What are the Key Issues of International Financial Management?</a:t>
            </a:r>
          </a:p>
        </p:txBody>
      </p:sp>
      <p:cxnSp>
        <p:nvCxnSpPr>
          <p:cNvPr id="16" name="Straight Connector 1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34481F-B93E-11D8-9186-9F312FC1DCBA}"/>
              </a:ext>
            </a:extLst>
          </p:cNvPr>
          <p:cNvSpPr>
            <a:spLocks noGrp="1" noChangeArrowheads="1"/>
          </p:cNvSpPr>
          <p:nvPr>
            <p:ph idx="1"/>
          </p:nvPr>
        </p:nvSpPr>
        <p:spPr>
          <a:xfrm>
            <a:off x="6096000" y="1108061"/>
            <a:ext cx="5008901" cy="4571972"/>
          </a:xfrm>
        </p:spPr>
        <p:txBody>
          <a:bodyPr anchor="ctr">
            <a:normAutofit/>
          </a:bodyPr>
          <a:lstStyle/>
          <a:p>
            <a:pPr marL="450850" indent="-4508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Foreign exchange risk</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IFM deals with exchange risk. Appreciation or devaluation of a currency may have an adverse effect on a company’s product pricing, input cost and financial state of affairs.</a:t>
            </a:r>
          </a:p>
          <a:p>
            <a:pPr marL="450850" indent="-4508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Political risk</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An unexpected overturn of the government may jeopardize existing negotiated contract. On the other hand expropriation of assets by the host government could ruin company’s investment.</a:t>
            </a:r>
          </a:p>
          <a:p>
            <a:pPr marL="450850" indent="-4508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Market imperfections</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 Trade barriers and tax incentives may affect location of production.</a:t>
            </a:r>
          </a:p>
          <a:p>
            <a:pPr marL="723900" lvl="1" indent="-2730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Expanded opportunity sets</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Could raise funds in global markets and may gain from economies of scale.</a:t>
            </a:r>
          </a:p>
        </p:txBody>
      </p:sp>
    </p:spTree>
    <p:extLst>
      <p:ext uri="{BB962C8B-B14F-4D97-AF65-F5344CB8AC3E}">
        <p14:creationId xmlns:p14="http://schemas.microsoft.com/office/powerpoint/2010/main" val="343052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50FD1D-22D5-7FA3-5A68-D28FFC28FBBE}"/>
              </a:ext>
            </a:extLst>
          </p:cNvPr>
          <p:cNvPicPr>
            <a:picLocks noChangeAspect="1"/>
          </p:cNvPicPr>
          <p:nvPr/>
        </p:nvPicPr>
        <p:blipFill rotWithShape="1">
          <a:blip r:embed="rId2">
            <a:alphaModFix amt="35000"/>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7EED8C94-1CB3-8539-E3AF-A372762C6949}"/>
              </a:ext>
            </a:extLst>
          </p:cNvPr>
          <p:cNvSpPr>
            <a:spLocks noGrp="1"/>
          </p:cNvSpPr>
          <p:nvPr>
            <p:ph type="title"/>
          </p:nvPr>
        </p:nvSpPr>
        <p:spPr>
          <a:xfrm>
            <a:off x="838200" y="365125"/>
            <a:ext cx="10515600" cy="1325563"/>
          </a:xfrm>
        </p:spPr>
        <p:txBody>
          <a:bodyPr>
            <a:normAutofit/>
          </a:bodyPr>
          <a:lstStyle/>
          <a:p>
            <a:r>
              <a:rPr lang="en-US" b="0" i="0">
                <a:solidFill>
                  <a:srgbClr val="FFFFFF"/>
                </a:solidFill>
                <a:effectLst/>
                <a:latin typeface="Open Sans" panose="020B0606030504020204" pitchFamily="34" charset="0"/>
              </a:rPr>
              <a:t> </a:t>
            </a:r>
            <a:r>
              <a:rPr lang="en-US" b="1" i="0">
                <a:solidFill>
                  <a:srgbClr val="FFFFFF"/>
                </a:solidFill>
                <a:effectLst/>
                <a:latin typeface="Arial" panose="020B0604020202020204" pitchFamily="34" charset="0"/>
                <a:cs typeface="Arial" panose="020B0604020202020204" pitchFamily="34" charset="0"/>
              </a:rPr>
              <a:t>What is the Goal of Multinational Financial Management?</a:t>
            </a:r>
            <a:endParaRPr lang="en-MY">
              <a:solidFill>
                <a:srgbClr val="FFFFFF"/>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0EE66102-306D-1EF5-38EB-D52B14BDD734}"/>
              </a:ext>
            </a:extLst>
          </p:cNvPr>
          <p:cNvGraphicFramePr>
            <a:graphicFrameLocks noGrp="1"/>
          </p:cNvGraphicFramePr>
          <p:nvPr>
            <p:ph idx="1"/>
            <p:extLst>
              <p:ext uri="{D42A27DB-BD31-4B8C-83A1-F6EECF244321}">
                <p14:modId xmlns:p14="http://schemas.microsoft.com/office/powerpoint/2010/main" val="35490497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7468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EB0E67-9F29-E3C8-769E-B0B658F9CF99}"/>
              </a:ext>
            </a:extLst>
          </p:cNvPr>
          <p:cNvSpPr>
            <a:spLocks noGrp="1"/>
          </p:cNvSpPr>
          <p:nvPr>
            <p:ph type="title"/>
          </p:nvPr>
        </p:nvSpPr>
        <p:spPr>
          <a:xfrm>
            <a:off x="838200" y="704088"/>
            <a:ext cx="3529953" cy="2980944"/>
          </a:xfrm>
        </p:spPr>
        <p:txBody>
          <a:bodyPr>
            <a:normAutofit/>
          </a:bodyPr>
          <a:lstStyle/>
          <a:p>
            <a:r>
              <a:rPr lang="en-US" b="1" i="0">
                <a:solidFill>
                  <a:schemeClr val="bg1"/>
                </a:solidFill>
                <a:effectLst/>
                <a:latin typeface="Arial" panose="020B0604020202020204" pitchFamily="34" charset="0"/>
                <a:cs typeface="Arial" panose="020B0604020202020204" pitchFamily="34" charset="0"/>
              </a:rPr>
              <a:t>Conflict and Constraints with the MNC’s Goal</a:t>
            </a:r>
            <a:endParaRPr lang="en-MY">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5D4066-1A4C-A1F7-E998-2387B842028F}"/>
              </a:ext>
            </a:extLst>
          </p:cNvPr>
          <p:cNvSpPr>
            <a:spLocks noGrp="1"/>
          </p:cNvSpPr>
          <p:nvPr>
            <p:ph idx="1"/>
          </p:nvPr>
        </p:nvSpPr>
        <p:spPr>
          <a:xfrm>
            <a:off x="6212410" y="704088"/>
            <a:ext cx="5135293" cy="5248656"/>
          </a:xfrm>
        </p:spPr>
        <p:txBody>
          <a:bodyPr anchor="ctr">
            <a:normAutofit/>
          </a:bodyPr>
          <a:lstStyle/>
          <a:p>
            <a:endParaRPr lang="en-US" sz="2400"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Agency problem</a:t>
            </a:r>
          </a:p>
          <a:p>
            <a:pPr marL="457200" lvl="1" indent="0">
              <a:buNone/>
            </a:pPr>
            <a:endParaRPr lang="en-US"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Environmental constraints</a:t>
            </a:r>
          </a:p>
          <a:p>
            <a:pPr marL="457200" lvl="1" indent="0">
              <a:buNone/>
            </a:pPr>
            <a:endParaRPr lang="en-US"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Regulatory constraints</a:t>
            </a:r>
          </a:p>
          <a:p>
            <a:pPr marL="457200" lvl="1" indent="0">
              <a:buNone/>
            </a:pPr>
            <a:endParaRPr lang="en-US"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Ethical constraints</a:t>
            </a:r>
            <a:endParaRPr lang="en-MY" dirty="0"/>
          </a:p>
        </p:txBody>
      </p:sp>
    </p:spTree>
    <p:extLst>
      <p:ext uri="{BB962C8B-B14F-4D97-AF65-F5344CB8AC3E}">
        <p14:creationId xmlns:p14="http://schemas.microsoft.com/office/powerpoint/2010/main" val="254895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A4EAD28-8E58-3F25-A463-67A10967574F}"/>
              </a:ext>
            </a:extLst>
          </p:cNvPr>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r>
              <a:rPr lang="en-US" altLang="en-US" sz="3200" b="1" kern="1200">
                <a:solidFill>
                  <a:schemeClr val="bg1"/>
                </a:solidFill>
                <a:latin typeface="+mj-lt"/>
                <a:ea typeface="+mj-ea"/>
                <a:cs typeface="+mj-cs"/>
              </a:rPr>
              <a:t>How International FM Differ from the Domestic One</a:t>
            </a:r>
            <a:endParaRPr lang="en-US" altLang="zh-TW" sz="3200" b="1" kern="1200">
              <a:solidFill>
                <a:schemeClr val="bg1"/>
              </a:solidFill>
              <a:latin typeface="+mj-lt"/>
              <a:ea typeface="+mj-ea"/>
              <a:cs typeface="+mj-cs"/>
            </a:endParaRPr>
          </a:p>
        </p:txBody>
      </p:sp>
      <p:pic>
        <p:nvPicPr>
          <p:cNvPr id="4" name="Picture 5" descr="CH01P003">
            <a:extLst>
              <a:ext uri="{FF2B5EF4-FFF2-40B4-BE49-F238E27FC236}">
                <a16:creationId xmlns:a16="http://schemas.microsoft.com/office/drawing/2014/main" id="{7603711C-01BC-8EB6-634D-503FCB9539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950" y="1675227"/>
            <a:ext cx="7620099"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57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D2485-CB55-DB19-7233-90CF1EE744DB}"/>
              </a:ext>
            </a:extLst>
          </p:cNvPr>
          <p:cNvSpPr>
            <a:spLocks noGrp="1"/>
          </p:cNvSpPr>
          <p:nvPr>
            <p:ph type="title"/>
          </p:nvPr>
        </p:nvSpPr>
        <p:spPr>
          <a:xfrm>
            <a:off x="686834" y="1153572"/>
            <a:ext cx="3200400" cy="4461163"/>
          </a:xfrm>
        </p:spPr>
        <p:txBody>
          <a:bodyPr>
            <a:normAutofit/>
          </a:bodyPr>
          <a:lstStyle/>
          <a:p>
            <a:br>
              <a:rPr lang="en-US" sz="3400" b="0" i="0">
                <a:solidFill>
                  <a:srgbClr val="FFFFFF"/>
                </a:solidFill>
                <a:effectLst/>
                <a:latin typeface="Open Sans" panose="020B0606030504020204" pitchFamily="34" charset="0"/>
              </a:rPr>
            </a:br>
            <a:r>
              <a:rPr lang="en-US" sz="3400" b="1" i="0">
                <a:solidFill>
                  <a:srgbClr val="FFFFFF"/>
                </a:solidFill>
                <a:effectLst/>
                <a:latin typeface="Open Sans" panose="020B0606030504020204" pitchFamily="34" charset="0"/>
              </a:rPr>
              <a:t>The importance of international trade</a:t>
            </a:r>
            <a:br>
              <a:rPr lang="en-US" sz="3400" b="0" i="0">
                <a:solidFill>
                  <a:srgbClr val="FFFFFF"/>
                </a:solidFill>
                <a:effectLst/>
                <a:latin typeface="Open Sans" panose="020B0606030504020204" pitchFamily="34" charset="0"/>
              </a:rPr>
            </a:br>
            <a:endParaRPr lang="en-MY"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30BF0C-692C-482B-0E7E-F71700EDAEB8}"/>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
            </a:pPr>
            <a:r>
              <a:rPr lang="en-US" b="0" i="0">
                <a:effectLst/>
                <a:latin typeface="Open Sans" panose="020B0606030504020204" pitchFamily="34" charset="0"/>
              </a:rPr>
              <a:t>International trade between different countries is an important factor in raising living standards, providing employment and enabling consumers to enjoy a greater variety of goods.</a:t>
            </a:r>
          </a:p>
          <a:p>
            <a:pPr marL="0" indent="0">
              <a:buNone/>
            </a:pPr>
            <a:endParaRPr lang="en-US" b="0" i="0">
              <a:effectLst/>
              <a:latin typeface="Open Sans" panose="020B0606030504020204" pitchFamily="34" charset="0"/>
            </a:endParaRPr>
          </a:p>
          <a:p>
            <a:pPr>
              <a:buFont typeface="Wingdings" panose="05000000000000000000" pitchFamily="2" charset="2"/>
              <a:buChar char="§"/>
            </a:pPr>
            <a:r>
              <a:rPr lang="en-US" b="0" i="0">
                <a:effectLst/>
                <a:latin typeface="Open Sans" panose="020B0606030504020204" pitchFamily="34" charset="0"/>
              </a:rPr>
              <a:t>International trade has occurred since the earliest civilizations began trading, but in recent years international trade has become increasingly important with a larger share of GDP devoted to exports and imports.</a:t>
            </a:r>
          </a:p>
          <a:p>
            <a:endParaRPr lang="en-MY" dirty="0"/>
          </a:p>
        </p:txBody>
      </p:sp>
    </p:spTree>
    <p:extLst>
      <p:ext uri="{BB962C8B-B14F-4D97-AF65-F5344CB8AC3E}">
        <p14:creationId xmlns:p14="http://schemas.microsoft.com/office/powerpoint/2010/main" val="36955823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1611</Words>
  <Application>Microsoft Office PowerPoint</Application>
  <PresentationFormat>Widescreen</PresentationFormat>
  <Paragraphs>179</Paragraphs>
  <Slides>25</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Aharoni</vt:lpstr>
      <vt:lpstr>Arial</vt:lpstr>
      <vt:lpstr>Bookman Old Style</vt:lpstr>
      <vt:lpstr>Calibri</vt:lpstr>
      <vt:lpstr>Calibri Light</vt:lpstr>
      <vt:lpstr>Century Gothic</vt:lpstr>
      <vt:lpstr>Franklin Gothic Book</vt:lpstr>
      <vt:lpstr>Open Sans</vt:lpstr>
      <vt:lpstr>Perpetua</vt:lpstr>
      <vt:lpstr>Rockwell</vt:lpstr>
      <vt:lpstr>Times New Roman</vt:lpstr>
      <vt:lpstr>Wingdings</vt:lpstr>
      <vt:lpstr>Office Theme</vt:lpstr>
      <vt:lpstr>Damask</vt:lpstr>
      <vt:lpstr>Mesh</vt:lpstr>
      <vt:lpstr>INTRODUCTION TO INTERNATIONAL FINANCIAL MANAGEMENT</vt:lpstr>
      <vt:lpstr>LEARNING OBJECTIVES</vt:lpstr>
      <vt:lpstr>Contents of IFM</vt:lpstr>
      <vt:lpstr>PowerPoint Presentation</vt:lpstr>
      <vt:lpstr>What are the Key Issues of International Financial Management?</vt:lpstr>
      <vt:lpstr> What is the Goal of Multinational Financial Management?</vt:lpstr>
      <vt:lpstr>Conflict and Constraints with the MNC’s Goal</vt:lpstr>
      <vt:lpstr>How International FM Differ from the Domestic One</vt:lpstr>
      <vt:lpstr> The importance of international trade </vt:lpstr>
      <vt:lpstr>PowerPoint Presentation</vt:lpstr>
      <vt:lpstr>PowerPoint Presentation</vt:lpstr>
      <vt:lpstr> https://youtu.be/UYTzhkbc7IM </vt:lpstr>
      <vt:lpstr> The importance of international trade </vt:lpstr>
      <vt:lpstr> The importance of international trade </vt:lpstr>
      <vt:lpstr> Problems arising from free trade </vt:lpstr>
      <vt:lpstr> Problems arising from free trade </vt:lpstr>
      <vt:lpstr> Pros and cons of international trade </vt:lpstr>
      <vt:lpstr> Importance of IFM </vt:lpstr>
      <vt:lpstr> Importance of IFM </vt:lpstr>
      <vt:lpstr>Globalization of Economic Activities</vt:lpstr>
      <vt:lpstr>Globalization of Economic Activities</vt:lpstr>
      <vt:lpstr>What are the International Financial Management Decisions</vt:lpstr>
      <vt:lpstr>PowerPoint Presentation</vt:lpstr>
      <vt:lpstr>Multinational Enterprises</vt:lpstr>
      <vt:lpstr>Types of Multinational Enterprises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FINANCIAL MANAGEMENT  SESSION 1</dc:title>
  <dc:creator>aminul islam</dc:creator>
  <cp:lastModifiedBy>aminul islam</cp:lastModifiedBy>
  <cp:revision>37</cp:revision>
  <dcterms:created xsi:type="dcterms:W3CDTF">2022-08-03T07:38:57Z</dcterms:created>
  <dcterms:modified xsi:type="dcterms:W3CDTF">2022-08-06T12:12:25Z</dcterms:modified>
</cp:coreProperties>
</file>