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082B3D6-F64E-44FD-9D65-E3A3F75D81AB}" type="datetimeFigureOut">
              <a:rPr lang="en-US" smtClean="0"/>
              <a:t>10/23/2021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752634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2B3D6-F64E-44FD-9D65-E3A3F75D81AB}"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1636695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82B3D6-F64E-44FD-9D65-E3A3F75D81AB}"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2029942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82B3D6-F64E-44FD-9D65-E3A3F75D81AB}"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1821368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82B3D6-F64E-44FD-9D65-E3A3F75D81AB}"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2179630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082B3D6-F64E-44FD-9D65-E3A3F75D81AB}" type="datetimeFigureOut">
              <a:rPr lang="en-US" smtClean="0"/>
              <a:t>10/23/2021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401730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082B3D6-F64E-44FD-9D65-E3A3F75D81AB}" type="datetimeFigureOut">
              <a:rPr lang="en-US" smtClean="0"/>
              <a:t>10/23/2021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2309990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082B3D6-F64E-44FD-9D65-E3A3F75D81AB}"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318704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082B3D6-F64E-44FD-9D65-E3A3F75D81AB}"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332635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82B3D6-F64E-44FD-9D65-E3A3F75D81AB}"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1026103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82B3D6-F64E-44FD-9D65-E3A3F75D81AB}" type="datetimeFigureOut">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27041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82B3D6-F64E-44FD-9D65-E3A3F75D81AB}"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179719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82B3D6-F64E-44FD-9D65-E3A3F75D81AB}" type="datetimeFigureOut">
              <a:rPr lang="en-US" smtClean="0"/>
              <a:t>10/23/2021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1897524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82B3D6-F64E-44FD-9D65-E3A3F75D81AB}" type="datetimeFigureOut">
              <a:rPr lang="en-US" smtClean="0"/>
              <a:t>10/23/2021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1522563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82B3D6-F64E-44FD-9D65-E3A3F75D81AB}" type="datetimeFigureOut">
              <a:rPr lang="en-US" smtClean="0"/>
              <a:t>10/23/2021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2406628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2B3D6-F64E-44FD-9D65-E3A3F75D81AB}"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590727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82B3D6-F64E-44FD-9D65-E3A3F75D81AB}" type="datetimeFigureOut">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9433F9-B7EE-4F48-9A2E-F7728AC7A3AC}" type="slidenum">
              <a:rPr lang="en-US" smtClean="0"/>
              <a:t>‹#›</a:t>
            </a:fld>
            <a:endParaRPr lang="en-US"/>
          </a:p>
        </p:txBody>
      </p:sp>
    </p:spTree>
    <p:extLst>
      <p:ext uri="{BB962C8B-B14F-4D97-AF65-F5344CB8AC3E}">
        <p14:creationId xmlns:p14="http://schemas.microsoft.com/office/powerpoint/2010/main" val="302338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082B3D6-F64E-44FD-9D65-E3A3F75D81AB}" type="datetimeFigureOut">
              <a:rPr lang="en-US" smtClean="0"/>
              <a:t>10/23/2021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59433F9-B7EE-4F48-9A2E-F7728AC7A3AC}" type="slidenum">
              <a:rPr lang="en-US" smtClean="0"/>
              <a:t>‹#›</a:t>
            </a:fld>
            <a:endParaRPr lang="en-US"/>
          </a:p>
        </p:txBody>
      </p:sp>
    </p:spTree>
    <p:extLst>
      <p:ext uri="{BB962C8B-B14F-4D97-AF65-F5344CB8AC3E}">
        <p14:creationId xmlns:p14="http://schemas.microsoft.com/office/powerpoint/2010/main" val="904477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4410" y="2343953"/>
            <a:ext cx="6684136" cy="1200329"/>
          </a:xfrm>
          <a:prstGeom prst="rect">
            <a:avLst/>
          </a:prstGeom>
          <a:noFill/>
        </p:spPr>
        <p:txBody>
          <a:bodyPr wrap="square" rtlCol="0">
            <a:spAutoFit/>
          </a:bodyPr>
          <a:lstStyle/>
          <a:p>
            <a:pPr algn="ctr"/>
            <a:r>
              <a:rPr lang="en-US" sz="3600" b="1" dirty="0"/>
              <a:t>Formulation and dosage forms of herbal medicines</a:t>
            </a:r>
            <a:endParaRPr lang="en-US" sz="3600" dirty="0"/>
          </a:p>
        </p:txBody>
      </p:sp>
    </p:spTree>
    <p:extLst>
      <p:ext uri="{BB962C8B-B14F-4D97-AF65-F5344CB8AC3E}">
        <p14:creationId xmlns:p14="http://schemas.microsoft.com/office/powerpoint/2010/main" val="13143298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21984" y="489398"/>
            <a:ext cx="9214834" cy="646331"/>
          </a:xfrm>
          <a:prstGeom prst="rect">
            <a:avLst/>
          </a:prstGeom>
          <a:noFill/>
        </p:spPr>
        <p:txBody>
          <a:bodyPr wrap="square" rtlCol="0">
            <a:spAutoFit/>
          </a:bodyPr>
          <a:lstStyle/>
          <a:p>
            <a:r>
              <a:rPr lang="en-US" sz="3600" b="1" dirty="0" smtClean="0"/>
              <a:t>One Ex. Includes </a:t>
            </a:r>
            <a:r>
              <a:rPr lang="en-US" sz="3600" b="1" dirty="0" err="1" smtClean="0"/>
              <a:t>Ayurvedic</a:t>
            </a:r>
            <a:r>
              <a:rPr lang="en-US" sz="3600" b="1" dirty="0" smtClean="0"/>
              <a:t> formulations</a:t>
            </a:r>
            <a:endParaRPr lang="en-US" sz="3600" b="1" dirty="0"/>
          </a:p>
        </p:txBody>
      </p:sp>
      <p:sp>
        <p:nvSpPr>
          <p:cNvPr id="3" name="TextBox 2"/>
          <p:cNvSpPr txBox="1"/>
          <p:nvPr/>
        </p:nvSpPr>
        <p:spPr>
          <a:xfrm>
            <a:off x="1712890" y="1700011"/>
            <a:ext cx="10612192" cy="3970318"/>
          </a:xfrm>
          <a:prstGeom prst="rect">
            <a:avLst/>
          </a:prstGeom>
          <a:noFill/>
        </p:spPr>
        <p:txBody>
          <a:bodyPr wrap="square" rtlCol="0">
            <a:spAutoFit/>
          </a:bodyPr>
          <a:lstStyle/>
          <a:p>
            <a:r>
              <a:rPr lang="en-US" sz="2800" dirty="0" smtClean="0"/>
              <a:t>• </a:t>
            </a:r>
            <a:r>
              <a:rPr lang="en-US" sz="2800" dirty="0" err="1" smtClean="0"/>
              <a:t>Ayurvedic</a:t>
            </a:r>
            <a:r>
              <a:rPr lang="en-US" sz="2800" dirty="0" smtClean="0"/>
              <a:t> medicine originated in the early evolution of India about 3,000-5,000 years ago. </a:t>
            </a:r>
          </a:p>
          <a:p>
            <a:endParaRPr lang="en-US" sz="2800" dirty="0"/>
          </a:p>
          <a:p>
            <a:r>
              <a:rPr lang="en-US" sz="2800" dirty="0" smtClean="0"/>
              <a:t>• These formulations are taken from the ancient Vedic text or Vedas (books of Ayurveda), the ancient religious and philosophical texts that are the oldest surviving literature in the world, which makes </a:t>
            </a:r>
            <a:r>
              <a:rPr lang="en-US" sz="2800" dirty="0" err="1" smtClean="0"/>
              <a:t>Ayurvedic</a:t>
            </a:r>
            <a:r>
              <a:rPr lang="en-US" sz="2800" dirty="0" smtClean="0"/>
              <a:t> medicine the oldest surviving healing system.</a:t>
            </a:r>
          </a:p>
          <a:p>
            <a:endParaRPr lang="en-US" sz="2800" dirty="0"/>
          </a:p>
        </p:txBody>
      </p:sp>
    </p:spTree>
    <p:extLst>
      <p:ext uri="{BB962C8B-B14F-4D97-AF65-F5344CB8AC3E}">
        <p14:creationId xmlns:p14="http://schemas.microsoft.com/office/powerpoint/2010/main" val="1298375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9706" y="1262129"/>
            <a:ext cx="9015211" cy="4401205"/>
          </a:xfrm>
          <a:prstGeom prst="rect">
            <a:avLst/>
          </a:prstGeom>
          <a:noFill/>
        </p:spPr>
        <p:txBody>
          <a:bodyPr wrap="square" rtlCol="0">
            <a:spAutoFit/>
          </a:bodyPr>
          <a:lstStyle/>
          <a:p>
            <a:endParaRPr lang="en-US" sz="2800" dirty="0"/>
          </a:p>
          <a:p>
            <a:pPr marL="514350" indent="-514350">
              <a:buAutoNum type="arabicPeriod"/>
            </a:pPr>
            <a:r>
              <a:rPr lang="en-US" sz="2800" b="1" dirty="0" smtClean="0"/>
              <a:t>CLASSICAL AYURVEDIC MEDICINES </a:t>
            </a:r>
          </a:p>
          <a:p>
            <a:pPr marL="514350" indent="-514350">
              <a:buAutoNum type="arabicPeriod"/>
            </a:pPr>
            <a:endParaRPr lang="en-US" sz="2800" b="1" dirty="0"/>
          </a:p>
          <a:p>
            <a:r>
              <a:rPr lang="en-US" sz="2800" dirty="0" smtClean="0"/>
              <a:t>• These medicines are present in traditional </a:t>
            </a:r>
            <a:r>
              <a:rPr lang="en-US" sz="2800" dirty="0" err="1" smtClean="0"/>
              <a:t>Ayurvedic</a:t>
            </a:r>
            <a:r>
              <a:rPr lang="en-US" sz="2800" dirty="0" smtClean="0"/>
              <a:t> text books such as </a:t>
            </a:r>
            <a:r>
              <a:rPr lang="en-US" sz="2800" dirty="0" err="1" smtClean="0"/>
              <a:t>Charaka</a:t>
            </a:r>
            <a:r>
              <a:rPr lang="en-US" sz="2800" dirty="0" smtClean="0"/>
              <a:t> Samhita, </a:t>
            </a:r>
            <a:r>
              <a:rPr lang="en-US" sz="2800" dirty="0" err="1" smtClean="0"/>
              <a:t>Sushruta</a:t>
            </a:r>
            <a:r>
              <a:rPr lang="en-US" sz="2800" dirty="0" smtClean="0"/>
              <a:t> Samhita etc. The manufacturing company follows the same formula and prepares medicines. For </a:t>
            </a:r>
            <a:r>
              <a:rPr lang="en-US" sz="2800" dirty="0" err="1" smtClean="0"/>
              <a:t>e.g</a:t>
            </a:r>
            <a:r>
              <a:rPr lang="en-US" sz="2800" dirty="0" smtClean="0"/>
              <a:t> </a:t>
            </a:r>
            <a:r>
              <a:rPr lang="en-US" sz="2800" dirty="0" err="1" smtClean="0"/>
              <a:t>bhasmas</a:t>
            </a:r>
            <a:r>
              <a:rPr lang="en-US" sz="2800" dirty="0" smtClean="0"/>
              <a:t>, </a:t>
            </a:r>
            <a:r>
              <a:rPr lang="en-US" sz="2800" dirty="0" err="1" smtClean="0"/>
              <a:t>asavas</a:t>
            </a:r>
            <a:r>
              <a:rPr lang="en-US" sz="2800" dirty="0" smtClean="0"/>
              <a:t>, </a:t>
            </a:r>
            <a:r>
              <a:rPr lang="en-US" sz="2800" dirty="0" err="1" smtClean="0"/>
              <a:t>arishtas</a:t>
            </a:r>
            <a:r>
              <a:rPr lang="en-US" sz="2800" dirty="0" smtClean="0"/>
              <a:t>, </a:t>
            </a:r>
            <a:r>
              <a:rPr lang="en-US" sz="2800" dirty="0" err="1" smtClean="0"/>
              <a:t>taila</a:t>
            </a:r>
            <a:r>
              <a:rPr lang="en-US" sz="2800" dirty="0" smtClean="0"/>
              <a:t> etc.</a:t>
            </a:r>
          </a:p>
          <a:p>
            <a:endParaRPr lang="en-US" sz="2800" dirty="0"/>
          </a:p>
        </p:txBody>
      </p:sp>
      <p:sp>
        <p:nvSpPr>
          <p:cNvPr id="3" name="TextBox 2"/>
          <p:cNvSpPr txBox="1"/>
          <p:nvPr/>
        </p:nvSpPr>
        <p:spPr>
          <a:xfrm>
            <a:off x="2691683" y="373487"/>
            <a:ext cx="7057623" cy="1200329"/>
          </a:xfrm>
          <a:prstGeom prst="rect">
            <a:avLst/>
          </a:prstGeom>
          <a:noFill/>
        </p:spPr>
        <p:txBody>
          <a:bodyPr wrap="square" rtlCol="0">
            <a:spAutoFit/>
          </a:bodyPr>
          <a:lstStyle/>
          <a:p>
            <a:r>
              <a:rPr lang="en-US" sz="3600" b="1" dirty="0" smtClean="0"/>
              <a:t>Type of </a:t>
            </a:r>
            <a:r>
              <a:rPr lang="en-US" sz="3600" b="1" dirty="0" err="1" smtClean="0"/>
              <a:t>Ayurvedic</a:t>
            </a:r>
            <a:r>
              <a:rPr lang="en-US" sz="3600" b="1" dirty="0" smtClean="0"/>
              <a:t> formulations </a:t>
            </a:r>
          </a:p>
          <a:p>
            <a:endParaRPr lang="en-US" sz="3600" b="1" dirty="0"/>
          </a:p>
        </p:txBody>
      </p:sp>
    </p:spTree>
    <p:extLst>
      <p:ext uri="{BB962C8B-B14F-4D97-AF65-F5344CB8AC3E}">
        <p14:creationId xmlns:p14="http://schemas.microsoft.com/office/powerpoint/2010/main" val="2440456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6220" y="978794"/>
            <a:ext cx="9994006" cy="5262979"/>
          </a:xfrm>
          <a:prstGeom prst="rect">
            <a:avLst/>
          </a:prstGeom>
          <a:noFill/>
        </p:spPr>
        <p:txBody>
          <a:bodyPr wrap="square" rtlCol="0">
            <a:spAutoFit/>
          </a:bodyPr>
          <a:lstStyle/>
          <a:p>
            <a:endParaRPr lang="en-US" sz="2800" dirty="0"/>
          </a:p>
          <a:p>
            <a:r>
              <a:rPr lang="en-US" sz="2800" b="1" dirty="0" smtClean="0"/>
              <a:t>2. PROPRIETARY MEDICINES </a:t>
            </a:r>
          </a:p>
          <a:p>
            <a:endParaRPr lang="en-US" sz="2800" dirty="0"/>
          </a:p>
          <a:p>
            <a:r>
              <a:rPr lang="en-US" sz="2800" dirty="0" smtClean="0"/>
              <a:t>• These are also known as patent medicines or modern </a:t>
            </a:r>
            <a:r>
              <a:rPr lang="en-US" sz="2800" dirty="0" err="1" smtClean="0"/>
              <a:t>Ayurvedic</a:t>
            </a:r>
            <a:r>
              <a:rPr lang="en-US" sz="2800" dirty="0" smtClean="0"/>
              <a:t> medicines. Their formula, dosage form are decided by the manufacturing company and ingredients used in these preparation are not found in traditional </a:t>
            </a:r>
            <a:r>
              <a:rPr lang="en-US" sz="2800" dirty="0" err="1" smtClean="0"/>
              <a:t>Ayurvedic</a:t>
            </a:r>
            <a:r>
              <a:rPr lang="en-US" sz="2800" dirty="0" smtClean="0"/>
              <a:t> text books. Every company has its own formula and conducts clinical trial, research on the medicine about its efficacy. For e.g. capsules, syrups etc.</a:t>
            </a:r>
          </a:p>
          <a:p>
            <a:endParaRPr lang="en-US" sz="2800" dirty="0"/>
          </a:p>
        </p:txBody>
      </p:sp>
      <p:sp>
        <p:nvSpPr>
          <p:cNvPr id="3" name="TextBox 2"/>
          <p:cNvSpPr txBox="1"/>
          <p:nvPr/>
        </p:nvSpPr>
        <p:spPr>
          <a:xfrm>
            <a:off x="2305318" y="248647"/>
            <a:ext cx="8577330" cy="923330"/>
          </a:xfrm>
          <a:prstGeom prst="rect">
            <a:avLst/>
          </a:prstGeom>
          <a:noFill/>
        </p:spPr>
        <p:txBody>
          <a:bodyPr wrap="square" rtlCol="0">
            <a:spAutoFit/>
          </a:bodyPr>
          <a:lstStyle/>
          <a:p>
            <a:r>
              <a:rPr lang="en-US" sz="3600" b="1" dirty="0" smtClean="0"/>
              <a:t>Type of </a:t>
            </a:r>
            <a:r>
              <a:rPr lang="en-US" sz="3600" b="1" dirty="0" err="1" smtClean="0"/>
              <a:t>Ayurvedic</a:t>
            </a:r>
            <a:r>
              <a:rPr lang="en-US" sz="3600" b="1" dirty="0" smtClean="0"/>
              <a:t> formulations </a:t>
            </a:r>
          </a:p>
          <a:p>
            <a:endParaRPr lang="en-US" b="1" dirty="0"/>
          </a:p>
        </p:txBody>
      </p:sp>
    </p:spTree>
    <p:extLst>
      <p:ext uri="{BB962C8B-B14F-4D97-AF65-F5344CB8AC3E}">
        <p14:creationId xmlns:p14="http://schemas.microsoft.com/office/powerpoint/2010/main" val="528667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7284" y="1470785"/>
            <a:ext cx="8744755" cy="3108543"/>
          </a:xfrm>
          <a:prstGeom prst="rect">
            <a:avLst/>
          </a:prstGeom>
          <a:noFill/>
        </p:spPr>
        <p:txBody>
          <a:bodyPr wrap="square" rtlCol="0">
            <a:spAutoFit/>
          </a:bodyPr>
          <a:lstStyle/>
          <a:p>
            <a:endParaRPr lang="en-US" sz="2800" dirty="0"/>
          </a:p>
          <a:p>
            <a:endParaRPr lang="en-US" sz="2800" dirty="0" smtClean="0"/>
          </a:p>
          <a:p>
            <a:r>
              <a:rPr lang="en-US" sz="2800" dirty="0" smtClean="0"/>
              <a:t>• Solid dosage forms: </a:t>
            </a:r>
            <a:r>
              <a:rPr lang="en-US" sz="2800" dirty="0" err="1" smtClean="0"/>
              <a:t>Gutika</a:t>
            </a:r>
            <a:r>
              <a:rPr lang="en-US" sz="2800" dirty="0" smtClean="0"/>
              <a:t> &amp; </a:t>
            </a:r>
            <a:r>
              <a:rPr lang="en-US" sz="2800" dirty="0" err="1" smtClean="0"/>
              <a:t>Chruna</a:t>
            </a:r>
            <a:r>
              <a:rPr lang="en-US" sz="2800" dirty="0" smtClean="0"/>
              <a:t> </a:t>
            </a:r>
          </a:p>
          <a:p>
            <a:endParaRPr lang="en-US" sz="2800" dirty="0"/>
          </a:p>
          <a:p>
            <a:r>
              <a:rPr lang="en-US" sz="2800" dirty="0" smtClean="0"/>
              <a:t>• Semi solid forms: </a:t>
            </a:r>
            <a:r>
              <a:rPr lang="en-US" sz="2800" dirty="0" err="1" smtClean="0"/>
              <a:t>Avaleha</a:t>
            </a:r>
            <a:r>
              <a:rPr lang="en-US" sz="2800" dirty="0" smtClean="0"/>
              <a:t> &amp; </a:t>
            </a:r>
            <a:r>
              <a:rPr lang="en-US" sz="2800" dirty="0" err="1" smtClean="0"/>
              <a:t>Ghrita</a:t>
            </a:r>
            <a:r>
              <a:rPr lang="en-US" sz="2800" dirty="0" smtClean="0"/>
              <a:t> </a:t>
            </a:r>
          </a:p>
          <a:p>
            <a:endParaRPr lang="en-US" sz="2800" dirty="0"/>
          </a:p>
          <a:p>
            <a:r>
              <a:rPr lang="en-US" sz="2800" dirty="0" smtClean="0"/>
              <a:t>• Liquid dosage forms: </a:t>
            </a:r>
            <a:r>
              <a:rPr lang="en-US" sz="2800" dirty="0" err="1" smtClean="0"/>
              <a:t>Asava</a:t>
            </a:r>
            <a:r>
              <a:rPr lang="en-US" sz="2800" dirty="0" smtClean="0"/>
              <a:t> , Arista</a:t>
            </a:r>
            <a:endParaRPr lang="en-US" sz="2800" dirty="0"/>
          </a:p>
        </p:txBody>
      </p:sp>
      <p:sp>
        <p:nvSpPr>
          <p:cNvPr id="3" name="TextBox 2"/>
          <p:cNvSpPr txBox="1"/>
          <p:nvPr/>
        </p:nvSpPr>
        <p:spPr>
          <a:xfrm>
            <a:off x="1481070" y="870620"/>
            <a:ext cx="10303099" cy="1200329"/>
          </a:xfrm>
          <a:prstGeom prst="rect">
            <a:avLst/>
          </a:prstGeom>
          <a:noFill/>
        </p:spPr>
        <p:txBody>
          <a:bodyPr wrap="square" rtlCol="0">
            <a:spAutoFit/>
          </a:bodyPr>
          <a:lstStyle/>
          <a:p>
            <a:r>
              <a:rPr lang="en-US" sz="3600" b="1" dirty="0" smtClean="0"/>
              <a:t>Types and Forms of </a:t>
            </a:r>
            <a:r>
              <a:rPr lang="en-US" sz="3600" b="1" dirty="0" err="1" smtClean="0"/>
              <a:t>Ayuvedic</a:t>
            </a:r>
            <a:r>
              <a:rPr lang="en-US" sz="3600" b="1" dirty="0" smtClean="0"/>
              <a:t> formulations </a:t>
            </a:r>
          </a:p>
          <a:p>
            <a:endParaRPr lang="en-US" sz="3600" b="1" dirty="0"/>
          </a:p>
        </p:txBody>
      </p:sp>
    </p:spTree>
    <p:extLst>
      <p:ext uri="{BB962C8B-B14F-4D97-AF65-F5344CB8AC3E}">
        <p14:creationId xmlns:p14="http://schemas.microsoft.com/office/powerpoint/2010/main" val="253904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5401" y="1017431"/>
            <a:ext cx="5093596" cy="646331"/>
          </a:xfrm>
          <a:prstGeom prst="rect">
            <a:avLst/>
          </a:prstGeom>
          <a:noFill/>
        </p:spPr>
        <p:txBody>
          <a:bodyPr wrap="square" rtlCol="0">
            <a:spAutoFit/>
          </a:bodyPr>
          <a:lstStyle/>
          <a:p>
            <a:r>
              <a:rPr lang="en-US" sz="3600" b="1" dirty="0"/>
              <a:t>Herbal formulation</a:t>
            </a:r>
          </a:p>
        </p:txBody>
      </p:sp>
      <p:sp>
        <p:nvSpPr>
          <p:cNvPr id="3" name="TextBox 2"/>
          <p:cNvSpPr txBox="1"/>
          <p:nvPr/>
        </p:nvSpPr>
        <p:spPr>
          <a:xfrm>
            <a:off x="1596980" y="2382592"/>
            <a:ext cx="9487437" cy="3108543"/>
          </a:xfrm>
          <a:prstGeom prst="rect">
            <a:avLst/>
          </a:prstGeom>
          <a:noFill/>
        </p:spPr>
        <p:txBody>
          <a:bodyPr wrap="square" rtlCol="0">
            <a:spAutoFit/>
          </a:bodyPr>
          <a:lstStyle/>
          <a:p>
            <a:pPr algn="just"/>
            <a:r>
              <a:rPr lang="en-US" sz="2800" dirty="0"/>
              <a:t>Herbal formulation </a:t>
            </a:r>
            <a:r>
              <a:rPr lang="en-US" sz="2800" dirty="0" smtClean="0"/>
              <a:t>means </a:t>
            </a:r>
            <a:r>
              <a:rPr lang="en-US" sz="2800" dirty="0"/>
              <a:t>a dosage form consisting of one or more herbs or processed herb(s) in specified quantities to provide specific nutritional, cosmetic benefits, and/or other benefits meant for use to diagnose treat, mitigate diseases of human beings or animals and/or to alter the structure or physiology of human beings or animals.</a:t>
            </a:r>
          </a:p>
        </p:txBody>
      </p:sp>
    </p:spTree>
    <p:extLst>
      <p:ext uri="{BB962C8B-B14F-4D97-AF65-F5344CB8AC3E}">
        <p14:creationId xmlns:p14="http://schemas.microsoft.com/office/powerpoint/2010/main" val="1289998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35627" y="656822"/>
            <a:ext cx="5988676" cy="646331"/>
          </a:xfrm>
          <a:prstGeom prst="rect">
            <a:avLst/>
          </a:prstGeom>
          <a:noFill/>
        </p:spPr>
        <p:txBody>
          <a:bodyPr wrap="square" rtlCol="0">
            <a:spAutoFit/>
          </a:bodyPr>
          <a:lstStyle/>
          <a:p>
            <a:r>
              <a:rPr lang="en-US" sz="3600" b="1" dirty="0"/>
              <a:t>Herbal formulation</a:t>
            </a:r>
          </a:p>
        </p:txBody>
      </p:sp>
      <p:sp>
        <p:nvSpPr>
          <p:cNvPr id="3" name="TextBox 2"/>
          <p:cNvSpPr txBox="1"/>
          <p:nvPr/>
        </p:nvSpPr>
        <p:spPr>
          <a:xfrm>
            <a:off x="1300765" y="2215165"/>
            <a:ext cx="9697791" cy="3539430"/>
          </a:xfrm>
          <a:prstGeom prst="rect">
            <a:avLst/>
          </a:prstGeom>
          <a:noFill/>
        </p:spPr>
        <p:txBody>
          <a:bodyPr wrap="square" rtlCol="0">
            <a:spAutoFit/>
          </a:bodyPr>
          <a:lstStyle/>
          <a:p>
            <a:pPr marL="285750" indent="-285750" algn="just">
              <a:buFont typeface="Arial" panose="020B0604020202020204" pitchFamily="34" charset="0"/>
              <a:buChar char="•"/>
            </a:pPr>
            <a:r>
              <a:rPr lang="en-US" sz="2800" dirty="0" smtClean="0"/>
              <a:t>Herbal preparations are obtained by subjecting herbal substances to treatments such as extraction, distillation, expression, fractionation, purification, concentration or fermentation. </a:t>
            </a:r>
          </a:p>
          <a:p>
            <a:endParaRPr lang="en-US" sz="2800" dirty="0" smtClean="0"/>
          </a:p>
          <a:p>
            <a:pPr marL="285750" indent="-285750" algn="just">
              <a:buFont typeface="Arial" panose="020B0604020202020204" pitchFamily="34" charset="0"/>
              <a:buChar char="•"/>
            </a:pPr>
            <a:r>
              <a:rPr lang="en-US" sz="2800" dirty="0" smtClean="0"/>
              <a:t>These include powdered herbal substances, tinctures, extracts, essential oils, expressed juices and processed exudates.</a:t>
            </a:r>
            <a:endParaRPr lang="en-US" sz="2800" dirty="0"/>
          </a:p>
        </p:txBody>
      </p:sp>
    </p:spTree>
    <p:extLst>
      <p:ext uri="{BB962C8B-B14F-4D97-AF65-F5344CB8AC3E}">
        <p14:creationId xmlns:p14="http://schemas.microsoft.com/office/powerpoint/2010/main" val="335419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47740" y="412125"/>
            <a:ext cx="8628845" cy="646331"/>
          </a:xfrm>
          <a:prstGeom prst="rect">
            <a:avLst/>
          </a:prstGeom>
          <a:noFill/>
        </p:spPr>
        <p:txBody>
          <a:bodyPr wrap="square" rtlCol="0">
            <a:spAutoFit/>
          </a:bodyPr>
          <a:lstStyle/>
          <a:p>
            <a:r>
              <a:rPr lang="en-US" sz="3600" b="1" dirty="0"/>
              <a:t>Challenges in Herbal </a:t>
            </a:r>
            <a:r>
              <a:rPr lang="en-US" sz="3600" b="1" dirty="0" smtClean="0"/>
              <a:t>formulation</a:t>
            </a:r>
            <a:endParaRPr lang="en-US" sz="3600" b="1" dirty="0"/>
          </a:p>
        </p:txBody>
      </p:sp>
      <p:sp>
        <p:nvSpPr>
          <p:cNvPr id="3" name="TextBox 2"/>
          <p:cNvSpPr txBox="1"/>
          <p:nvPr/>
        </p:nvSpPr>
        <p:spPr>
          <a:xfrm>
            <a:off x="1023870" y="1390919"/>
            <a:ext cx="10470524" cy="5693866"/>
          </a:xfrm>
          <a:prstGeom prst="rect">
            <a:avLst/>
          </a:prstGeom>
          <a:noFill/>
        </p:spPr>
        <p:txBody>
          <a:bodyPr wrap="square" rtlCol="0">
            <a:spAutoFit/>
          </a:bodyPr>
          <a:lstStyle/>
          <a:p>
            <a:r>
              <a:rPr lang="en-US" sz="2800" dirty="0" smtClean="0"/>
              <a:t>• A key challenge is to objectively assess conflicting toxicological, epidemiological and other data and the verification of herbal materials used. </a:t>
            </a:r>
          </a:p>
          <a:p>
            <a:endParaRPr lang="en-US" sz="2800" dirty="0" smtClean="0"/>
          </a:p>
          <a:p>
            <a:r>
              <a:rPr lang="en-US" sz="2800" dirty="0" smtClean="0"/>
              <a:t>• Management within ranges of risk </a:t>
            </a:r>
          </a:p>
          <a:p>
            <a:endParaRPr lang="en-US" sz="2800" dirty="0" smtClean="0"/>
          </a:p>
          <a:p>
            <a:r>
              <a:rPr lang="en-US" sz="2800" dirty="0" smtClean="0"/>
              <a:t>• Communication of uncertainty</a:t>
            </a:r>
          </a:p>
          <a:p>
            <a:endParaRPr lang="en-US" sz="2800" dirty="0" smtClean="0"/>
          </a:p>
          <a:p>
            <a:r>
              <a:rPr lang="en-US" sz="2800" dirty="0" smtClean="0"/>
              <a:t> • Pharmacological, toxicological, and clinical documentation </a:t>
            </a:r>
          </a:p>
          <a:p>
            <a:endParaRPr lang="en-US" sz="2800" dirty="0" smtClean="0"/>
          </a:p>
          <a:p>
            <a:r>
              <a:rPr lang="en-US" sz="2800" dirty="0" smtClean="0"/>
              <a:t>• Pharmacovigilance</a:t>
            </a:r>
          </a:p>
          <a:p>
            <a:endParaRPr lang="en-US" sz="2800" dirty="0"/>
          </a:p>
        </p:txBody>
      </p:sp>
    </p:spTree>
    <p:extLst>
      <p:ext uri="{BB962C8B-B14F-4D97-AF65-F5344CB8AC3E}">
        <p14:creationId xmlns:p14="http://schemas.microsoft.com/office/powerpoint/2010/main" val="2744450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5238" y="1725769"/>
            <a:ext cx="9131121" cy="3970318"/>
          </a:xfrm>
          <a:prstGeom prst="rect">
            <a:avLst/>
          </a:prstGeom>
          <a:noFill/>
        </p:spPr>
        <p:txBody>
          <a:bodyPr wrap="square" rtlCol="0">
            <a:spAutoFit/>
          </a:bodyPr>
          <a:lstStyle/>
          <a:p>
            <a:r>
              <a:rPr lang="en-US" sz="2800" dirty="0" smtClean="0"/>
              <a:t>• Understanding </a:t>
            </a:r>
            <a:r>
              <a:rPr lang="en-US" sz="2800" dirty="0"/>
              <a:t>why addition of harmful additives works evaluating “drug” interactions </a:t>
            </a:r>
            <a:endParaRPr lang="en-US" sz="2800" dirty="0" smtClean="0"/>
          </a:p>
          <a:p>
            <a:pPr marL="457200" indent="-457200">
              <a:buFont typeface="Arial" panose="020B0604020202020204" pitchFamily="34" charset="0"/>
              <a:buChar char="•"/>
            </a:pPr>
            <a:endParaRPr lang="en-US" sz="2800" dirty="0" smtClean="0"/>
          </a:p>
          <a:p>
            <a:r>
              <a:rPr lang="en-US" sz="2800" dirty="0" smtClean="0"/>
              <a:t>• </a:t>
            </a:r>
            <a:r>
              <a:rPr lang="en-US" sz="2800" dirty="0"/>
              <a:t>Constraints with clinical trials and people available </a:t>
            </a:r>
            <a:endParaRPr lang="en-US" sz="2800" dirty="0" smtClean="0"/>
          </a:p>
          <a:p>
            <a:endParaRPr lang="en-US" sz="2800" dirty="0" smtClean="0"/>
          </a:p>
          <a:p>
            <a:r>
              <a:rPr lang="en-US" sz="2800" dirty="0" smtClean="0"/>
              <a:t>• </a:t>
            </a:r>
            <a:r>
              <a:rPr lang="en-US" sz="2800" dirty="0"/>
              <a:t>Standardization </a:t>
            </a:r>
            <a:endParaRPr lang="en-US" sz="2800" dirty="0" smtClean="0"/>
          </a:p>
          <a:p>
            <a:endParaRPr lang="en-US" sz="2800" dirty="0" smtClean="0"/>
          </a:p>
          <a:p>
            <a:r>
              <a:rPr lang="en-US" sz="2800" dirty="0" smtClean="0"/>
              <a:t>• Safety </a:t>
            </a:r>
            <a:r>
              <a:rPr lang="en-US" sz="2800" dirty="0"/>
              <a:t>and efficacy assessment</a:t>
            </a:r>
          </a:p>
        </p:txBody>
      </p:sp>
      <p:sp>
        <p:nvSpPr>
          <p:cNvPr id="3" name="TextBox 2"/>
          <p:cNvSpPr txBox="1"/>
          <p:nvPr/>
        </p:nvSpPr>
        <p:spPr>
          <a:xfrm>
            <a:off x="2285998" y="373487"/>
            <a:ext cx="8680361" cy="646331"/>
          </a:xfrm>
          <a:prstGeom prst="rect">
            <a:avLst/>
          </a:prstGeom>
          <a:noFill/>
        </p:spPr>
        <p:txBody>
          <a:bodyPr wrap="square" rtlCol="0">
            <a:spAutoFit/>
          </a:bodyPr>
          <a:lstStyle/>
          <a:p>
            <a:r>
              <a:rPr lang="en-US" sz="3600" b="1" dirty="0"/>
              <a:t>Challenges in Herbal </a:t>
            </a:r>
            <a:r>
              <a:rPr lang="en-US" sz="3600" b="1" dirty="0" smtClean="0"/>
              <a:t>formulation</a:t>
            </a:r>
            <a:endParaRPr lang="en-US" sz="3600" b="1" dirty="0"/>
          </a:p>
        </p:txBody>
      </p:sp>
    </p:spTree>
    <p:extLst>
      <p:ext uri="{BB962C8B-B14F-4D97-AF65-F5344CB8AC3E}">
        <p14:creationId xmlns:p14="http://schemas.microsoft.com/office/powerpoint/2010/main" val="195999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89409" y="695459"/>
            <a:ext cx="9603346" cy="646331"/>
          </a:xfrm>
          <a:prstGeom prst="rect">
            <a:avLst/>
          </a:prstGeom>
          <a:noFill/>
        </p:spPr>
        <p:txBody>
          <a:bodyPr wrap="square" rtlCol="0">
            <a:spAutoFit/>
          </a:bodyPr>
          <a:lstStyle/>
          <a:p>
            <a:r>
              <a:rPr lang="en-US" sz="3600" b="1" dirty="0"/>
              <a:t>Factors affecting safety and </a:t>
            </a:r>
            <a:r>
              <a:rPr lang="en-US" sz="3600" b="1" dirty="0" smtClean="0"/>
              <a:t>Quality</a:t>
            </a:r>
            <a:endParaRPr lang="en-US" sz="3600" b="1" dirty="0"/>
          </a:p>
        </p:txBody>
      </p:sp>
      <p:sp>
        <p:nvSpPr>
          <p:cNvPr id="3" name="TextBox 2"/>
          <p:cNvSpPr txBox="1"/>
          <p:nvPr/>
        </p:nvSpPr>
        <p:spPr>
          <a:xfrm>
            <a:off x="1519706" y="2228045"/>
            <a:ext cx="8899301" cy="3108543"/>
          </a:xfrm>
          <a:prstGeom prst="rect">
            <a:avLst/>
          </a:prstGeom>
          <a:noFill/>
        </p:spPr>
        <p:txBody>
          <a:bodyPr wrap="square" rtlCol="0">
            <a:spAutoFit/>
          </a:bodyPr>
          <a:lstStyle/>
          <a:p>
            <a:r>
              <a:rPr lang="en-US" sz="2800" dirty="0" smtClean="0"/>
              <a:t>• Quality of starting materials </a:t>
            </a:r>
          </a:p>
          <a:p>
            <a:r>
              <a:rPr lang="en-US" sz="2800" dirty="0" smtClean="0"/>
              <a:t>• Complexity of nomenclature of herbal ingredients </a:t>
            </a:r>
          </a:p>
          <a:p>
            <a:r>
              <a:rPr lang="en-US" sz="2800" dirty="0" smtClean="0"/>
              <a:t>• Chemical contamination by Heavy metals </a:t>
            </a:r>
          </a:p>
          <a:p>
            <a:r>
              <a:rPr lang="en-US" sz="2800" dirty="0" smtClean="0"/>
              <a:t>• Choice of chemical markers </a:t>
            </a:r>
          </a:p>
          <a:p>
            <a:r>
              <a:rPr lang="en-US" sz="2800" dirty="0" smtClean="0"/>
              <a:t>• Adulteration with synthetic chemical drugs</a:t>
            </a:r>
          </a:p>
          <a:p>
            <a:endParaRPr lang="en-US" sz="2800" dirty="0"/>
          </a:p>
        </p:txBody>
      </p:sp>
    </p:spTree>
    <p:extLst>
      <p:ext uri="{BB962C8B-B14F-4D97-AF65-F5344CB8AC3E}">
        <p14:creationId xmlns:p14="http://schemas.microsoft.com/office/powerpoint/2010/main" val="1666820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89408" y="502276"/>
            <a:ext cx="7611414" cy="646331"/>
          </a:xfrm>
          <a:prstGeom prst="rect">
            <a:avLst/>
          </a:prstGeom>
          <a:noFill/>
        </p:spPr>
        <p:txBody>
          <a:bodyPr wrap="square" rtlCol="0">
            <a:spAutoFit/>
          </a:bodyPr>
          <a:lstStyle/>
          <a:p>
            <a:r>
              <a:rPr lang="en-US" sz="3600" b="1" dirty="0"/>
              <a:t>Constrains of herbal </a:t>
            </a:r>
            <a:r>
              <a:rPr lang="en-US" sz="3600" b="1" dirty="0" smtClean="0"/>
              <a:t>formulation</a:t>
            </a:r>
            <a:endParaRPr lang="en-US" sz="3600" b="1" dirty="0"/>
          </a:p>
        </p:txBody>
      </p:sp>
      <p:sp>
        <p:nvSpPr>
          <p:cNvPr id="3" name="TextBox 2"/>
          <p:cNvSpPr txBox="1"/>
          <p:nvPr/>
        </p:nvSpPr>
        <p:spPr>
          <a:xfrm>
            <a:off x="1171976" y="1313645"/>
            <a:ext cx="10779617" cy="5693866"/>
          </a:xfrm>
          <a:prstGeom prst="rect">
            <a:avLst/>
          </a:prstGeom>
          <a:noFill/>
        </p:spPr>
        <p:txBody>
          <a:bodyPr wrap="square" rtlCol="0">
            <a:spAutoFit/>
          </a:bodyPr>
          <a:lstStyle/>
          <a:p>
            <a:r>
              <a:rPr lang="en-US" sz="2800" dirty="0" smtClean="0"/>
              <a:t>• Indiscriminate harvesting and poor post-harvest treatment practices. </a:t>
            </a:r>
          </a:p>
          <a:p>
            <a:endParaRPr lang="en-US" sz="2800" dirty="0"/>
          </a:p>
          <a:p>
            <a:r>
              <a:rPr lang="en-US" sz="2800" dirty="0" smtClean="0"/>
              <a:t>• Lack of </a:t>
            </a:r>
            <a:r>
              <a:rPr lang="en-US" sz="2800" dirty="0"/>
              <a:t>research</a:t>
            </a:r>
            <a:r>
              <a:rPr lang="en-US" sz="2800" dirty="0" smtClean="0"/>
              <a:t> on the development of high- yielding varieties, domestication etc. </a:t>
            </a:r>
          </a:p>
          <a:p>
            <a:endParaRPr lang="en-US" sz="2800" dirty="0"/>
          </a:p>
          <a:p>
            <a:r>
              <a:rPr lang="en-US" sz="2800" dirty="0" smtClean="0"/>
              <a:t>• Poor agriculture and propagation methods. </a:t>
            </a:r>
          </a:p>
          <a:p>
            <a:endParaRPr lang="en-US" sz="2800" dirty="0"/>
          </a:p>
          <a:p>
            <a:r>
              <a:rPr lang="en-US" sz="2800" dirty="0" smtClean="0"/>
              <a:t>• Inefficient processing techniques leading to low yields and poor quality products. </a:t>
            </a:r>
          </a:p>
          <a:p>
            <a:endParaRPr lang="en-US" sz="2800" dirty="0"/>
          </a:p>
          <a:p>
            <a:r>
              <a:rPr lang="en-US" sz="2800" dirty="0" smtClean="0"/>
              <a:t>• Poor quality control procedures.</a:t>
            </a:r>
          </a:p>
          <a:p>
            <a:endParaRPr lang="en-US" sz="2800" dirty="0"/>
          </a:p>
        </p:txBody>
      </p:sp>
    </p:spTree>
    <p:extLst>
      <p:ext uri="{BB962C8B-B14F-4D97-AF65-F5344CB8AC3E}">
        <p14:creationId xmlns:p14="http://schemas.microsoft.com/office/powerpoint/2010/main" val="2224238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4106" y="334850"/>
            <a:ext cx="7482626" cy="646331"/>
          </a:xfrm>
          <a:prstGeom prst="rect">
            <a:avLst/>
          </a:prstGeom>
          <a:noFill/>
        </p:spPr>
        <p:txBody>
          <a:bodyPr wrap="square" rtlCol="0">
            <a:spAutoFit/>
          </a:bodyPr>
          <a:lstStyle/>
          <a:p>
            <a:r>
              <a:rPr lang="en-US" sz="3600" b="1" dirty="0"/>
              <a:t>Constrains of herbal formulation</a:t>
            </a:r>
          </a:p>
        </p:txBody>
      </p:sp>
      <p:sp>
        <p:nvSpPr>
          <p:cNvPr id="3" name="TextBox 2"/>
          <p:cNvSpPr txBox="1"/>
          <p:nvPr/>
        </p:nvSpPr>
        <p:spPr>
          <a:xfrm>
            <a:off x="534472" y="1558343"/>
            <a:ext cx="11281894" cy="4832092"/>
          </a:xfrm>
          <a:prstGeom prst="rect">
            <a:avLst/>
          </a:prstGeom>
          <a:noFill/>
        </p:spPr>
        <p:txBody>
          <a:bodyPr wrap="square" rtlCol="0">
            <a:spAutoFit/>
          </a:bodyPr>
          <a:lstStyle/>
          <a:p>
            <a:r>
              <a:rPr lang="en-US" dirty="0" smtClean="0"/>
              <a:t>•</a:t>
            </a:r>
            <a:r>
              <a:rPr lang="en-US" sz="2800" dirty="0"/>
              <a:t> Lack of current good manufacturing practices. </a:t>
            </a:r>
            <a:endParaRPr lang="en-US" sz="2800" dirty="0" smtClean="0"/>
          </a:p>
          <a:p>
            <a:endParaRPr lang="en-US" sz="2800" dirty="0"/>
          </a:p>
          <a:p>
            <a:r>
              <a:rPr lang="en-US" sz="2800" dirty="0" smtClean="0"/>
              <a:t>• </a:t>
            </a:r>
            <a:r>
              <a:rPr lang="en-US" sz="2800" dirty="0"/>
              <a:t>Lack of R &amp; D on product and process development. </a:t>
            </a:r>
            <a:endParaRPr lang="en-US" sz="2800" dirty="0" smtClean="0"/>
          </a:p>
          <a:p>
            <a:endParaRPr lang="en-US" sz="2800" dirty="0"/>
          </a:p>
          <a:p>
            <a:r>
              <a:rPr lang="en-US" sz="2800" dirty="0" smtClean="0"/>
              <a:t>• </a:t>
            </a:r>
            <a:r>
              <a:rPr lang="en-US" sz="2800" dirty="0"/>
              <a:t>Difficulties in marketing. </a:t>
            </a:r>
            <a:endParaRPr lang="en-US" sz="2800" dirty="0" smtClean="0"/>
          </a:p>
          <a:p>
            <a:endParaRPr lang="en-US" sz="2800" dirty="0"/>
          </a:p>
          <a:p>
            <a:r>
              <a:rPr lang="en-US" sz="2800" dirty="0" smtClean="0"/>
              <a:t>• </a:t>
            </a:r>
            <a:r>
              <a:rPr lang="en-US" sz="2800" dirty="0"/>
              <a:t>Lack of trained personnel and equipment. </a:t>
            </a:r>
            <a:endParaRPr lang="en-US" sz="2800" dirty="0" smtClean="0"/>
          </a:p>
          <a:p>
            <a:endParaRPr lang="en-US" sz="2800" dirty="0"/>
          </a:p>
          <a:p>
            <a:r>
              <a:rPr lang="en-US" sz="2800" dirty="0" smtClean="0"/>
              <a:t>• </a:t>
            </a:r>
            <a:r>
              <a:rPr lang="en-US" sz="2800" dirty="0"/>
              <a:t>Lack of facilities to fabricate equipment locally. </a:t>
            </a:r>
            <a:endParaRPr lang="en-US" sz="2800" dirty="0" smtClean="0"/>
          </a:p>
          <a:p>
            <a:endParaRPr lang="en-US" sz="2800" dirty="0"/>
          </a:p>
          <a:p>
            <a:r>
              <a:rPr lang="en-US" sz="2800" dirty="0" smtClean="0"/>
              <a:t>• </a:t>
            </a:r>
            <a:r>
              <a:rPr lang="en-US" sz="2800" dirty="0"/>
              <a:t>Lack of access to latest technological and market information</a:t>
            </a:r>
          </a:p>
        </p:txBody>
      </p:sp>
    </p:spTree>
    <p:extLst>
      <p:ext uri="{BB962C8B-B14F-4D97-AF65-F5344CB8AC3E}">
        <p14:creationId xmlns:p14="http://schemas.microsoft.com/office/powerpoint/2010/main" val="2792488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5167" y="1468192"/>
            <a:ext cx="9672033" cy="5262979"/>
          </a:xfrm>
          <a:prstGeom prst="rect">
            <a:avLst/>
          </a:prstGeom>
          <a:noFill/>
        </p:spPr>
        <p:txBody>
          <a:bodyPr wrap="square" rtlCol="0">
            <a:spAutoFit/>
          </a:bodyPr>
          <a:lstStyle/>
          <a:p>
            <a:r>
              <a:rPr lang="en-US" sz="2800" dirty="0" smtClean="0"/>
              <a:t>• Drug adulteration </a:t>
            </a:r>
          </a:p>
          <a:p>
            <a:endParaRPr lang="en-US" sz="2800" dirty="0"/>
          </a:p>
          <a:p>
            <a:r>
              <a:rPr lang="en-US" sz="2800" dirty="0" smtClean="0"/>
              <a:t>• Faulty collection </a:t>
            </a:r>
          </a:p>
          <a:p>
            <a:endParaRPr lang="en-US" sz="2800" dirty="0"/>
          </a:p>
          <a:p>
            <a:r>
              <a:rPr lang="en-US" sz="2800" dirty="0" smtClean="0"/>
              <a:t>• Imperfect preparation </a:t>
            </a:r>
          </a:p>
          <a:p>
            <a:endParaRPr lang="en-US" sz="2800" dirty="0"/>
          </a:p>
          <a:p>
            <a:r>
              <a:rPr lang="en-US" sz="2800" dirty="0" smtClean="0"/>
              <a:t>• Incorrect storage </a:t>
            </a:r>
          </a:p>
          <a:p>
            <a:endParaRPr lang="en-US" sz="2800" dirty="0"/>
          </a:p>
          <a:p>
            <a:r>
              <a:rPr lang="en-US" sz="2800" dirty="0" smtClean="0"/>
              <a:t>• Gross </a:t>
            </a:r>
            <a:r>
              <a:rPr lang="en-US" sz="2800" smtClean="0"/>
              <a:t>substitution </a:t>
            </a:r>
            <a:r>
              <a:rPr lang="en-US" sz="2800" smtClean="0"/>
              <a:t>of plant </a:t>
            </a:r>
            <a:r>
              <a:rPr lang="en-US" sz="2800" dirty="0" smtClean="0"/>
              <a:t>material </a:t>
            </a:r>
          </a:p>
          <a:p>
            <a:endParaRPr lang="en-US" sz="2800" dirty="0"/>
          </a:p>
          <a:p>
            <a:r>
              <a:rPr lang="en-US" sz="2800" dirty="0" smtClean="0"/>
              <a:t>• Substitution with exhausted drugs</a:t>
            </a:r>
          </a:p>
          <a:p>
            <a:endParaRPr lang="en-US" sz="2800" dirty="0"/>
          </a:p>
        </p:txBody>
      </p:sp>
      <p:sp>
        <p:nvSpPr>
          <p:cNvPr id="5" name="TextBox 4"/>
          <p:cNvSpPr txBox="1"/>
          <p:nvPr/>
        </p:nvSpPr>
        <p:spPr>
          <a:xfrm>
            <a:off x="2305319" y="515154"/>
            <a:ext cx="8203842" cy="646331"/>
          </a:xfrm>
          <a:prstGeom prst="rect">
            <a:avLst/>
          </a:prstGeom>
          <a:noFill/>
        </p:spPr>
        <p:txBody>
          <a:bodyPr wrap="square" rtlCol="0">
            <a:spAutoFit/>
          </a:bodyPr>
          <a:lstStyle/>
          <a:p>
            <a:r>
              <a:rPr lang="en-US" sz="3600" b="1" dirty="0" smtClean="0"/>
              <a:t>Factors affecting herbal formulation</a:t>
            </a:r>
            <a:endParaRPr lang="en-US" sz="3600" b="1" dirty="0"/>
          </a:p>
        </p:txBody>
      </p:sp>
    </p:spTree>
    <p:extLst>
      <p:ext uri="{BB962C8B-B14F-4D97-AF65-F5344CB8AC3E}">
        <p14:creationId xmlns:p14="http://schemas.microsoft.com/office/powerpoint/2010/main" val="3489013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149</TotalTime>
  <Words>580</Words>
  <Application>Microsoft Office PowerPoint</Application>
  <PresentationFormat>Widescreen</PresentationFormat>
  <Paragraphs>87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 Boardroom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User</cp:lastModifiedBy>
  <cp:revision>10</cp:revision>
  <dcterms:created xsi:type="dcterms:W3CDTF">2019-10-26T05:05:49Z</dcterms:created>
  <dcterms:modified xsi:type="dcterms:W3CDTF">2021-10-23T16:22:05Z</dcterms:modified>
</cp:coreProperties>
</file>