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8" r:id="rId5"/>
    <p:sldId id="261" r:id="rId6"/>
    <p:sldId id="260" r:id="rId7"/>
    <p:sldId id="265" r:id="rId8"/>
    <p:sldId id="263" r:id="rId9"/>
    <p:sldId id="262" r:id="rId10"/>
    <p:sldId id="278" r:id="rId11"/>
    <p:sldId id="279" r:id="rId12"/>
    <p:sldId id="280" r:id="rId13"/>
    <p:sldId id="281" r:id="rId14"/>
    <p:sldId id="282" r:id="rId15"/>
    <p:sldId id="283" r:id="rId16"/>
    <p:sldId id="266" r:id="rId17"/>
    <p:sldId id="270" r:id="rId18"/>
    <p:sldId id="271" r:id="rId19"/>
    <p:sldId id="272" r:id="rId20"/>
    <p:sldId id="273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4191000" cy="2209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AM(DSB+C) </a:t>
            </a:r>
            <a:r>
              <a:rPr lang="en-US" sz="4400" dirty="0" smtClean="0"/>
              <a:t>Modulation &amp; Demodulation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99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Amplitude Modulation (AM)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343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 with </a:t>
            </a:r>
            <a:r>
              <a:rPr lang="en-US" dirty="0" smtClean="0"/>
              <a:t>DSB-SC </a:t>
            </a:r>
            <a:r>
              <a:rPr lang="en-US" dirty="0"/>
              <a:t>Modulation 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1608427"/>
            <a:ext cx="8811491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260559"/>
            <a:ext cx="2304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Alternative of </a:t>
            </a:r>
            <a:r>
              <a:rPr lang="en-US" dirty="0" smtClean="0"/>
              <a:t>DSB-SC :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79763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5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4916" y="1519444"/>
            <a:ext cx="280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Alternative of DSB-SC = 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609600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AM (</a:t>
            </a:r>
            <a:r>
              <a:rPr lang="en-US" b="1" dirty="0" smtClean="0"/>
              <a:t>DSB+C)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489" y="2514600"/>
            <a:ext cx="274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Alternative of DSB-SC = 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927"/>
            <a:ext cx="8763000" cy="132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6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8480573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599" y="79426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Amplitude Modulation (AM)</a:t>
            </a:r>
          </a:p>
        </p:txBody>
      </p:sp>
    </p:spTree>
    <p:extLst>
      <p:ext uri="{BB962C8B-B14F-4D97-AF65-F5344CB8AC3E}">
        <p14:creationId xmlns:p14="http://schemas.microsoft.com/office/powerpoint/2010/main" val="185516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66825"/>
            <a:ext cx="87820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1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76300"/>
            <a:ext cx="76581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4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95425"/>
            <a:ext cx="84201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58877"/>
            <a:ext cx="2336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Tone Modulation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156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Derive the modulated signal for a single tone message </a:t>
            </a:r>
            <a:r>
              <a:rPr lang="en-US" sz="2400" b="1" dirty="0" smtClean="0"/>
              <a:t>signal and </a:t>
            </a:r>
            <a:r>
              <a:rPr lang="en-US" sz="2400" b="1" dirty="0"/>
              <a:t>also derive the power equations. </a:t>
            </a:r>
            <a:r>
              <a:rPr lang="en-US" sz="2400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51713" cy="11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018" y="3996896"/>
            <a:ext cx="4738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 Math"/>
              </a:rPr>
              <a:t>Let</a:t>
            </a:r>
            <a:endParaRPr lang="en-US" dirty="0" smtClean="0">
              <a:latin typeface="Cambria Math"/>
            </a:endParaRPr>
          </a:p>
          <a:p>
            <a:r>
              <a:rPr lang="en-US" dirty="0" smtClean="0">
                <a:latin typeface="Times New Roman"/>
              </a:rPr>
              <a:t>And</a:t>
            </a:r>
            <a:r>
              <a:rPr lang="en-US" dirty="0">
                <a:latin typeface="Times New Roman"/>
              </a:rPr>
              <a:t>, </a:t>
            </a:r>
            <a:r>
              <a:rPr lang="en-US" dirty="0" smtClean="0">
                <a:latin typeface="Times New Roman"/>
              </a:rPr>
              <a:t>Carrier Signal,</a:t>
            </a:r>
            <a:r>
              <a:rPr lang="en-US" dirty="0" smtClean="0">
                <a:latin typeface="Cambria Math"/>
              </a:rPr>
              <a:t>𝑐(</a:t>
            </a:r>
            <a:r>
              <a:rPr lang="en-US" dirty="0" smtClean="0">
                <a:latin typeface="Cambria Math"/>
              </a:rPr>
              <a:t>𝑡) </a:t>
            </a:r>
            <a:r>
              <a:rPr lang="en-US" dirty="0">
                <a:latin typeface="Cambria Math"/>
              </a:rPr>
              <a:t>=𝐴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𝑡) </a:t>
            </a:r>
            <a:endParaRPr lang="en-US" dirty="0">
              <a:latin typeface="Cambria Math"/>
            </a:endParaRPr>
          </a:p>
          <a:p>
            <a:endParaRPr lang="en-US" dirty="0" smtClean="0">
              <a:latin typeface="Cambria Math"/>
            </a:endParaRPr>
          </a:p>
          <a:p>
            <a:r>
              <a:rPr lang="en-US" dirty="0" smtClean="0">
                <a:latin typeface="Cambria Math"/>
              </a:rPr>
              <a:t>Message </a:t>
            </a:r>
            <a:r>
              <a:rPr lang="en-US" dirty="0">
                <a:latin typeface="Cambria Math"/>
              </a:rPr>
              <a:t>Signal,𝑚(𝑡) =𝐴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𝑡) </a:t>
            </a:r>
          </a:p>
          <a:p>
            <a:r>
              <a:rPr lang="en-US" dirty="0">
                <a:latin typeface="Cambria Math"/>
              </a:rPr>
              <a:t>                                        = µ𝐴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𝑡)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742709" y="5294531"/>
                <a:ext cx="2265044" cy="485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Modulation Index,</a:t>
                </a:r>
                <a:r>
                  <a:rPr lang="en-US" sz="1600" dirty="0">
                    <a:latin typeface="Cambria Math"/>
                  </a:rPr>
                  <a:t> </a:t>
                </a:r>
                <a:r>
                  <a:rPr lang="en-US" sz="1600" dirty="0" smtClean="0">
                    <a:latin typeface="Cambria Math"/>
                  </a:rPr>
                  <a:t>µ=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latin typeface="Cambria Math"/>
                          </a:rPr>
                          <m:t>𝐴𝑚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dirty="0">
                            <a:latin typeface="Cambria Math"/>
                          </a:rPr>
                          <m:t>𝐴𝑐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09" y="5294531"/>
                <a:ext cx="2265044" cy="485839"/>
              </a:xfrm>
              <a:prstGeom prst="rect">
                <a:avLst/>
              </a:prstGeom>
              <a:blipFill rotWithShape="1">
                <a:blip r:embed="rId3"/>
                <a:stretch>
                  <a:fillRect l="-1344" r="-26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15000" y="4371201"/>
            <a:ext cx="3071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Where,</a:t>
            </a:r>
          </a:p>
          <a:p>
            <a:r>
              <a:rPr lang="en-US" dirty="0" smtClean="0"/>
              <a:t>Am=Message Signal Amplitude</a:t>
            </a:r>
          </a:p>
          <a:p>
            <a:r>
              <a:rPr lang="en-US" dirty="0" smtClean="0"/>
              <a:t>Ac=Carrier Signal Amplitude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1831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190999"/>
            <a:ext cx="7918314" cy="19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76732"/>
            <a:ext cx="4800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2224" y="191869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 Math"/>
              </a:rPr>
              <a:t>𝑚( 𝑡) </a:t>
            </a:r>
            <a:r>
              <a:rPr lang="en-US" dirty="0">
                <a:latin typeface="Cambria Math"/>
              </a:rPr>
              <a:t>=𝐴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𝑚</a:t>
            </a:r>
            <a:r>
              <a:rPr lang="en-US" dirty="0">
                <a:latin typeface="Cambria Math"/>
              </a:rPr>
              <a:t>𝑡) </a:t>
            </a:r>
            <a:endParaRPr lang="en-US" dirty="0" smtClean="0">
              <a:latin typeface="Cambria Math"/>
            </a:endParaRPr>
          </a:p>
          <a:p>
            <a:r>
              <a:rPr lang="en-US" dirty="0" smtClean="0">
                <a:latin typeface="Times New Roman"/>
              </a:rPr>
              <a:t>And</a:t>
            </a:r>
            <a:r>
              <a:rPr lang="en-US" dirty="0">
                <a:latin typeface="Times New Roman"/>
              </a:rPr>
              <a:t>, </a:t>
            </a:r>
            <a:r>
              <a:rPr lang="en-US" dirty="0">
                <a:latin typeface="Cambria Math"/>
              </a:rPr>
              <a:t>𝑐 </a:t>
            </a:r>
            <a:r>
              <a:rPr lang="en-US" dirty="0" smtClean="0">
                <a:latin typeface="Cambria Math"/>
              </a:rPr>
              <a:t>(𝑡) </a:t>
            </a:r>
            <a:r>
              <a:rPr lang="en-US" dirty="0">
                <a:latin typeface="Cambria Math"/>
              </a:rPr>
              <a:t>=𝐴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cos⁡(2𝜋𝑓</a:t>
            </a:r>
            <a:r>
              <a:rPr lang="en-US" sz="1100" dirty="0">
                <a:latin typeface="Cambria Math"/>
              </a:rPr>
              <a:t>𝑐</a:t>
            </a:r>
            <a:r>
              <a:rPr lang="en-US" dirty="0">
                <a:latin typeface="Cambria Math"/>
              </a:rPr>
              <a:t>𝑡)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" y="2362200"/>
            <a:ext cx="3352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" y="228600"/>
            <a:ext cx="7918314" cy="19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2" y="4876800"/>
            <a:ext cx="87597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58388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2" y="304800"/>
            <a:ext cx="875975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41575" y="2982672"/>
            <a:ext cx="5295900" cy="19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70506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Modulation</a:t>
            </a:r>
            <a:r>
              <a:rPr lang="en-US" sz="2000" b="1" dirty="0"/>
              <a:t> </a:t>
            </a:r>
            <a:r>
              <a:rPr lang="en-US" sz="2000" dirty="0"/>
              <a:t>is a process that causes a shift in the range of frequencies in a signal.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4" y="1524000"/>
            <a:ext cx="728441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991963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original signal that generated from input transducer which actually we want to sent through transmitter is called </a:t>
            </a:r>
            <a:r>
              <a:rPr lang="en-US" b="1" dirty="0" smtClean="0">
                <a:solidFill>
                  <a:srgbClr val="00B0F0"/>
                </a:solidFill>
              </a:rPr>
              <a:t>Message Signal or modulating Signal or Baseband Signal.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High Frequency Sinusoidal Signal Which is used to shift the frequency of message signal is called </a:t>
            </a:r>
            <a:r>
              <a:rPr lang="en-US" b="1" dirty="0" smtClean="0">
                <a:solidFill>
                  <a:srgbClr val="00B0F0"/>
                </a:solidFill>
              </a:rPr>
              <a:t>carrier signal.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6265" y="271790"/>
            <a:ext cx="189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Modulation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53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819272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57835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8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762000"/>
            <a:ext cx="8541328" cy="28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37338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6372" y="2309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H.W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5029200"/>
            <a:ext cx="8610600" cy="156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990600"/>
            <a:ext cx="8291946" cy="11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97" y="2057400"/>
            <a:ext cx="420283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2392" y="609600"/>
            <a:ext cx="6807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Fourier Transform of Modulated Signal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05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" y="228600"/>
            <a:ext cx="8239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35868"/>
            <a:ext cx="9067799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2766536"/>
            <a:ext cx="30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Baseband Message Signal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6096000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Modulated Signal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60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33513"/>
            <a:ext cx="82581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6" y="2238375"/>
            <a:ext cx="73533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005" y="685800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The process of recovering the baseband message signal from the modulated signal is referred to  as demodulation or detection.</a:t>
            </a:r>
          </a:p>
          <a:p>
            <a:pPr algn="just"/>
            <a:r>
              <a:rPr lang="en-US" sz="2400" b="1" dirty="0" smtClean="0"/>
              <a:t>Or Retranslating the spectrum to its original position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28600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Demodulation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51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7" y="901987"/>
            <a:ext cx="76676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5465" y="317212"/>
            <a:ext cx="7265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Fourier Transform of Demodulated Signal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07" y="4191000"/>
            <a:ext cx="70675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0457" y="6063734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Demodulated Signal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07" y="4484672"/>
            <a:ext cx="70675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00891"/>
            <a:ext cx="5867400" cy="17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98" y="2057400"/>
            <a:ext cx="6686550" cy="205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5" y="665449"/>
            <a:ext cx="147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Fig. Message Signal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2085" y="4115340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Modulated Signal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42085" y="6188910"/>
            <a:ext cx="253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Fig. Demodulated Signal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55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34340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34340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0157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Transmitter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015734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Receiver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0410" y="304800"/>
            <a:ext cx="318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DSB Modulator &amp; Demodulator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3" y="3886200"/>
            <a:ext cx="9143999" cy="297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187</TotalTime>
  <Words>280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Thatch</vt:lpstr>
      <vt:lpstr>AM(DSB+C) Modulation &amp; Demodulation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Modulation &amp; Demodulation</dc:title>
  <dc:creator>Personal</dc:creator>
  <cp:lastModifiedBy>Personal</cp:lastModifiedBy>
  <cp:revision>18</cp:revision>
  <dcterms:created xsi:type="dcterms:W3CDTF">2006-08-16T00:00:00Z</dcterms:created>
  <dcterms:modified xsi:type="dcterms:W3CDTF">2021-03-16T05:59:32Z</dcterms:modified>
</cp:coreProperties>
</file>