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76" r:id="rId3"/>
    <p:sldId id="262" r:id="rId4"/>
    <p:sldId id="277" r:id="rId5"/>
    <p:sldId id="278" r:id="rId6"/>
    <p:sldId id="258" r:id="rId7"/>
    <p:sldId id="259" r:id="rId8"/>
    <p:sldId id="260" r:id="rId9"/>
    <p:sldId id="261" r:id="rId10"/>
    <p:sldId id="263" r:id="rId11"/>
    <p:sldId id="265" r:id="rId12"/>
    <p:sldId id="266" r:id="rId13"/>
    <p:sldId id="267" r:id="rId14"/>
    <p:sldId id="268" r:id="rId15"/>
    <p:sldId id="269" r:id="rId16"/>
    <p:sldId id="270" r:id="rId17"/>
    <p:sldId id="286" r:id="rId18"/>
    <p:sldId id="287" r:id="rId19"/>
    <p:sldId id="288" r:id="rId20"/>
    <p:sldId id="289" r:id="rId21"/>
    <p:sldId id="280" r:id="rId22"/>
    <p:sldId id="281" r:id="rId23"/>
    <p:sldId id="282" r:id="rId24"/>
    <p:sldId id="284" r:id="rId25"/>
    <p:sldId id="285" r:id="rId26"/>
    <p:sldId id="290" r:id="rId27"/>
    <p:sldId id="273" r:id="rId28"/>
    <p:sldId id="291" r:id="rId29"/>
    <p:sldId id="292" r:id="rId30"/>
    <p:sldId id="293" r:id="rId31"/>
    <p:sldId id="279" r:id="rId32"/>
    <p:sldId id="283" r:id="rId33"/>
    <p:sldId id="26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9" d="100"/>
          <a:sy n="69"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A4D0D-DCB6-4CB6-A62C-85BAF26D3659}" type="datetimeFigureOut">
              <a:rPr lang="en-GB" smtClean="0"/>
              <a:t>06/11/2022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AF695-8133-44E2-8ECF-1AC7F83458D1}" type="slidenum">
              <a:rPr lang="en-GB" smtClean="0"/>
              <a:t>‹#›</a:t>
            </a:fld>
            <a:endParaRPr lang="en-GB"/>
          </a:p>
        </p:txBody>
      </p:sp>
    </p:spTree>
    <p:extLst>
      <p:ext uri="{BB962C8B-B14F-4D97-AF65-F5344CB8AC3E}">
        <p14:creationId xmlns:p14="http://schemas.microsoft.com/office/powerpoint/2010/main" val="194926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EAF695-8133-44E2-8ECF-1AC7F83458D1}" type="slidenum">
              <a:rPr lang="en-GB" smtClean="0"/>
              <a:t>4</a:t>
            </a:fld>
            <a:endParaRPr lang="en-GB"/>
          </a:p>
        </p:txBody>
      </p:sp>
    </p:spTree>
    <p:extLst>
      <p:ext uri="{BB962C8B-B14F-4D97-AF65-F5344CB8AC3E}">
        <p14:creationId xmlns:p14="http://schemas.microsoft.com/office/powerpoint/2010/main" val="240696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EAF695-8133-44E2-8ECF-1AC7F83458D1}" type="slidenum">
              <a:rPr lang="en-GB" smtClean="0"/>
              <a:t>31</a:t>
            </a:fld>
            <a:endParaRPr lang="en-GB"/>
          </a:p>
        </p:txBody>
      </p:sp>
    </p:spTree>
    <p:extLst>
      <p:ext uri="{BB962C8B-B14F-4D97-AF65-F5344CB8AC3E}">
        <p14:creationId xmlns:p14="http://schemas.microsoft.com/office/powerpoint/2010/main" val="1451693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11/6/2022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11/6/2022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11/6/2022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11/6/2022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11/6/2022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11/6/2022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11/6/2022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rothomalo.com/bangladesh/article/142221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Magna_Carta" TargetMode="External"/><Relationship Id="rId2" Type="http://schemas.openxmlformats.org/officeDocument/2006/relationships/hyperlink" Target="http://en.banglapedia.org/index.php?title=Rule_of_Law" TargetMode="External"/><Relationship Id="rId1" Type="http://schemas.openxmlformats.org/officeDocument/2006/relationships/slideLayout" Target="../slideLayouts/slideLayout2.xml"/><Relationship Id="rId5" Type="http://schemas.openxmlformats.org/officeDocument/2006/relationships/hyperlink" Target="https://www.youtube.com/watch?v=IZDd2v18vfw" TargetMode="External"/><Relationship Id="rId4" Type="http://schemas.openxmlformats.org/officeDocument/2006/relationships/hyperlink" Target="https://en.wikipedia.org/wiki/Rule_of_la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Rule of Law</a:t>
            </a:r>
            <a:endParaRPr lang="en-GB" dirty="0"/>
          </a:p>
        </p:txBody>
      </p:sp>
      <p:sp>
        <p:nvSpPr>
          <p:cNvPr id="3" name="Subtitle 2"/>
          <p:cNvSpPr>
            <a:spLocks noGrp="1"/>
          </p:cNvSpPr>
          <p:nvPr>
            <p:ph type="subTitle" idx="1"/>
          </p:nvPr>
        </p:nvSpPr>
        <p:spPr/>
        <p:txBody>
          <a:bodyPr/>
          <a:lstStyle/>
          <a:p>
            <a:r>
              <a:rPr lang="en-US" dirty="0"/>
              <a:t>Constitutional Law of Bangladesh-I</a:t>
            </a:r>
          </a:p>
          <a:p>
            <a:r>
              <a:rPr lang="en-US" dirty="0"/>
              <a:t>Law 215</a:t>
            </a:r>
            <a:endParaRPr lang="en-GB" dirty="0"/>
          </a:p>
        </p:txBody>
      </p:sp>
    </p:spTree>
    <p:extLst>
      <p:ext uri="{BB962C8B-B14F-4D97-AF65-F5344CB8AC3E}">
        <p14:creationId xmlns:p14="http://schemas.microsoft.com/office/powerpoint/2010/main" val="16121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 of Law versus Rule of Putin!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1483" y="2266682"/>
            <a:ext cx="6327069" cy="4713667"/>
          </a:xfrm>
        </p:spPr>
      </p:pic>
    </p:spTree>
    <p:extLst>
      <p:ext uri="{BB962C8B-B14F-4D97-AF65-F5344CB8AC3E}">
        <p14:creationId xmlns:p14="http://schemas.microsoft.com/office/powerpoint/2010/main" val="308313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Origin of Rule of Law</a:t>
            </a:r>
            <a:endParaRPr lang="en-GB" dirty="0"/>
          </a:p>
        </p:txBody>
      </p:sp>
      <p:sp>
        <p:nvSpPr>
          <p:cNvPr id="3" name="Content Placeholder 2"/>
          <p:cNvSpPr>
            <a:spLocks noGrp="1"/>
          </p:cNvSpPr>
          <p:nvPr>
            <p:ph idx="1"/>
          </p:nvPr>
        </p:nvSpPr>
        <p:spPr/>
        <p:txBody>
          <a:bodyPr/>
          <a:lstStyle/>
          <a:p>
            <a:pPr algn="just"/>
            <a:r>
              <a:rPr lang="en-US" dirty="0"/>
              <a:t>The Magna Carta played a central role in England between 1215 and 1688 in establishing the rule of law and the control of the abuse of official power.</a:t>
            </a:r>
          </a:p>
          <a:p>
            <a:pPr algn="just"/>
            <a:r>
              <a:rPr lang="en-US" dirty="0"/>
              <a:t>Not only did the expression soon become common, but it acquired a role in rhetorical arguments defending the legitimacy (or lack thereof) of an exercise of power. In his </a:t>
            </a:r>
            <a:r>
              <a:rPr lang="en-US" i="1" dirty="0"/>
              <a:t>Declaration of August 12, 1642</a:t>
            </a:r>
            <a:r>
              <a:rPr lang="en-US" dirty="0"/>
              <a:t>,to </a:t>
            </a:r>
            <a:r>
              <a:rPr lang="en-US" i="1" dirty="0"/>
              <a:t>All His Loving Subjects</a:t>
            </a:r>
            <a:r>
              <a:rPr lang="en-US" dirty="0"/>
              <a:t>, a few days before raising his standard at Nottingham, the unfortunate Charles I noted:</a:t>
            </a:r>
          </a:p>
          <a:p>
            <a:pPr lvl="7" algn="just"/>
            <a:r>
              <a:rPr lang="en-US" dirty="0"/>
              <a:t>The inconveniences and mischiefs which had grown by the long intermission of Parliaments, and by departing too much from the known Rule of Law, to an Arbitrary power</a:t>
            </a:r>
            <a:endParaRPr lang="en-GB" dirty="0"/>
          </a:p>
        </p:txBody>
      </p:sp>
    </p:spTree>
    <p:extLst>
      <p:ext uri="{BB962C8B-B14F-4D97-AF65-F5344CB8AC3E}">
        <p14:creationId xmlns:p14="http://schemas.microsoft.com/office/powerpoint/2010/main" val="138519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Magna Carta (1215)</a:t>
            </a:r>
            <a:endParaRPr lang="en-GB" dirty="0"/>
          </a:p>
        </p:txBody>
      </p:sp>
      <p:sp>
        <p:nvSpPr>
          <p:cNvPr id="3" name="Content Placeholder 2"/>
          <p:cNvSpPr>
            <a:spLocks noGrp="1"/>
          </p:cNvSpPr>
          <p:nvPr>
            <p:ph idx="1"/>
          </p:nvPr>
        </p:nvSpPr>
        <p:spPr/>
        <p:txBody>
          <a:bodyPr/>
          <a:lstStyle/>
          <a:p>
            <a:pPr algn="just"/>
            <a:r>
              <a:rPr lang="en-US" dirty="0"/>
              <a:t>Chapter 39 of the Magna Carta states: </a:t>
            </a:r>
          </a:p>
          <a:p>
            <a:pPr lvl="5" algn="just"/>
            <a:r>
              <a:rPr lang="en-US" sz="2400" dirty="0">
                <a:solidFill>
                  <a:schemeClr val="tx2"/>
                </a:solidFill>
              </a:rPr>
              <a:t>No freeman shall be arrested, or detained in prison, or deprived of his freehold, or outlawed, or banished, or in any way molested</a:t>
            </a:r>
            <a:r>
              <a:rPr lang="en-US" sz="2400" dirty="0"/>
              <a:t>; and </a:t>
            </a:r>
            <a:r>
              <a:rPr lang="en-US" sz="2400" dirty="0">
                <a:solidFill>
                  <a:srgbClr val="7030A0"/>
                </a:solidFill>
              </a:rPr>
              <a:t>we [the barons] will not set forth against him, nor send against him, unless by the lawful judgment of his peers [social equals</a:t>
            </a:r>
            <a:r>
              <a:rPr lang="en-US" sz="2400" dirty="0">
                <a:solidFill>
                  <a:schemeClr val="accent1"/>
                </a:solidFill>
              </a:rPr>
              <a:t>].</a:t>
            </a:r>
            <a:endParaRPr lang="en-GB" sz="2400" dirty="0">
              <a:solidFill>
                <a:schemeClr val="accent1"/>
              </a:solidFill>
            </a:endParaRPr>
          </a:p>
        </p:txBody>
      </p:sp>
    </p:spTree>
    <p:extLst>
      <p:ext uri="{BB962C8B-B14F-4D97-AF65-F5344CB8AC3E}">
        <p14:creationId xmlns:p14="http://schemas.microsoft.com/office/powerpoint/2010/main" val="173079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 Bonham Case</a:t>
            </a:r>
            <a:endParaRPr lang="en-GB" dirty="0"/>
          </a:p>
        </p:txBody>
      </p:sp>
      <p:sp>
        <p:nvSpPr>
          <p:cNvPr id="3" name="Content Placeholder 2"/>
          <p:cNvSpPr>
            <a:spLocks noGrp="1"/>
          </p:cNvSpPr>
          <p:nvPr>
            <p:ph idx="1"/>
          </p:nvPr>
        </p:nvSpPr>
        <p:spPr/>
        <p:txBody>
          <a:bodyPr>
            <a:normAutofit/>
          </a:bodyPr>
          <a:lstStyle/>
          <a:p>
            <a:pPr algn="just"/>
            <a:r>
              <a:rPr lang="en-US" dirty="0"/>
              <a:t>Our second stop on the path from Magna Carta to Dicey is Sir Edward Coke (1552–1634). Coke, baptized by Hayek in </a:t>
            </a:r>
            <a:r>
              <a:rPr lang="en-US" b="1" i="1" u="sng" dirty="0">
                <a:solidFill>
                  <a:srgbClr val="7030A0"/>
                </a:solidFill>
              </a:rPr>
              <a:t>The Constitution of Liberty </a:t>
            </a:r>
            <a:r>
              <a:rPr lang="en-US" dirty="0"/>
              <a:t>as “</a:t>
            </a:r>
            <a:r>
              <a:rPr lang="en-US" dirty="0">
                <a:solidFill>
                  <a:schemeClr val="tx2"/>
                </a:solidFill>
              </a:rPr>
              <a:t>the great fountain of Whig principles</a:t>
            </a:r>
            <a:r>
              <a:rPr lang="en-US" dirty="0"/>
              <a:t>,” transformed Magna Carta into the cornerstone of the reassertion of the power of the English Parliament against the Stuart dynasty. Coke, with little regard for historical accuracy, considered Magna Carta an authoritative declaratory document of immemorial English liberties and reinterpreted much of its content. </a:t>
            </a:r>
          </a:p>
          <a:p>
            <a:pPr algn="just"/>
            <a:r>
              <a:rPr lang="en-US" dirty="0"/>
              <a:t>For example, in 1604, Coke found in chapter 39 of the original Magna Carta a </a:t>
            </a:r>
            <a:r>
              <a:rPr lang="en-US" b="1" i="1" u="sng" dirty="0">
                <a:solidFill>
                  <a:srgbClr val="7030A0"/>
                </a:solidFill>
              </a:rPr>
              <a:t>justification for habeas corpus.</a:t>
            </a:r>
          </a:p>
        </p:txBody>
      </p:sp>
    </p:spTree>
    <p:extLst>
      <p:ext uri="{BB962C8B-B14F-4D97-AF65-F5344CB8AC3E}">
        <p14:creationId xmlns:p14="http://schemas.microsoft.com/office/powerpoint/2010/main" val="385851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 Bonham Case</a:t>
            </a:r>
            <a:endParaRPr lang="en-GB" dirty="0"/>
          </a:p>
        </p:txBody>
      </p:sp>
      <p:sp>
        <p:nvSpPr>
          <p:cNvPr id="3" name="Content Placeholder 2"/>
          <p:cNvSpPr>
            <a:spLocks noGrp="1"/>
          </p:cNvSpPr>
          <p:nvPr>
            <p:ph idx="1"/>
          </p:nvPr>
        </p:nvSpPr>
        <p:spPr/>
        <p:txBody>
          <a:bodyPr/>
          <a:lstStyle/>
          <a:p>
            <a:pPr algn="just"/>
            <a:r>
              <a:rPr lang="en-US" dirty="0"/>
              <a:t>Coke deftly articulated his idea of the substantive commitments of the “rule of law” in 1610. In the decision of Dr. Bonham’s case, Coke argued: </a:t>
            </a:r>
          </a:p>
          <a:p>
            <a:pPr lvl="8" algn="just"/>
            <a:r>
              <a:rPr lang="en-US" dirty="0">
                <a:solidFill>
                  <a:schemeClr val="accent1"/>
                </a:solidFill>
              </a:rPr>
              <a:t>for when an Act of Parliament is against Common right and reason, or repugnant, or impossible to be performed, the Common Law will control it, and adjudge such Act to be void</a:t>
            </a:r>
            <a:r>
              <a:rPr lang="en-US" dirty="0"/>
              <a:t>.</a:t>
            </a:r>
          </a:p>
          <a:p>
            <a:pPr algn="just"/>
            <a:r>
              <a:rPr lang="en-US" dirty="0"/>
              <a:t>Dr. Bonham’s case is, as the concept of the “rule of law,” often interpreted from a formalist position. The main argument for Coke’s dismissal of the Act of Parliament that empowered the Royal College of Physicians to prosecute Dr. Bonham was the old maxim that </a:t>
            </a:r>
            <a:r>
              <a:rPr lang="en-US" i="1" dirty="0" err="1">
                <a:solidFill>
                  <a:srgbClr val="0070C0"/>
                </a:solidFill>
              </a:rPr>
              <a:t>nemo</a:t>
            </a:r>
            <a:r>
              <a:rPr lang="en-US" i="1" dirty="0">
                <a:solidFill>
                  <a:srgbClr val="0070C0"/>
                </a:solidFill>
              </a:rPr>
              <a:t> </a:t>
            </a:r>
            <a:r>
              <a:rPr lang="en-US" i="1" dirty="0" err="1">
                <a:solidFill>
                  <a:srgbClr val="0070C0"/>
                </a:solidFill>
              </a:rPr>
              <a:t>judex</a:t>
            </a:r>
            <a:r>
              <a:rPr lang="en-US" i="1" dirty="0">
                <a:solidFill>
                  <a:srgbClr val="0070C0"/>
                </a:solidFill>
              </a:rPr>
              <a:t> in parte </a:t>
            </a:r>
            <a:r>
              <a:rPr lang="en-US" i="1" dirty="0" err="1">
                <a:solidFill>
                  <a:srgbClr val="0070C0"/>
                </a:solidFill>
              </a:rPr>
              <a:t>sua</a:t>
            </a:r>
            <a:r>
              <a:rPr lang="en-US" dirty="0">
                <a:solidFill>
                  <a:srgbClr val="0070C0"/>
                </a:solidFill>
              </a:rPr>
              <a:t>: the College could not be both a judge and a party in deciding the fate of Dr. Bonham</a:t>
            </a:r>
            <a:r>
              <a:rPr lang="en-US" dirty="0"/>
              <a:t>.</a:t>
            </a:r>
            <a:endParaRPr lang="en-GB" dirty="0"/>
          </a:p>
        </p:txBody>
      </p:sp>
    </p:spTree>
    <p:extLst>
      <p:ext uri="{BB962C8B-B14F-4D97-AF65-F5344CB8AC3E}">
        <p14:creationId xmlns:p14="http://schemas.microsoft.com/office/powerpoint/2010/main" val="308609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Albert Venn Dicey (1835–1922): The Jurist of Rule of Law</a:t>
            </a:r>
            <a:endParaRPr lang="en-GB" dirty="0"/>
          </a:p>
        </p:txBody>
      </p:sp>
      <p:sp>
        <p:nvSpPr>
          <p:cNvPr id="3" name="Content Placeholder 2"/>
          <p:cNvSpPr>
            <a:spLocks noGrp="1"/>
          </p:cNvSpPr>
          <p:nvPr>
            <p:ph idx="1"/>
          </p:nvPr>
        </p:nvSpPr>
        <p:spPr/>
        <p:txBody>
          <a:bodyPr/>
          <a:lstStyle/>
          <a:p>
            <a:pPr algn="just"/>
            <a:r>
              <a:rPr lang="en-US" dirty="0"/>
              <a:t>But despite these older uses, the expression “rule of law” only became widely popular after A.V. Dicey postulated in his classic 1885 treatise, </a:t>
            </a:r>
            <a:r>
              <a:rPr lang="en-US" i="1" dirty="0">
                <a:solidFill>
                  <a:schemeClr val="tx2"/>
                </a:solidFill>
              </a:rPr>
              <a:t>Introduction to the Study of the Law of the Constitution</a:t>
            </a:r>
            <a:r>
              <a:rPr lang="en-US" dirty="0"/>
              <a:t> (Chapter IV) that the </a:t>
            </a:r>
            <a:r>
              <a:rPr lang="en-US" i="1" dirty="0">
                <a:solidFill>
                  <a:schemeClr val="tx2"/>
                </a:solidFill>
              </a:rPr>
              <a:t>rule or supremacy of law</a:t>
            </a:r>
            <a:r>
              <a:rPr lang="en-US" dirty="0"/>
              <a:t> was one of the </a:t>
            </a:r>
            <a:r>
              <a:rPr lang="en-US" dirty="0">
                <a:solidFill>
                  <a:schemeClr val="accent1"/>
                </a:solidFill>
              </a:rPr>
              <a:t>two fundamental principles of the political institutions</a:t>
            </a:r>
            <a:r>
              <a:rPr lang="en-US" dirty="0"/>
              <a:t> of England since the Norman conquest (the other, of course, being the </a:t>
            </a:r>
            <a:r>
              <a:rPr lang="en-US" dirty="0">
                <a:solidFill>
                  <a:srgbClr val="92D050"/>
                </a:solidFill>
              </a:rPr>
              <a:t>supremacy of Parliament</a:t>
            </a:r>
            <a:r>
              <a:rPr lang="en-US" dirty="0"/>
              <a:t>).</a:t>
            </a:r>
            <a:endParaRPr lang="en-GB" dirty="0"/>
          </a:p>
        </p:txBody>
      </p:sp>
    </p:spTree>
    <p:extLst>
      <p:ext uri="{BB962C8B-B14F-4D97-AF65-F5344CB8AC3E}">
        <p14:creationId xmlns:p14="http://schemas.microsoft.com/office/powerpoint/2010/main" val="243524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lstStyle/>
          <a:p>
            <a:pPr algn="just"/>
            <a:r>
              <a:rPr lang="en-US" dirty="0"/>
              <a:t>This supremacy of the law, or the security given under the English constitution to the rights of individuals looked at from various points of view, forms the subject of this part of this treatise.</a:t>
            </a:r>
          </a:p>
          <a:p>
            <a:pPr algn="just"/>
            <a:r>
              <a:rPr lang="en-US" dirty="0"/>
              <a:t>Foreign observers of English manners have been far more struck than have Englishmen themselves with the fact that </a:t>
            </a:r>
            <a:r>
              <a:rPr lang="en-US" dirty="0">
                <a:solidFill>
                  <a:schemeClr val="accent1"/>
                </a:solidFill>
              </a:rPr>
              <a:t>England is a country governed, as is scarcely any other part of Europe, under the rule of law</a:t>
            </a:r>
            <a:r>
              <a:rPr lang="en-US" dirty="0"/>
              <a:t>.</a:t>
            </a:r>
          </a:p>
        </p:txBody>
      </p:sp>
    </p:spTree>
    <p:extLst>
      <p:ext uri="{BB962C8B-B14F-4D97-AF65-F5344CB8AC3E}">
        <p14:creationId xmlns:p14="http://schemas.microsoft.com/office/powerpoint/2010/main" val="361011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normAutofit/>
          </a:bodyPr>
          <a:lstStyle/>
          <a:p>
            <a:pPr algn="just"/>
            <a:r>
              <a:rPr lang="en-US" dirty="0"/>
              <a:t>In the United Kingdom, the rule of law, at least historically, has been closely related to A.V. Dicey. </a:t>
            </a:r>
            <a:r>
              <a:rPr lang="en-US" dirty="0" err="1"/>
              <a:t>Dicey’s</a:t>
            </a:r>
            <a:r>
              <a:rPr lang="en-US" dirty="0"/>
              <a:t> perception of the rule of law was introduced in his book Introduction to the Study of the Law of the Constitution. According to Dicey, in line with the concept of Parliamentary Sovereignty, the rule of law is one of the twin pillars of the British Constitution. There are 3 conceptions of the rule of law which had been highlighted by Dicey. </a:t>
            </a:r>
            <a:endParaRPr lang="en-GB" dirty="0"/>
          </a:p>
        </p:txBody>
      </p:sp>
    </p:spTree>
    <p:extLst>
      <p:ext uri="{BB962C8B-B14F-4D97-AF65-F5344CB8AC3E}">
        <p14:creationId xmlns:p14="http://schemas.microsoft.com/office/powerpoint/2010/main" val="131440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normAutofit/>
          </a:bodyPr>
          <a:lstStyle/>
          <a:p>
            <a:pPr algn="just"/>
            <a:r>
              <a:rPr lang="en-US" b="1" i="1" dirty="0"/>
              <a:t>The first </a:t>
            </a:r>
            <a:r>
              <a:rPr lang="en-US" dirty="0"/>
              <a:t>aspect indicates that </a:t>
            </a:r>
            <a:r>
              <a:rPr lang="en-US" b="1" u="sng" dirty="0"/>
              <a:t>no man is punishable or can be lawfully made to suffer in body or deprived of their goods unless they had violated the law which has been established in an ordinary way and applied by an ordinary court</a:t>
            </a:r>
            <a:r>
              <a:rPr lang="en-US" dirty="0"/>
              <a:t>. There is also an absolute supremacy or predominance of regular law over arbitrary power and the state could not act in an arbitrary manner which was unlawful. </a:t>
            </a:r>
            <a:endParaRPr lang="en-GB" dirty="0"/>
          </a:p>
        </p:txBody>
      </p:sp>
    </p:spTree>
    <p:extLst>
      <p:ext uri="{BB962C8B-B14F-4D97-AF65-F5344CB8AC3E}">
        <p14:creationId xmlns:p14="http://schemas.microsoft.com/office/powerpoint/2010/main" val="2391324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normAutofit/>
          </a:bodyPr>
          <a:lstStyle/>
          <a:p>
            <a:pPr algn="just"/>
            <a:r>
              <a:rPr lang="en-US" dirty="0"/>
              <a:t>The second aspect of </a:t>
            </a:r>
            <a:r>
              <a:rPr lang="en-US" dirty="0" err="1"/>
              <a:t>Dicey’s</a:t>
            </a:r>
            <a:r>
              <a:rPr lang="en-US" dirty="0"/>
              <a:t> conception of the rule of law indicates that in terms of </a:t>
            </a:r>
            <a:r>
              <a:rPr lang="en-US" b="1" i="1" u="sng" dirty="0"/>
              <a:t>the equality before the law, no man is above the law. </a:t>
            </a:r>
            <a:r>
              <a:rPr lang="en-US" dirty="0"/>
              <a:t>Regardless of what an individual’s rank or condition is, he is subjected to the ordinary law of the realm and be bounded to the jurisdiction of the ordinary tribunals. As a result, no matter an ordinary private citizen or a state official breached the same law, they would be treated in the same way. It denoted that the state officials were not given any special privileges or protections from the law of the land. </a:t>
            </a:r>
            <a:r>
              <a:rPr lang="en-US" b="1" i="1" u="sng" dirty="0"/>
              <a:t>Thomas Fuller </a:t>
            </a:r>
            <a:r>
              <a:rPr lang="en-US" dirty="0"/>
              <a:t>had also quoted that “</a:t>
            </a:r>
            <a:r>
              <a:rPr lang="en-US" b="1" i="1" u="sng" dirty="0"/>
              <a:t>Be you ever so high, the law is above you</a:t>
            </a:r>
            <a:r>
              <a:rPr lang="en-US" dirty="0"/>
              <a:t>.”</a:t>
            </a:r>
            <a:endParaRPr lang="en-GB" dirty="0"/>
          </a:p>
          <a:p>
            <a:pPr algn="just"/>
            <a:endParaRPr lang="en-GB" dirty="0"/>
          </a:p>
        </p:txBody>
      </p:sp>
    </p:spTree>
    <p:extLst>
      <p:ext uri="{BB962C8B-B14F-4D97-AF65-F5344CB8AC3E}">
        <p14:creationId xmlns:p14="http://schemas.microsoft.com/office/powerpoint/2010/main" val="194038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3" name="Content Placeholder 2"/>
          <p:cNvSpPr>
            <a:spLocks noGrp="1"/>
          </p:cNvSpPr>
          <p:nvPr>
            <p:ph idx="1"/>
          </p:nvPr>
        </p:nvSpPr>
        <p:spPr/>
        <p:txBody>
          <a:bodyPr/>
          <a:lstStyle/>
          <a:p>
            <a:r>
              <a:rPr lang="en-US" dirty="0"/>
              <a:t>Where is Rule of Law?</a:t>
            </a:r>
          </a:p>
          <a:p>
            <a:r>
              <a:rPr lang="en-US" dirty="0"/>
              <a:t>Where is Rule of Law in Bangladesh</a:t>
            </a:r>
          </a:p>
          <a:p>
            <a:r>
              <a:rPr lang="en-US" dirty="0"/>
              <a:t>Is there any rule of law in Bangladesh?</a:t>
            </a:r>
          </a:p>
          <a:p>
            <a:r>
              <a:rPr lang="en-US" dirty="0"/>
              <a:t>There is ‘rule’ and there is also law. Then why do you say there is no rule of law?</a:t>
            </a:r>
          </a:p>
        </p:txBody>
      </p:sp>
    </p:spTree>
    <p:extLst>
      <p:ext uri="{BB962C8B-B14F-4D97-AF65-F5344CB8AC3E}">
        <p14:creationId xmlns:p14="http://schemas.microsoft.com/office/powerpoint/2010/main" val="341252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lstStyle/>
          <a:p>
            <a:pPr algn="just"/>
            <a:r>
              <a:rPr lang="en-US" dirty="0"/>
              <a:t>The third aspect denotes that the principles of </a:t>
            </a:r>
            <a:r>
              <a:rPr lang="en-US" b="1" i="1" u="sng" dirty="0"/>
              <a:t>the constitution are the result of the ordinary law of the land</a:t>
            </a:r>
            <a:r>
              <a:rPr lang="en-US" dirty="0"/>
              <a:t>. Dicey stated that Britain had a court-based constitution (in effect, a common law constitution), in the sense that decisions made by the judges directly resulted the principles of the constitution which concerning the rights of private persons. This reveals </a:t>
            </a:r>
            <a:r>
              <a:rPr lang="en-US" dirty="0" err="1"/>
              <a:t>Dicey’s</a:t>
            </a:r>
            <a:r>
              <a:rPr lang="en-US" dirty="0"/>
              <a:t> belief that the common law affords greater protection to the citizens than a written constitution.</a:t>
            </a:r>
            <a:endParaRPr lang="en-GB" dirty="0"/>
          </a:p>
          <a:p>
            <a:pPr algn="just"/>
            <a:endParaRPr lang="en-GB" dirty="0"/>
          </a:p>
        </p:txBody>
      </p:sp>
    </p:spTree>
    <p:extLst>
      <p:ext uri="{BB962C8B-B14F-4D97-AF65-F5344CB8AC3E}">
        <p14:creationId xmlns:p14="http://schemas.microsoft.com/office/powerpoint/2010/main" val="340088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Tom Bingham: Modernization of Rule of Law</a:t>
            </a:r>
            <a:endParaRPr lang="en-GB" sz="2800" dirty="0"/>
          </a:p>
        </p:txBody>
      </p:sp>
      <p:sp>
        <p:nvSpPr>
          <p:cNvPr id="3" name="Content Placeholder 2"/>
          <p:cNvSpPr>
            <a:spLocks noGrp="1"/>
          </p:cNvSpPr>
          <p:nvPr>
            <p:ph idx="1"/>
          </p:nvPr>
        </p:nvSpPr>
        <p:spPr/>
        <p:txBody>
          <a:bodyPr>
            <a:normAutofit/>
          </a:bodyPr>
          <a:lstStyle/>
          <a:p>
            <a:pPr algn="just"/>
            <a:r>
              <a:rPr lang="en-US" dirty="0"/>
              <a:t>The lecture entitled ‘The Rule of Law’ was given by Lord Bingham in the House of Lords on 16 November 2006. Lord Bingham outlined </a:t>
            </a:r>
            <a:r>
              <a:rPr lang="en-US" b="1" dirty="0">
                <a:solidFill>
                  <a:schemeClr val="accent3"/>
                </a:solidFill>
              </a:rPr>
              <a:t>8 sub-rules </a:t>
            </a:r>
            <a:r>
              <a:rPr lang="en-US" dirty="0"/>
              <a:t>which he believed comprised the rule of law and these 8 principles enunciated by Lord Bingham had been regarded as the </a:t>
            </a:r>
            <a:r>
              <a:rPr lang="en-US" b="1" dirty="0">
                <a:solidFill>
                  <a:schemeClr val="accent3"/>
                </a:solidFill>
              </a:rPr>
              <a:t>modern version of the rule of law</a:t>
            </a:r>
            <a:r>
              <a:rPr lang="en-US" dirty="0"/>
              <a:t>. Lord Bingham declared that “the core of the existing doctrine of the rule of law was that </a:t>
            </a:r>
            <a:r>
              <a:rPr lang="en-US" b="1" dirty="0">
                <a:solidFill>
                  <a:schemeClr val="accent3">
                    <a:lumMod val="75000"/>
                  </a:schemeClr>
                </a:solidFill>
              </a:rPr>
              <a:t>all public and private persons should be bound by and entitled to the benefit of laws publicly and prospectively issued and publicly administered by the courts</a:t>
            </a:r>
            <a:r>
              <a:rPr lang="en-US" dirty="0"/>
              <a:t>.” The view of Lord Bingham could be said as filling in the gaps of </a:t>
            </a:r>
            <a:r>
              <a:rPr lang="en-US" dirty="0" err="1"/>
              <a:t>Dicey’s</a:t>
            </a:r>
            <a:r>
              <a:rPr lang="en-US" dirty="0"/>
              <a:t> conception as it is more modern and concerning the latest issue.  The 8 principles are as below:</a:t>
            </a:r>
            <a:br>
              <a:rPr lang="en-US" dirty="0"/>
            </a:br>
            <a:endParaRPr lang="en-GB" dirty="0"/>
          </a:p>
        </p:txBody>
      </p:sp>
    </p:spTree>
    <p:extLst>
      <p:ext uri="{BB962C8B-B14F-4D97-AF65-F5344CB8AC3E}">
        <p14:creationId xmlns:p14="http://schemas.microsoft.com/office/powerpoint/2010/main" val="272508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Tom Bingham: Modernization of Rule of Law</a:t>
            </a:r>
            <a:endParaRPr lang="en-GB" sz="2800"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Sub-rule 1: The law must be accessible so far as possible, intelligible, clear and predictable.</a:t>
            </a:r>
          </a:p>
          <a:p>
            <a:pPr marL="0" indent="0" algn="just">
              <a:buNone/>
            </a:pPr>
            <a:br>
              <a:rPr lang="en-US" dirty="0"/>
            </a:br>
            <a:br>
              <a:rPr lang="en-US" dirty="0"/>
            </a:br>
            <a:r>
              <a:rPr lang="en-US" dirty="0"/>
              <a:t>Sub-rule 2: Questions of legal right and liability should generally be decided by application of the law and not the exercise of the discretion.</a:t>
            </a:r>
          </a:p>
          <a:p>
            <a:pPr marL="0" indent="0" algn="just">
              <a:buNone/>
            </a:pPr>
            <a:br>
              <a:rPr lang="en-US" dirty="0"/>
            </a:br>
            <a:br>
              <a:rPr lang="en-US" dirty="0"/>
            </a:br>
            <a:r>
              <a:rPr lang="en-US" dirty="0"/>
              <a:t>Sub-rule 3: The law must apply equally to everyone, unless differences can be justified.</a:t>
            </a:r>
          </a:p>
          <a:p>
            <a:pPr marL="0" indent="0" algn="just">
              <a:buNone/>
            </a:pPr>
            <a:br>
              <a:rPr lang="en-US" dirty="0"/>
            </a:br>
            <a:r>
              <a:rPr lang="en-US" dirty="0"/>
              <a:t>Sub-rule 4: The law must provide appropriate protection of essential and basic human rights.</a:t>
            </a:r>
          </a:p>
          <a:p>
            <a:pPr marL="0" indent="0" algn="just">
              <a:buNone/>
            </a:pPr>
            <a:endParaRPr lang="en-GB" dirty="0"/>
          </a:p>
        </p:txBody>
      </p:sp>
    </p:spTree>
    <p:extLst>
      <p:ext uri="{BB962C8B-B14F-4D97-AF65-F5344CB8AC3E}">
        <p14:creationId xmlns:p14="http://schemas.microsoft.com/office/powerpoint/2010/main" val="266228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Tom Bingham: Modernization of Rule of Law</a:t>
            </a:r>
            <a:endParaRPr lang="en-GB" sz="2800" dirty="0"/>
          </a:p>
        </p:txBody>
      </p:sp>
      <p:sp>
        <p:nvSpPr>
          <p:cNvPr id="3" name="Content Placeholder 2"/>
          <p:cNvSpPr>
            <a:spLocks noGrp="1"/>
          </p:cNvSpPr>
          <p:nvPr>
            <p:ph idx="1"/>
          </p:nvPr>
        </p:nvSpPr>
        <p:spPr/>
        <p:txBody>
          <a:bodyPr/>
          <a:lstStyle/>
          <a:p>
            <a:r>
              <a:rPr lang="en-US" dirty="0"/>
              <a:t>Sub-rule 5: The parties in civil disputes must be able to resolve disputes without facing a huge legal cost or excessive delays.</a:t>
            </a:r>
            <a:br>
              <a:rPr lang="en-US" dirty="0"/>
            </a:br>
            <a:br>
              <a:rPr lang="en-US" dirty="0"/>
            </a:br>
            <a:r>
              <a:rPr lang="en-US" dirty="0"/>
              <a:t>Sub-rule 6: The executive must use the powers given to them reasonably, in good faith, for the proper purpose and must not exceed the limit s of these powers.</a:t>
            </a:r>
            <a:br>
              <a:rPr lang="en-US" dirty="0"/>
            </a:br>
            <a:br>
              <a:rPr lang="en-US" dirty="0"/>
            </a:br>
            <a:r>
              <a:rPr lang="en-US" dirty="0"/>
              <a:t>Sub-rule 7: There must be adjudicative procedural fairness.</a:t>
            </a:r>
            <a:br>
              <a:rPr lang="en-US" dirty="0"/>
            </a:br>
            <a:br>
              <a:rPr lang="en-US" dirty="0"/>
            </a:br>
            <a:r>
              <a:rPr lang="en-US" dirty="0"/>
              <a:t>Sub-rule 8: The state must comply with the obligations of international law which whether deriving from treaty or international custom and practice governs the conduct of nations.</a:t>
            </a:r>
            <a:endParaRPr lang="en-GB" dirty="0"/>
          </a:p>
        </p:txBody>
      </p:sp>
    </p:spTree>
    <p:extLst>
      <p:ext uri="{BB962C8B-B14F-4D97-AF65-F5344CB8AC3E}">
        <p14:creationId xmlns:p14="http://schemas.microsoft.com/office/powerpoint/2010/main" val="57432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Natural Law and Rule of Law</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US" dirty="0"/>
              <a:t>Lon Fuller recounts the ‘moral’ tale of a fictional King Rex and the eight ways in which he fails to make law. He goes wrong because </a:t>
            </a:r>
          </a:p>
          <a:p>
            <a:pPr algn="just"/>
            <a:r>
              <a:rPr lang="en-US" dirty="0"/>
              <a:t>(1) he fails to achieve rules at all, so that every issue must be decided on an ad hoc basis; </a:t>
            </a:r>
          </a:p>
          <a:p>
            <a:pPr algn="just"/>
            <a:r>
              <a:rPr lang="en-US" dirty="0"/>
              <a:t>(2) he does not publicize the rules that his subjects are expected to observe;</a:t>
            </a:r>
          </a:p>
          <a:p>
            <a:pPr algn="just"/>
            <a:r>
              <a:rPr lang="en-US" dirty="0"/>
              <a:t>(3) he abuses his legislative powers by enacting retroactive legislation (i.e. on Tuesday making unlawful those acts that were lawful on Monday);</a:t>
            </a:r>
          </a:p>
          <a:p>
            <a:pPr algn="just"/>
            <a:r>
              <a:rPr lang="en-US" dirty="0"/>
              <a:t>(4) his rules are incomprehensible;</a:t>
            </a:r>
          </a:p>
          <a:p>
            <a:pPr algn="just"/>
            <a:r>
              <a:rPr lang="en-US" dirty="0"/>
              <a:t>(5) he enacts contradictory rules or</a:t>
            </a:r>
          </a:p>
          <a:p>
            <a:pPr algn="just"/>
            <a:r>
              <a:rPr lang="en-US" dirty="0"/>
              <a:t>(6) rules that require conduct beyond the powers of the affected party;</a:t>
            </a:r>
          </a:p>
          <a:p>
            <a:pPr algn="just"/>
            <a:r>
              <a:rPr lang="en-US" dirty="0"/>
              <a:t>(7) he introduces such frequent changes in the rules that his subjects cannot adjust their action; and</a:t>
            </a:r>
          </a:p>
          <a:p>
            <a:pPr algn="just"/>
            <a:r>
              <a:rPr lang="en-US" dirty="0"/>
              <a:t>(8) he fails to achieve congruence between the rules as announced and their actual administration.</a:t>
            </a:r>
            <a:endParaRPr lang="en-GB" dirty="0"/>
          </a:p>
        </p:txBody>
      </p:sp>
    </p:spTree>
    <p:extLst>
      <p:ext uri="{BB962C8B-B14F-4D97-AF65-F5344CB8AC3E}">
        <p14:creationId xmlns:p14="http://schemas.microsoft.com/office/powerpoint/2010/main" val="211221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Natural Law and Rule of Law</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US" dirty="0"/>
              <a:t>Ill-fated King Rex bites the dust because he disregards Fuller’s eight principles: </a:t>
            </a:r>
          </a:p>
          <a:p>
            <a:pPr algn="just"/>
            <a:r>
              <a:rPr lang="en-US" dirty="0"/>
              <a:t>1. Generality</a:t>
            </a:r>
          </a:p>
          <a:p>
            <a:pPr algn="just"/>
            <a:r>
              <a:rPr lang="en-US" dirty="0"/>
              <a:t>2. Promulgation</a:t>
            </a:r>
          </a:p>
          <a:p>
            <a:pPr algn="just"/>
            <a:r>
              <a:rPr lang="en-US" dirty="0"/>
              <a:t>3. Non-retroactivity</a:t>
            </a:r>
          </a:p>
          <a:p>
            <a:pPr algn="just"/>
            <a:r>
              <a:rPr lang="en-US" dirty="0"/>
              <a:t>4. Clarity</a:t>
            </a:r>
          </a:p>
          <a:p>
            <a:pPr algn="just"/>
            <a:r>
              <a:rPr lang="en-US" dirty="0"/>
              <a:t>5. Non-contradiction</a:t>
            </a:r>
          </a:p>
          <a:p>
            <a:pPr algn="just"/>
            <a:r>
              <a:rPr lang="en-US" dirty="0"/>
              <a:t>6. Possibility of compliance</a:t>
            </a:r>
          </a:p>
          <a:p>
            <a:pPr algn="just"/>
            <a:r>
              <a:rPr lang="en-US" dirty="0"/>
              <a:t>7. Constancy</a:t>
            </a:r>
          </a:p>
          <a:p>
            <a:pPr algn="just"/>
            <a:r>
              <a:rPr lang="en-US" dirty="0"/>
              <a:t>8. Congruence between declared rule and official action.</a:t>
            </a:r>
            <a:endParaRPr lang="en-GB" dirty="0"/>
          </a:p>
          <a:p>
            <a:pPr algn="just"/>
            <a:endParaRPr lang="en-GB" dirty="0"/>
          </a:p>
        </p:txBody>
      </p:sp>
    </p:spTree>
    <p:extLst>
      <p:ext uri="{BB962C8B-B14F-4D97-AF65-F5344CB8AC3E}">
        <p14:creationId xmlns:p14="http://schemas.microsoft.com/office/powerpoint/2010/main" val="1880857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B63D-2AC3-3D97-A567-646D7277C8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DB491A-41F3-44BA-1F15-28FF44EED8B8}"/>
              </a:ext>
            </a:extLst>
          </p:cNvPr>
          <p:cNvSpPr>
            <a:spLocks noGrp="1"/>
          </p:cNvSpPr>
          <p:nvPr>
            <p:ph idx="1"/>
          </p:nvPr>
        </p:nvSpPr>
        <p:spPr>
          <a:xfrm>
            <a:off x="261256" y="2233749"/>
            <a:ext cx="11534503" cy="4362994"/>
          </a:xfrm>
        </p:spPr>
        <p:txBody>
          <a:bodyPr>
            <a:normAutofit/>
          </a:bodyPr>
          <a:lstStyle/>
          <a:p>
            <a:r>
              <a:rPr lang="en-US" sz="2000" b="1" u="sng" dirty="0">
                <a:solidFill>
                  <a:schemeClr val="accent3">
                    <a:lumMod val="75000"/>
                  </a:schemeClr>
                </a:solidFill>
                <a:latin typeface="Times New Roman" panose="02020603050405020304" pitchFamily="18" charset="0"/>
                <a:cs typeface="Times New Roman" panose="02020603050405020304" pitchFamily="18" charset="0"/>
              </a:rPr>
              <a:t>Rule of law : The Constitution of Bangladesh</a:t>
            </a:r>
          </a:p>
          <a:p>
            <a:r>
              <a:rPr lang="en-US" sz="2000" dirty="0">
                <a:latin typeface="Times New Roman" panose="02020603050405020304" pitchFamily="18" charset="0"/>
                <a:cs typeface="Times New Roman" panose="02020603050405020304" pitchFamily="18" charset="0"/>
              </a:rPr>
              <a:t>In the constitution of Bangladesh Rule of Law has its own place. According to the constitution of Bangladesh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shall be fundamental aim of the state to realize through the democratic process a socialist society, free from exploitation – a society in which the rule of law, fundamental human rights and freedom, equality and justice, political economic and social, will be secured for all citizens.” In accordance with this pledge the following positive provisions for rule of law have been incorporated in the constitution”:</a:t>
            </a:r>
          </a:p>
        </p:txBody>
      </p:sp>
    </p:spTree>
    <p:extLst>
      <p:ext uri="{BB962C8B-B14F-4D97-AF65-F5344CB8AC3E}">
        <p14:creationId xmlns:p14="http://schemas.microsoft.com/office/powerpoint/2010/main" val="1241662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 of Law in Bangladesh Constitution</a:t>
            </a:r>
            <a:endParaRPr lang="en-GB" dirty="0"/>
          </a:p>
        </p:txBody>
      </p:sp>
      <p:sp>
        <p:nvSpPr>
          <p:cNvPr id="3" name="Content Placeholder 2"/>
          <p:cNvSpPr>
            <a:spLocks noGrp="1"/>
          </p:cNvSpPr>
          <p:nvPr>
            <p:ph idx="1"/>
          </p:nvPr>
        </p:nvSpPr>
        <p:spPr>
          <a:xfrm>
            <a:off x="143691" y="2325189"/>
            <a:ext cx="11456126" cy="4532811"/>
          </a:xfrm>
        </p:spPr>
        <p:txBody>
          <a:bodyPr>
            <a:normAutofit/>
          </a:bodyPr>
          <a:lstStyle/>
          <a:p>
            <a:pPr algn="just"/>
            <a:r>
              <a:rPr lang="en-US" dirty="0">
                <a:latin typeface="Times New Roman" panose="02020603050405020304" pitchFamily="18" charset="0"/>
                <a:cs typeface="Times New Roman" panose="02020603050405020304" pitchFamily="18" charset="0"/>
              </a:rPr>
              <a:t>The provisions of rule of law abounds in the Constitution of the People’s Republic of Bangladesh. The followings are few among them:</a:t>
            </a:r>
          </a:p>
          <a:p>
            <a:pPr lvl="1" algn="just">
              <a:buFont typeface="+mj-lt"/>
              <a:buAutoNum type="arabicPeriod"/>
            </a:pPr>
            <a:r>
              <a:rPr lang="en-US" sz="1800" dirty="0">
                <a:latin typeface="Times New Roman" panose="02020603050405020304" pitchFamily="18" charset="0"/>
                <a:cs typeface="Times New Roman" panose="02020603050405020304" pitchFamily="18" charset="0"/>
              </a:rPr>
              <a:t>Government to Run in Accordance with Law [Article 7]</a:t>
            </a:r>
            <a:endParaRPr lang="en-GB" sz="1800" dirty="0">
              <a:latin typeface="Times New Roman" panose="02020603050405020304" pitchFamily="18" charset="0"/>
              <a:cs typeface="Times New Roman" panose="02020603050405020304" pitchFamily="18" charset="0"/>
            </a:endParaRPr>
          </a:p>
          <a:p>
            <a:pPr lvl="1" algn="just">
              <a:buFont typeface="+mj-lt"/>
              <a:buAutoNum type="arabicPeriod"/>
            </a:pPr>
            <a:r>
              <a:rPr lang="en-US" sz="1800" dirty="0">
                <a:latin typeface="Times New Roman" panose="02020603050405020304" pitchFamily="18" charset="0"/>
                <a:cs typeface="Times New Roman" panose="02020603050405020304" pitchFamily="18" charset="0"/>
              </a:rPr>
              <a:t>Equality before Law, Equal Protection of Law &amp; Non-discrimination 	[Articles 26 &amp; 27]</a:t>
            </a:r>
          </a:p>
          <a:p>
            <a:pPr lvl="1" algn="just">
              <a:buFont typeface="+mj-lt"/>
              <a:buAutoNum type="arabicPeriod"/>
            </a:pPr>
            <a:r>
              <a:rPr lang="en-US" sz="1800" dirty="0">
                <a:latin typeface="Times New Roman" panose="02020603050405020304" pitchFamily="18" charset="0"/>
                <a:cs typeface="Times New Roman" panose="02020603050405020304" pitchFamily="18" charset="0"/>
              </a:rPr>
              <a:t>Reasonable Classification [Articles 28(4) &amp; 29(3)]</a:t>
            </a:r>
          </a:p>
          <a:p>
            <a:pPr lvl="1" algn="just">
              <a:buFont typeface="+mj-lt"/>
              <a:buAutoNum type="arabicPeriod"/>
            </a:pPr>
            <a:r>
              <a:rPr lang="en-US" sz="1800" dirty="0">
                <a:latin typeface="Times New Roman" panose="02020603050405020304" pitchFamily="18" charset="0"/>
                <a:cs typeface="Times New Roman" panose="02020603050405020304" pitchFamily="18" charset="0"/>
              </a:rPr>
              <a:t>Treatment in Accordance with Law [Article 31]</a:t>
            </a:r>
          </a:p>
          <a:p>
            <a:pPr lvl="1" algn="just">
              <a:buFont typeface="+mj-lt"/>
              <a:buAutoNum type="arabicPeriod"/>
            </a:pPr>
            <a:r>
              <a:rPr lang="en-US" sz="1800" dirty="0">
                <a:latin typeface="Times New Roman" panose="02020603050405020304" pitchFamily="18" charset="0"/>
                <a:cs typeface="Times New Roman" panose="02020603050405020304" pitchFamily="18" charset="0"/>
              </a:rPr>
              <a:t>Independence of Judiciary 	[Article 22]</a:t>
            </a:r>
          </a:p>
          <a:p>
            <a:pPr lvl="1" algn="just">
              <a:buFont typeface="+mj-lt"/>
              <a:buAutoNum type="arabicPeriod"/>
            </a:pPr>
            <a:r>
              <a:rPr lang="en-US" sz="1800" dirty="0">
                <a:latin typeface="Times New Roman" panose="02020603050405020304" pitchFamily="18" charset="0"/>
                <a:cs typeface="Times New Roman" panose="02020603050405020304" pitchFamily="18" charset="0"/>
              </a:rPr>
              <a:t>Access to Justice &amp; Judicial Review  [Articles 44 &amp; 102]</a:t>
            </a:r>
          </a:p>
          <a:p>
            <a:pPr lvl="1" algn="just">
              <a:buFont typeface="+mj-lt"/>
              <a:buAutoNum type="arabicPeriod"/>
            </a:pPr>
            <a:r>
              <a:rPr lang="en-US" sz="1800" dirty="0">
                <a:latin typeface="Times New Roman" panose="02020603050405020304" pitchFamily="18" charset="0"/>
                <a:cs typeface="Times New Roman" panose="02020603050405020304" pitchFamily="18" charset="0"/>
              </a:rPr>
              <a:t>Representative Government	[Article 11]</a:t>
            </a:r>
          </a:p>
          <a:p>
            <a:pPr lvl="8" algn="just">
              <a:buFont typeface="+mj-lt"/>
              <a:buAutoNum type="arabicPeriod"/>
            </a:pPr>
            <a:endParaRPr lang="en-US" dirty="0"/>
          </a:p>
          <a:p>
            <a:pPr lvl="8" algn="just">
              <a:buFont typeface="+mj-lt"/>
              <a:buAutoNum type="arabicPeriod"/>
            </a:pPr>
            <a:endParaRPr lang="en-US" dirty="0"/>
          </a:p>
        </p:txBody>
      </p:sp>
    </p:spTree>
    <p:extLst>
      <p:ext uri="{BB962C8B-B14F-4D97-AF65-F5344CB8AC3E}">
        <p14:creationId xmlns:p14="http://schemas.microsoft.com/office/powerpoint/2010/main" val="138138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AD9F-40CF-D573-8F16-E3D3678FD84E}"/>
              </a:ext>
            </a:extLst>
          </p:cNvPr>
          <p:cNvSpPr>
            <a:spLocks noGrp="1"/>
          </p:cNvSpPr>
          <p:nvPr>
            <p:ph type="title"/>
          </p:nvPr>
        </p:nvSpPr>
        <p:spPr/>
        <p:txBody>
          <a:bodyPr/>
          <a:lstStyle/>
          <a:p>
            <a:r>
              <a:rPr lang="en-US" sz="3200" b="1" u="sng" dirty="0">
                <a:solidFill>
                  <a:schemeClr val="accent3">
                    <a:lumMod val="60000"/>
                    <a:lumOff val="40000"/>
                  </a:schemeClr>
                </a:solidFill>
              </a:rPr>
              <a:t>Aspects of the Rule of law in Bangladesh:</a:t>
            </a:r>
            <a:endParaRPr lang="en-US" dirty="0"/>
          </a:p>
        </p:txBody>
      </p:sp>
      <p:sp>
        <p:nvSpPr>
          <p:cNvPr id="3" name="Content Placeholder 2">
            <a:extLst>
              <a:ext uri="{FF2B5EF4-FFF2-40B4-BE49-F238E27FC236}">
                <a16:creationId xmlns:a16="http://schemas.microsoft.com/office/drawing/2014/main" id="{CE429FDF-7AE2-D51E-8404-D58978D945A6}"/>
              </a:ext>
            </a:extLst>
          </p:cNvPr>
          <p:cNvSpPr>
            <a:spLocks noGrp="1"/>
          </p:cNvSpPr>
          <p:nvPr>
            <p:ph idx="1"/>
          </p:nvPr>
        </p:nvSpPr>
        <p:spPr>
          <a:xfrm>
            <a:off x="1" y="2246812"/>
            <a:ext cx="12192000" cy="4467498"/>
          </a:xfrm>
        </p:spPr>
        <p:txBody>
          <a:bodyPr>
            <a:normAutofit/>
          </a:bodyPr>
          <a:lstStyle/>
          <a:p>
            <a:r>
              <a:rPr lang="en-US" dirty="0">
                <a:latin typeface="Times New Roman" panose="02020603050405020304" pitchFamily="18" charset="0"/>
                <a:cs typeface="Times New Roman" panose="02020603050405020304" pitchFamily="18" charset="0"/>
              </a:rPr>
              <a:t>Our constitution has ensures laws while the judiciary have been set up to ensure justice and fairness to the citizens . Unfortunately the legal system isn’t the true reflection of the constitution . Some aspects of the rule of law in our society should be mentioned as under: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reality Access to law as well as equality before it is reserved for only those who are privileged. The rest of the population is the helpless victim who suffers form the injustice suppression of the powerful.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i="1" u="sng" dirty="0">
                <a:latin typeface="Times New Roman" panose="02020603050405020304" pitchFamily="18" charset="0"/>
                <a:cs typeface="Times New Roman" panose="02020603050405020304" pitchFamily="18" charset="0"/>
              </a:rPr>
              <a:t>separation of higher judiciary from the lower judiciary which </a:t>
            </a:r>
            <a:r>
              <a:rPr lang="en-US" dirty="0">
                <a:latin typeface="Times New Roman" panose="02020603050405020304" pitchFamily="18" charset="0"/>
                <a:cs typeface="Times New Roman" panose="02020603050405020304" pitchFamily="18" charset="0"/>
              </a:rPr>
              <a:t>was a big issue for a long time at last has occurred by the end of 2007 But there are some aspects which contradicts the separation of judiciary.</a:t>
            </a:r>
          </a:p>
          <a:p>
            <a:pPr lvl="1"/>
            <a:r>
              <a:rPr lang="en-US" sz="1800" dirty="0">
                <a:latin typeface="Times New Roman" panose="02020603050405020304" pitchFamily="18" charset="0"/>
                <a:cs typeface="Times New Roman" panose="02020603050405020304" pitchFamily="18" charset="0"/>
              </a:rPr>
              <a:t>1. Magistrates are performing dual function of both executive and judiciary which is not desirable in the interest of justice.</a:t>
            </a:r>
          </a:p>
          <a:p>
            <a:pPr lvl="1"/>
            <a:r>
              <a:rPr lang="en-US" sz="1800" dirty="0">
                <a:latin typeface="Times New Roman" panose="02020603050405020304" pitchFamily="18" charset="0"/>
                <a:cs typeface="Times New Roman" panose="02020603050405020304" pitchFamily="18" charset="0"/>
              </a:rPr>
              <a:t>2. The service of district and session judges, their transfer, promotion etc. are controlled not by the Supreme Court but by the law ministry.</a:t>
            </a:r>
          </a:p>
        </p:txBody>
      </p:sp>
    </p:spTree>
    <p:extLst>
      <p:ext uri="{BB962C8B-B14F-4D97-AF65-F5344CB8AC3E}">
        <p14:creationId xmlns:p14="http://schemas.microsoft.com/office/powerpoint/2010/main" val="3950089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7271-185E-7F39-4380-68219CF052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4822CE-E992-02DB-8951-96FCC97D9D55}"/>
              </a:ext>
            </a:extLst>
          </p:cNvPr>
          <p:cNvSpPr>
            <a:spLocks noGrp="1"/>
          </p:cNvSpPr>
          <p:nvPr>
            <p:ph idx="1"/>
          </p:nvPr>
        </p:nvSpPr>
        <p:spPr>
          <a:xfrm>
            <a:off x="143690" y="2103120"/>
            <a:ext cx="11900263" cy="4754880"/>
          </a:xfrm>
        </p:spPr>
        <p:txBody>
          <a:bodyPr>
            <a:norm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government of Bangladesh continues to use The Special Power Act of 1974 and </a:t>
            </a:r>
            <a:r>
              <a:rPr lang="en-US" i="1" u="sng" dirty="0">
                <a:latin typeface="Times New Roman" panose="02020603050405020304" pitchFamily="18" charset="0"/>
                <a:cs typeface="Times New Roman" panose="02020603050405020304" pitchFamily="18" charset="0"/>
              </a:rPr>
              <a:t>section 54 of the criminal code which allow for arbitrary arrest and preventive detention</a:t>
            </a:r>
            <a:r>
              <a:rPr lang="en-US" dirty="0">
                <a:latin typeface="Times New Roman" panose="02020603050405020304" pitchFamily="18" charset="0"/>
                <a:cs typeface="Times New Roman" panose="02020603050405020304" pitchFamily="18" charset="0"/>
              </a:rPr>
              <a:t>. Which in reality use as a weapon of suppression towards political opponents and other citizens by detaining them without formal charges.</a:t>
            </a:r>
          </a:p>
          <a:p>
            <a:r>
              <a:rPr lang="en-US" dirty="0">
                <a:latin typeface="Times New Roman" panose="02020603050405020304" pitchFamily="18" charset="0"/>
                <a:cs typeface="Times New Roman" panose="02020603050405020304" pitchFamily="18" charset="0"/>
              </a:rPr>
              <a:t>The very principle that law should take its own course requires that in investigation and preparation and submission of the charge sheet, the investigating agency should be free from outside influences and threats of all kinds. Unfortunately in most cases especially of highly publicized ones the culprits have not been brought to justice. Most of time it occurs due to the interference by the political leaders.</a:t>
            </a:r>
          </a:p>
          <a:p>
            <a:r>
              <a:rPr lang="en-US" dirty="0">
                <a:latin typeface="Times New Roman" panose="02020603050405020304" pitchFamily="18" charset="0"/>
                <a:cs typeface="Times New Roman" panose="02020603050405020304" pitchFamily="18" charset="0"/>
              </a:rPr>
              <a:t>Another aspect of rule of law relates to the limits of law making power of the parliament itself. However, the question arises whether the parliament can make laws curbing the democratic rights the people, which are generally considered as unreasonable. </a:t>
            </a:r>
          </a:p>
          <a:p>
            <a:pPr marL="0" indent="0">
              <a:buNone/>
            </a:pPr>
            <a:r>
              <a:rPr lang="en-US" b="1" u="sng" dirty="0">
                <a:solidFill>
                  <a:schemeClr val="accent3">
                    <a:lumMod val="75000"/>
                  </a:schemeClr>
                </a:solidFill>
                <a:latin typeface="Times New Roman" panose="02020603050405020304" pitchFamily="18" charset="0"/>
                <a:cs typeface="Times New Roman" panose="02020603050405020304" pitchFamily="18" charset="0"/>
              </a:rPr>
              <a:t>    For example  - </a:t>
            </a:r>
            <a:r>
              <a:rPr lang="en-US" dirty="0">
                <a:latin typeface="Times New Roman" panose="02020603050405020304" pitchFamily="18" charset="0"/>
                <a:cs typeface="Times New Roman" panose="02020603050405020304" pitchFamily="18" charset="0"/>
              </a:rPr>
              <a:t>The special power Act of 1974 passed by the then Government is used to put political opponents behind the bars.</a:t>
            </a:r>
          </a:p>
        </p:txBody>
      </p:sp>
    </p:spTree>
    <p:extLst>
      <p:ext uri="{BB962C8B-B14F-4D97-AF65-F5344CB8AC3E}">
        <p14:creationId xmlns:p14="http://schemas.microsoft.com/office/powerpoint/2010/main" val="295621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 of Law in Bangladesh!</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8262" y="2292439"/>
            <a:ext cx="6445989" cy="5048519"/>
          </a:xfrm>
        </p:spPr>
      </p:pic>
    </p:spTree>
    <p:extLst>
      <p:ext uri="{BB962C8B-B14F-4D97-AF65-F5344CB8AC3E}">
        <p14:creationId xmlns:p14="http://schemas.microsoft.com/office/powerpoint/2010/main" val="76415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D78D-009D-4747-CCE3-218B008AB7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39E61B-12F9-30BA-404F-BA7CB1D30E39}"/>
              </a:ext>
            </a:extLst>
          </p:cNvPr>
          <p:cNvSpPr>
            <a:spLocks noGrp="1"/>
          </p:cNvSpPr>
          <p:nvPr>
            <p:ph idx="1"/>
          </p:nvPr>
        </p:nvSpPr>
        <p:spPr>
          <a:xfrm>
            <a:off x="261257" y="2416629"/>
            <a:ext cx="11821886" cy="4310741"/>
          </a:xfrm>
        </p:spPr>
        <p:txBody>
          <a:bodyPr>
            <a:normAutofit/>
          </a:bodyPr>
          <a:lstStyle/>
          <a:p>
            <a:r>
              <a:rPr lang="en-US" dirty="0">
                <a:latin typeface="Times New Roman" panose="02020603050405020304" pitchFamily="18" charset="0"/>
                <a:cs typeface="Times New Roman" panose="02020603050405020304" pitchFamily="18" charset="0"/>
              </a:rPr>
              <a:t>To enforce Rule of law enforcement agencies are really important . But unfortunately in Bangladesh law enforcement agencies don’t have a good record over human right cases. In fact they serve the government as enforcers and enjoy the freedom to act arbitrarily and in the material interests of its own members.</a:t>
            </a:r>
          </a:p>
          <a:p>
            <a:r>
              <a:rPr lang="en-US" dirty="0">
                <a:latin typeface="Times New Roman" panose="02020603050405020304" pitchFamily="18" charset="0"/>
                <a:cs typeface="Times New Roman" panose="02020603050405020304" pitchFamily="18" charset="0"/>
              </a:rPr>
              <a:t>Ordinance making power can be supported only in emergency situation like national crisis, national calamity severe economic deflection etc. demanding for immediate legislative actions. </a:t>
            </a:r>
          </a:p>
          <a:p>
            <a:pPr marL="0" indent="0">
              <a:buNone/>
            </a:pPr>
            <a:r>
              <a:rPr lang="en-US" i="1" u="sng" dirty="0">
                <a:solidFill>
                  <a:schemeClr val="accent3">
                    <a:lumMod val="75000"/>
                  </a:schemeClr>
                </a:solidFill>
                <a:latin typeface="Times New Roman" panose="02020603050405020304" pitchFamily="18" charset="0"/>
                <a:cs typeface="Times New Roman" panose="02020603050405020304" pitchFamily="18" charset="0"/>
              </a:rPr>
              <a:t>But Article 93 of the constitution allows the president to promulgate ordinances anytime during the recesses of parliament session. On the other hand Article 141(A) empowers the president to declare emergency whenever he wishes.</a:t>
            </a:r>
          </a:p>
          <a:p>
            <a:r>
              <a:rPr lang="en-US" dirty="0">
                <a:latin typeface="Times New Roman" panose="02020603050405020304" pitchFamily="18" charset="0"/>
                <a:cs typeface="Times New Roman" panose="02020603050405020304" pitchFamily="18" charset="0"/>
              </a:rPr>
              <a:t>Another repulsive aspect of our judicial system is the charge of corruption against our judiciary. Moreover, the poor people can not reach before the judges only because of mobility to meet the charge required for going through the complicated process of litigation.</a:t>
            </a:r>
          </a:p>
        </p:txBody>
      </p:sp>
    </p:spTree>
    <p:extLst>
      <p:ext uri="{BB962C8B-B14F-4D97-AF65-F5344CB8AC3E}">
        <p14:creationId xmlns:p14="http://schemas.microsoft.com/office/powerpoint/2010/main" val="4269665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 of Law in Bangladesh</a:t>
            </a:r>
            <a:endParaRPr lang="en-GB" dirty="0"/>
          </a:p>
        </p:txBody>
      </p:sp>
      <p:sp>
        <p:nvSpPr>
          <p:cNvPr id="3" name="Content Placeholder 2"/>
          <p:cNvSpPr>
            <a:spLocks noGrp="1"/>
          </p:cNvSpPr>
          <p:nvPr>
            <p:ph idx="1"/>
          </p:nvPr>
        </p:nvSpPr>
        <p:spPr/>
        <p:txBody>
          <a:bodyPr/>
          <a:lstStyle/>
          <a:p>
            <a:pPr algn="just"/>
            <a:r>
              <a:rPr lang="en-US" dirty="0"/>
              <a:t>The </a:t>
            </a:r>
            <a:r>
              <a:rPr lang="en-US" dirty="0" err="1"/>
              <a:t>Prothom</a:t>
            </a:r>
            <a:r>
              <a:rPr lang="en-US" dirty="0"/>
              <a:t> </a:t>
            </a:r>
            <a:r>
              <a:rPr lang="en-US" dirty="0" err="1"/>
              <a:t>Alo</a:t>
            </a:r>
            <a:r>
              <a:rPr lang="en-US" dirty="0"/>
              <a:t> published a new in 2018 where it reported: </a:t>
            </a:r>
            <a:r>
              <a:rPr lang="as-IN" dirty="0"/>
              <a:t>আইনের শাসন প্রতিষ্ঠায় বিশ্বের ১১৩ দেশের মধ্যে বাংলাদেশ ১০২তম স্থানে আছে। দক্ষিণ এশিয়ার ছয়টি দেশের মধ্যে বাংলাদেশের অবস্থান চতুর্থ। মধ্য আয়ের ৩০ দেশের মধ্যে বাংলাদেশ ২২তম।</a:t>
            </a:r>
            <a:endParaRPr lang="en-US" dirty="0"/>
          </a:p>
          <a:p>
            <a:pPr algn="just"/>
            <a:r>
              <a:rPr lang="as-IN" dirty="0"/>
              <a:t>আইনের শাসন বিষয়ক আটটি সূচকের ভিত্তিতে জরিপটি করা হয়েছে। সরকারি ক্ষমতার সীমাবদ্ধতা, দুর্নীতির অনুপস্থিতি, উন্মুক্ত সরকার, মৌলিক অধিকার, নিয়ম ও নিরাপত্তা, নিয়ন্ত্রণমূলক ক্ষমতার প্রয়োগ, নাগরিক ন্যায়বিচার ও ফৌজদারি বিচার-এই আটটি সূচকের ভিত্তিতে তৈরি করা ওই প্রতিবেদনে বাংলাদেশের অবস্থান গত বছরের তুলনায় এক ধাপ উন্নতি হয়েছে।</a:t>
            </a:r>
            <a:endParaRPr lang="en-GB" dirty="0"/>
          </a:p>
        </p:txBody>
      </p:sp>
      <p:sp>
        <p:nvSpPr>
          <p:cNvPr id="4" name="Footer Placeholder 3"/>
          <p:cNvSpPr>
            <a:spLocks noGrp="1"/>
          </p:cNvSpPr>
          <p:nvPr>
            <p:ph type="ftr" sz="quarter" idx="11"/>
          </p:nvPr>
        </p:nvSpPr>
        <p:spPr/>
        <p:txBody>
          <a:bodyPr/>
          <a:lstStyle/>
          <a:p>
            <a:r>
              <a:rPr lang="en-GB" dirty="0">
                <a:hlinkClick r:id="rId3"/>
              </a:rPr>
              <a:t>https://www.prothomalo.com/bangladesh/article/1422216</a:t>
            </a:r>
            <a:r>
              <a:rPr lang="en-GB" dirty="0"/>
              <a:t> </a:t>
            </a:r>
            <a:endParaRPr lang="en-US" dirty="0"/>
          </a:p>
        </p:txBody>
      </p:sp>
    </p:spTree>
    <p:extLst>
      <p:ext uri="{BB962C8B-B14F-4D97-AF65-F5344CB8AC3E}">
        <p14:creationId xmlns:p14="http://schemas.microsoft.com/office/powerpoint/2010/main" val="307654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of Law and Democracy</a:t>
            </a:r>
            <a:endParaRPr lang="en-GB" dirty="0"/>
          </a:p>
        </p:txBody>
      </p:sp>
      <p:sp>
        <p:nvSpPr>
          <p:cNvPr id="3" name="Content Placeholder 2"/>
          <p:cNvSpPr>
            <a:spLocks noGrp="1"/>
          </p:cNvSpPr>
          <p:nvPr>
            <p:ph idx="1"/>
          </p:nvPr>
        </p:nvSpPr>
        <p:spPr/>
        <p:txBody>
          <a:bodyPr/>
          <a:lstStyle/>
          <a:p>
            <a:pPr algn="just"/>
            <a:r>
              <a:rPr lang="en-US" dirty="0"/>
              <a:t>How are they related?</a:t>
            </a:r>
            <a:endParaRPr lang="en-GB" dirty="0"/>
          </a:p>
        </p:txBody>
      </p:sp>
    </p:spTree>
    <p:extLst>
      <p:ext uri="{BB962C8B-B14F-4D97-AF65-F5344CB8AC3E}">
        <p14:creationId xmlns:p14="http://schemas.microsoft.com/office/powerpoint/2010/main" val="838253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Further Reading &amp; Watching</a:t>
            </a:r>
            <a:endParaRPr lang="en-GB" dirty="0"/>
          </a:p>
        </p:txBody>
      </p:sp>
      <p:sp>
        <p:nvSpPr>
          <p:cNvPr id="3" name="Content Placeholder 2"/>
          <p:cNvSpPr>
            <a:spLocks noGrp="1"/>
          </p:cNvSpPr>
          <p:nvPr>
            <p:ph idx="1"/>
          </p:nvPr>
        </p:nvSpPr>
        <p:spPr/>
        <p:txBody>
          <a:bodyPr/>
          <a:lstStyle/>
          <a:p>
            <a:r>
              <a:rPr lang="en-US" dirty="0" err="1"/>
              <a:t>Banglapedia</a:t>
            </a:r>
            <a:r>
              <a:rPr lang="en-US" dirty="0"/>
              <a:t>: 	</a:t>
            </a:r>
            <a:r>
              <a:rPr lang="en-GB" dirty="0">
                <a:hlinkClick r:id="rId2"/>
              </a:rPr>
              <a:t>http://en.banglapedia.org/index.php?title=Rule_of_Law</a:t>
            </a:r>
            <a:r>
              <a:rPr lang="en-GB" dirty="0"/>
              <a:t> </a:t>
            </a:r>
          </a:p>
          <a:p>
            <a:r>
              <a:rPr lang="en-US" dirty="0"/>
              <a:t>Wikipedia:		</a:t>
            </a:r>
            <a:r>
              <a:rPr lang="en-GB" dirty="0">
                <a:hlinkClick r:id="rId3"/>
              </a:rPr>
              <a:t>https://en.wikipedia.org/wiki/Magna_Carta</a:t>
            </a:r>
            <a:endParaRPr lang="en-GB" dirty="0"/>
          </a:p>
          <a:p>
            <a:r>
              <a:rPr lang="en-US" dirty="0"/>
              <a:t>Wikipedia:		</a:t>
            </a:r>
            <a:r>
              <a:rPr lang="en-GB" dirty="0">
                <a:hlinkClick r:id="rId4"/>
              </a:rPr>
              <a:t>https://en.wikipedia.org/wiki/Rule_of_law</a:t>
            </a:r>
            <a:r>
              <a:rPr lang="en-GB" dirty="0"/>
              <a:t> </a:t>
            </a:r>
          </a:p>
          <a:p>
            <a:r>
              <a:rPr lang="en-US" dirty="0" err="1"/>
              <a:t>Youtube</a:t>
            </a:r>
            <a:r>
              <a:rPr lang="en-US" dirty="0"/>
              <a:t>:			</a:t>
            </a:r>
            <a:r>
              <a:rPr lang="en-GB" dirty="0">
                <a:hlinkClick r:id="rId5"/>
              </a:rPr>
              <a:t>https://www.youtube.com/watch?v=IZDd2v18vfw</a:t>
            </a:r>
            <a:r>
              <a:rPr lang="en-GB" dirty="0"/>
              <a:t> </a:t>
            </a:r>
          </a:p>
          <a:p>
            <a:endParaRPr lang="en-GB" dirty="0"/>
          </a:p>
        </p:txBody>
      </p:sp>
    </p:spTree>
    <p:extLst>
      <p:ext uri="{BB962C8B-B14F-4D97-AF65-F5344CB8AC3E}">
        <p14:creationId xmlns:p14="http://schemas.microsoft.com/office/powerpoint/2010/main" val="295520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does it mean?</a:t>
            </a:r>
            <a:endParaRPr lang="en-GB" dirty="0"/>
          </a:p>
        </p:txBody>
      </p:sp>
      <p:sp>
        <p:nvSpPr>
          <p:cNvPr id="3" name="Content Placeholder 2"/>
          <p:cNvSpPr>
            <a:spLocks noGrp="1"/>
          </p:cNvSpPr>
          <p:nvPr>
            <p:ph idx="1"/>
          </p:nvPr>
        </p:nvSpPr>
        <p:spPr/>
        <p:txBody>
          <a:bodyPr/>
          <a:lstStyle/>
          <a:p>
            <a:pPr algn="just"/>
            <a:r>
              <a:rPr lang="en-US" dirty="0"/>
              <a:t>Rule of law implies that every citizen is subject to the law. It stands in contrast to the idea that the ruler is above the law, for example by divine right.</a:t>
            </a:r>
            <a:endParaRPr lang="en-GB" dirty="0"/>
          </a:p>
        </p:txBody>
      </p:sp>
      <p:sp>
        <p:nvSpPr>
          <p:cNvPr id="4" name="Footer Placeholder 3"/>
          <p:cNvSpPr>
            <a:spLocks noGrp="1"/>
          </p:cNvSpPr>
          <p:nvPr>
            <p:ph type="ftr" sz="quarter" idx="11"/>
          </p:nvPr>
        </p:nvSpPr>
        <p:spPr/>
        <p:txBody>
          <a:bodyPr/>
          <a:lstStyle/>
          <a:p>
            <a:pPr algn="ctr"/>
            <a:r>
              <a:rPr lang="en-US" dirty="0"/>
              <a:t>
              </a:t>
            </a:r>
            <a:r>
              <a:rPr lang="en-US" dirty="0">
                <a:solidFill>
                  <a:schemeClr val="tx2"/>
                </a:solidFill>
              </a:rPr>
              <a:t>Wiki</a:t>
            </a:r>
            <a:r>
              <a:rPr lang="en-US" dirty="0"/>
              <a:t>pedia</a:t>
            </a:r>
          </a:p>
        </p:txBody>
      </p:sp>
    </p:spTree>
    <p:extLst>
      <p:ext uri="{BB962C8B-B14F-4D97-AF65-F5344CB8AC3E}">
        <p14:creationId xmlns:p14="http://schemas.microsoft.com/office/powerpoint/2010/main" val="314175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Meaning of Rule of Law</a:t>
            </a:r>
            <a:endParaRPr lang="en-GB" dirty="0"/>
          </a:p>
        </p:txBody>
      </p:sp>
      <p:sp>
        <p:nvSpPr>
          <p:cNvPr id="3" name="Content Placeholder 2"/>
          <p:cNvSpPr>
            <a:spLocks noGrp="1"/>
          </p:cNvSpPr>
          <p:nvPr>
            <p:ph idx="1"/>
          </p:nvPr>
        </p:nvSpPr>
        <p:spPr/>
        <p:txBody>
          <a:bodyPr/>
          <a:lstStyle/>
          <a:p>
            <a:pPr algn="just"/>
            <a:r>
              <a:rPr lang="en-US" dirty="0"/>
              <a:t>The </a:t>
            </a:r>
            <a:r>
              <a:rPr lang="en-US" i="1" dirty="0">
                <a:solidFill>
                  <a:schemeClr val="tx2"/>
                </a:solidFill>
              </a:rPr>
              <a:t>Oxford English Dictionary</a:t>
            </a:r>
            <a:r>
              <a:rPr lang="en-US" dirty="0"/>
              <a:t> has defined rule of law this way:</a:t>
            </a:r>
          </a:p>
          <a:p>
            <a:pPr lvl="7" algn="just"/>
            <a:r>
              <a:rPr lang="en-US" sz="2000" dirty="0">
                <a:solidFill>
                  <a:srgbClr val="002060"/>
                </a:solidFill>
              </a:rPr>
              <a:t>The authority and influence of law in society, especially when viewed as a constraint on individual and institutional </a:t>
            </a:r>
            <a:r>
              <a:rPr lang="en-US" sz="2000" dirty="0" err="1">
                <a:solidFill>
                  <a:srgbClr val="002060"/>
                </a:solidFill>
              </a:rPr>
              <a:t>behaviour</a:t>
            </a:r>
            <a:r>
              <a:rPr lang="en-US" sz="2000" dirty="0">
                <a:solidFill>
                  <a:srgbClr val="002060"/>
                </a:solidFill>
              </a:rPr>
              <a:t>; (hence) the principle whereby all members of a society (including those in government) are considered equally subject to publicly disclosed legal codes and processes.</a:t>
            </a:r>
            <a:endParaRPr lang="en-GB" sz="2000" dirty="0">
              <a:solidFill>
                <a:srgbClr val="002060"/>
              </a:solidFill>
            </a:endParaRPr>
          </a:p>
        </p:txBody>
      </p:sp>
    </p:spTree>
    <p:extLst>
      <p:ext uri="{BB962C8B-B14F-4D97-AF65-F5344CB8AC3E}">
        <p14:creationId xmlns:p14="http://schemas.microsoft.com/office/powerpoint/2010/main" val="298101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 of Law Pyramid</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484" y="2176530"/>
            <a:ext cx="5423020" cy="4771622"/>
          </a:xfrm>
        </p:spPr>
      </p:pic>
    </p:spTree>
    <p:extLst>
      <p:ext uri="{BB962C8B-B14F-4D97-AF65-F5344CB8AC3E}">
        <p14:creationId xmlns:p14="http://schemas.microsoft.com/office/powerpoint/2010/main" val="47839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Contents of Rule of Law</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063" y="2240231"/>
            <a:ext cx="6671424" cy="4576597"/>
          </a:xfrm>
        </p:spPr>
      </p:pic>
    </p:spTree>
    <p:extLst>
      <p:ext uri="{BB962C8B-B14F-4D97-AF65-F5344CB8AC3E}">
        <p14:creationId xmlns:p14="http://schemas.microsoft.com/office/powerpoint/2010/main" val="18463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It’s like a Burger!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3805" y="2279561"/>
            <a:ext cx="7784560" cy="4378815"/>
          </a:xfrm>
        </p:spPr>
      </p:pic>
    </p:spTree>
    <p:extLst>
      <p:ext uri="{BB962C8B-B14F-4D97-AF65-F5344CB8AC3E}">
        <p14:creationId xmlns:p14="http://schemas.microsoft.com/office/powerpoint/2010/main" val="255027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 of Law in Jungle!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318" y="2279561"/>
            <a:ext cx="6382651" cy="4506501"/>
          </a:xfrm>
        </p:spPr>
      </p:pic>
    </p:spTree>
    <p:extLst>
      <p:ext uri="{BB962C8B-B14F-4D97-AF65-F5344CB8AC3E}">
        <p14:creationId xmlns:p14="http://schemas.microsoft.com/office/powerpoint/2010/main" val="2285392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501</TotalTime>
  <Words>2745</Words>
  <Application>Microsoft Office PowerPoint</Application>
  <PresentationFormat>Widescreen</PresentationFormat>
  <Paragraphs>118</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Times New Roman</vt:lpstr>
      <vt:lpstr>Wingdings 3</vt:lpstr>
      <vt:lpstr>Ion Boardroom</vt:lpstr>
      <vt:lpstr>Rule of Law</vt:lpstr>
      <vt:lpstr>PowerPoint Presentation</vt:lpstr>
      <vt:lpstr>Rule of Law in Bangladesh!</vt:lpstr>
      <vt:lpstr>What does it mean?</vt:lpstr>
      <vt:lpstr>Meaning of Rule of Law</vt:lpstr>
      <vt:lpstr>Rule of Law Pyramid</vt:lpstr>
      <vt:lpstr>Contents of Rule of Law</vt:lpstr>
      <vt:lpstr>It’s like a Burger!</vt:lpstr>
      <vt:lpstr>Rule of Law in Jungle!</vt:lpstr>
      <vt:lpstr>Rule of Law versus Rule of Putin!</vt:lpstr>
      <vt:lpstr>Origin of Rule of Law</vt:lpstr>
      <vt:lpstr>Magna Carta (1215)</vt:lpstr>
      <vt:lpstr>Dr. Bonham Case</vt:lpstr>
      <vt:lpstr>Dr. Bonham Case</vt:lpstr>
      <vt:lpstr>Albert Venn Dicey (1835–1922): The Jurist of Rule of Law</vt:lpstr>
      <vt:lpstr>Dicey on Rule of Law</vt:lpstr>
      <vt:lpstr>Dicey on Rule of Law</vt:lpstr>
      <vt:lpstr>Dicey on Rule of Law</vt:lpstr>
      <vt:lpstr>Dicey on Rule of Law</vt:lpstr>
      <vt:lpstr>Dicey on Rule of Law</vt:lpstr>
      <vt:lpstr>Tom Bingham: Modernization of Rule of Law</vt:lpstr>
      <vt:lpstr>Tom Bingham: Modernization of Rule of Law</vt:lpstr>
      <vt:lpstr>Tom Bingham: Modernization of Rule of Law</vt:lpstr>
      <vt:lpstr>Natural Law and Rule of Law</vt:lpstr>
      <vt:lpstr>Natural Law and Rule of Law</vt:lpstr>
      <vt:lpstr>PowerPoint Presentation</vt:lpstr>
      <vt:lpstr>Rule of Law in Bangladesh Constitution</vt:lpstr>
      <vt:lpstr>Aspects of the Rule of law in Bangladesh:</vt:lpstr>
      <vt:lpstr>PowerPoint Presentation</vt:lpstr>
      <vt:lpstr>PowerPoint Presentation</vt:lpstr>
      <vt:lpstr>Rule of Law in Bangladesh</vt:lpstr>
      <vt:lpstr>Rule of Law and Democracy</vt:lpstr>
      <vt:lpstr>Further Reading &amp;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of Law</dc:title>
  <dc:creator>administrator</dc:creator>
  <cp:lastModifiedBy>DIU</cp:lastModifiedBy>
  <cp:revision>74</cp:revision>
  <dcterms:created xsi:type="dcterms:W3CDTF">2019-03-31T10:08:34Z</dcterms:created>
  <dcterms:modified xsi:type="dcterms:W3CDTF">2022-11-06T03:13:26Z</dcterms:modified>
</cp:coreProperties>
</file>