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8" r:id="rId7"/>
    <p:sldId id="261" r:id="rId8"/>
    <p:sldId id="279" r:id="rId9"/>
    <p:sldId id="280" r:id="rId10"/>
    <p:sldId id="282" r:id="rId11"/>
    <p:sldId id="281" r:id="rId12"/>
    <p:sldId id="283" r:id="rId13"/>
    <p:sldId id="285" r:id="rId14"/>
    <p:sldId id="286" r:id="rId15"/>
    <p:sldId id="284" r:id="rId16"/>
    <p:sldId id="265" r:id="rId17"/>
    <p:sldId id="288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0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7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104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84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6956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52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4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79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68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9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5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5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1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47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8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72033-A7AE-4FC1-8AEA-43C1653506FE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5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com/methodology/thematic-analysis/" TargetMode="External"/><Relationship Id="rId2" Type="http://schemas.openxmlformats.org/officeDocument/2006/relationships/hyperlink" Target="https://www.scribbr.com/methodology/content-analysis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scribbr.com/methodology/discourse-analysis/" TargetMode="External"/><Relationship Id="rId4" Type="http://schemas.openxmlformats.org/officeDocument/2006/relationships/hyperlink" Target="https://www.scribbr.com/methodology/textual-analysis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com/methodology/ethnography/" TargetMode="External"/><Relationship Id="rId2" Type="http://schemas.openxmlformats.org/officeDocument/2006/relationships/hyperlink" Target="https://www.scribbr.com/methodology/inductive-deductive-reasoning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166" y="1983544"/>
            <a:ext cx="9062988" cy="984079"/>
          </a:xfrm>
        </p:spPr>
        <p:txBody>
          <a:bodyPr/>
          <a:lstStyle/>
          <a:p>
            <a:r>
              <a:rPr lang="en-US" sz="4000" dirty="0"/>
              <a:t>Qualitative Research 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9270" y="3429000"/>
            <a:ext cx="7766936" cy="167757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Md. Fouad Hossain </a:t>
            </a:r>
            <a:r>
              <a:rPr lang="en-US" sz="2800" b="1" dirty="0" err="1">
                <a:solidFill>
                  <a:srgbClr val="FF0000"/>
                </a:solidFill>
              </a:rPr>
              <a:t>Sarker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 Associate Professor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Daffodil International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05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115" y="211015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Advantages and Disadvantages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723" y="984739"/>
            <a:ext cx="11085341" cy="5662246"/>
          </a:xfrm>
        </p:spPr>
        <p:txBody>
          <a:bodyPr>
            <a:noAutofit/>
          </a:bodyPr>
          <a:lstStyle/>
          <a:p>
            <a:pPr marL="240665" algn="l">
              <a:spcBef>
                <a:spcPts val="965"/>
              </a:spcBef>
              <a:tabLst>
                <a:tab pos="361950" algn="l"/>
              </a:tabLst>
            </a:pPr>
            <a:r>
              <a:rPr lang="en-US" sz="2200" b="1" dirty="0">
                <a:solidFill>
                  <a:schemeClr val="tx1"/>
                </a:solidFill>
                <a:cs typeface="Trebuchet MS"/>
              </a:rPr>
              <a:t>Advantages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Data can be collected from a wide range of perspectives from several participants in short timeframe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Participants engage with each other in discussion which provides in-depth, new perspectives or insights from the interplay with other focus group members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Reliability can be probed though their discussion and cross check the information from other participants</a:t>
            </a:r>
          </a:p>
          <a:p>
            <a:pPr marL="240665" algn="l">
              <a:spcBef>
                <a:spcPts val="965"/>
              </a:spcBef>
              <a:tabLst>
                <a:tab pos="361950" algn="l"/>
              </a:tabLst>
            </a:pPr>
            <a:r>
              <a:rPr lang="en-US" sz="2200" b="1" dirty="0">
                <a:solidFill>
                  <a:schemeClr val="tx1"/>
                </a:solidFill>
                <a:cs typeface="Trebuchet MS"/>
              </a:rPr>
              <a:t>Disadvantages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FGD is not appropriate for highly personal or socially contentious issues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Always ask “Does anyone have another point of view/see it differently?”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Encourage maximum participation: make sure all participants have a chance to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respond, asking less vocal participants directly if they would like to contribute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Depends of moderators role how successfully he can moderate</a:t>
            </a:r>
          </a:p>
        </p:txBody>
      </p:sp>
    </p:spTree>
    <p:extLst>
      <p:ext uri="{BB962C8B-B14F-4D97-AF65-F5344CB8AC3E}">
        <p14:creationId xmlns:p14="http://schemas.microsoft.com/office/powerpoint/2010/main" val="2258535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5583" y="703384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Case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5583" y="1688123"/>
            <a:ext cx="9650436" cy="5022166"/>
          </a:xfrm>
        </p:spPr>
        <p:txBody>
          <a:bodyPr>
            <a:normAutofit/>
          </a:bodyPr>
          <a:lstStyle/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A careful and complete observation of a social unit, be that unit a person, a family, an institution, a cultural group or even the entire community.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It is a method of study in depth rather than breadth.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Goal = understand the case in all its parts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Exploratory Research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What he does and has done, what he thinks he does and had done, and what he expects to do and says he ought to do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Selection of case is important</a:t>
            </a:r>
          </a:p>
          <a:p>
            <a:pPr algn="just">
              <a:lnSpc>
                <a:spcPct val="120000"/>
              </a:lnSpc>
            </a:pPr>
            <a:endParaRPr lang="en-US" sz="2400" b="1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948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3206" y="844062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Advantages and Disadvantages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3205" y="1899139"/>
            <a:ext cx="9200272" cy="4543864"/>
          </a:xfrm>
        </p:spPr>
        <p:txBody>
          <a:bodyPr>
            <a:noAutofit/>
          </a:bodyPr>
          <a:lstStyle/>
          <a:p>
            <a:pPr marL="240665" algn="l">
              <a:spcBef>
                <a:spcPts val="965"/>
              </a:spcBef>
              <a:tabLst>
                <a:tab pos="361950" algn="l"/>
              </a:tabLst>
            </a:pPr>
            <a:r>
              <a:rPr lang="en-US" sz="2400" b="1" dirty="0">
                <a:solidFill>
                  <a:schemeClr val="tx1"/>
                </a:solidFill>
                <a:cs typeface="Trebuchet MS"/>
              </a:rPr>
              <a:t>Advantages</a:t>
            </a:r>
          </a:p>
          <a:p>
            <a:pPr marL="583565" indent="-342900" algn="just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400" dirty="0">
                <a:solidFill>
                  <a:schemeClr val="tx1"/>
                </a:solidFill>
                <a:cs typeface="Trebuchet MS"/>
              </a:rPr>
              <a:t>In-depth, rich data, contextual understanding, theory building, holistic perspective, practical insights, illustrative examples, flexibility for research purposes</a:t>
            </a:r>
          </a:p>
          <a:p>
            <a:pPr marL="240665" algn="l">
              <a:spcBef>
                <a:spcPts val="965"/>
              </a:spcBef>
              <a:tabLst>
                <a:tab pos="361950" algn="l"/>
              </a:tabLst>
            </a:pPr>
            <a:endParaRPr lang="en-US" sz="2400" b="1" dirty="0">
              <a:solidFill>
                <a:schemeClr val="tx1"/>
              </a:solidFill>
              <a:cs typeface="Trebuchet MS"/>
            </a:endParaRPr>
          </a:p>
          <a:p>
            <a:pPr marL="240665" algn="l">
              <a:spcBef>
                <a:spcPts val="965"/>
              </a:spcBef>
              <a:tabLst>
                <a:tab pos="361950" algn="l"/>
              </a:tabLst>
            </a:pPr>
            <a:r>
              <a:rPr lang="en-US" sz="2400" b="1" dirty="0">
                <a:solidFill>
                  <a:schemeClr val="tx1"/>
                </a:solidFill>
                <a:cs typeface="Trebuchet MS"/>
              </a:rPr>
              <a:t>Disadvantages</a:t>
            </a:r>
          </a:p>
          <a:p>
            <a:pPr marL="583565" indent="-342900" algn="just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400" dirty="0">
                <a:solidFill>
                  <a:schemeClr val="tx1"/>
                </a:solidFill>
                <a:cs typeface="Trebuchet MS"/>
              </a:rPr>
              <a:t>Lack generalizability, potential bias, time-consuming, resource-intensive, difficulty in maintaining objectivity, limited control over variables.</a:t>
            </a:r>
          </a:p>
        </p:txBody>
      </p:sp>
    </p:spTree>
    <p:extLst>
      <p:ext uri="{BB962C8B-B14F-4D97-AF65-F5344CB8AC3E}">
        <p14:creationId xmlns:p14="http://schemas.microsoft.com/office/powerpoint/2010/main" val="907270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29" y="724486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Observation Method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29" y="1589650"/>
            <a:ext cx="9931792" cy="4543864"/>
          </a:xfrm>
        </p:spPr>
        <p:txBody>
          <a:bodyPr>
            <a:noAutofit/>
          </a:bodyPr>
          <a:lstStyle/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b="1" dirty="0">
                <a:solidFill>
                  <a:schemeClr val="tx1"/>
                </a:solidFill>
                <a:cs typeface="Trebuchet MS"/>
              </a:rPr>
              <a:t>It is used to observe and evaluate the overt (seen or visible) behavior in controlled or uncontrolled situations.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b="1" dirty="0">
                <a:solidFill>
                  <a:schemeClr val="tx1"/>
                </a:solidFill>
                <a:cs typeface="Trebuchet MS"/>
              </a:rPr>
              <a:t>Observes what is happening around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b="1" dirty="0">
                <a:solidFill>
                  <a:schemeClr val="tx1"/>
                </a:solidFill>
                <a:cs typeface="Trebuchet MS"/>
              </a:rPr>
              <a:t>Attendance at participation in activities, formal and informal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b="1" dirty="0">
                <a:solidFill>
                  <a:schemeClr val="tx1"/>
                </a:solidFill>
                <a:cs typeface="Trebuchet MS"/>
              </a:rPr>
              <a:t>Behaviors can be observed as they occur naturally. Observer controls or manipulates nothing.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b="1" dirty="0">
                <a:solidFill>
                  <a:schemeClr val="tx1"/>
                </a:solidFill>
                <a:cs typeface="Trebuchet MS"/>
              </a:rPr>
              <a:t>Take extensive notes or records as much as possible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b="1" dirty="0">
                <a:solidFill>
                  <a:schemeClr val="tx1"/>
                </a:solidFill>
                <a:cs typeface="Trebuchet MS"/>
              </a:rPr>
              <a:t>Allows the researcher the document real-time information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b="1" dirty="0">
                <a:solidFill>
                  <a:schemeClr val="tx1"/>
                </a:solidFill>
                <a:cs typeface="Trebuchet MS"/>
              </a:rPr>
              <a:t>Transect offers an overview of the field site and structured observation on natural resource and human activity</a:t>
            </a:r>
          </a:p>
        </p:txBody>
      </p:sp>
    </p:spTree>
    <p:extLst>
      <p:ext uri="{BB962C8B-B14F-4D97-AF65-F5344CB8AC3E}">
        <p14:creationId xmlns:p14="http://schemas.microsoft.com/office/powerpoint/2010/main" val="766408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3206" y="844062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Advantages and Disadvantages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3205" y="1899139"/>
            <a:ext cx="9200272" cy="4543864"/>
          </a:xfrm>
        </p:spPr>
        <p:txBody>
          <a:bodyPr>
            <a:noAutofit/>
          </a:bodyPr>
          <a:lstStyle/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400" b="1" dirty="0">
                <a:solidFill>
                  <a:schemeClr val="tx1"/>
                </a:solidFill>
                <a:cs typeface="Trebuchet MS"/>
              </a:rPr>
              <a:t>Blends researcher with the natural activity in a natural setting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400" b="1" dirty="0">
                <a:solidFill>
                  <a:schemeClr val="tx1"/>
                </a:solidFill>
                <a:cs typeface="Trebuchet MS"/>
              </a:rPr>
              <a:t>First hand experience with the subjects under study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400" b="1" dirty="0">
                <a:solidFill>
                  <a:schemeClr val="tx1"/>
                </a:solidFill>
                <a:cs typeface="Trebuchet MS"/>
              </a:rPr>
              <a:t>Insights into non-verbal communication and environmental influences.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400" b="1" dirty="0">
                <a:solidFill>
                  <a:schemeClr val="tx1"/>
                </a:solidFill>
                <a:cs typeface="Trebuchet MS"/>
              </a:rPr>
              <a:t>Hard to achieve analytical distance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400" b="1" dirty="0">
                <a:solidFill>
                  <a:schemeClr val="tx1"/>
                </a:solidFill>
                <a:cs typeface="Trebuchet MS"/>
              </a:rPr>
              <a:t>Because of predetermined categories, it allows only partial description.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400" b="1" dirty="0">
                <a:solidFill>
                  <a:schemeClr val="tx1"/>
                </a:solidFill>
                <a:cs typeface="Trebuchet MS"/>
              </a:rPr>
              <a:t>It ignores process, development and change</a:t>
            </a:r>
          </a:p>
        </p:txBody>
      </p:sp>
    </p:spTree>
    <p:extLst>
      <p:ext uri="{BB962C8B-B14F-4D97-AF65-F5344CB8AC3E}">
        <p14:creationId xmlns:p14="http://schemas.microsoft.com/office/powerpoint/2010/main" val="4002646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5583" y="703384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Documentation Method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5583" y="1688123"/>
            <a:ext cx="9650436" cy="5022166"/>
          </a:xfrm>
        </p:spPr>
        <p:txBody>
          <a:bodyPr>
            <a:normAutofit/>
          </a:bodyPr>
          <a:lstStyle/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200" dirty="0">
                <a:solidFill>
                  <a:schemeClr val="tx1"/>
                </a:solidFill>
                <a:ea typeface="Arial MT"/>
                <a:cs typeface="Arial MT"/>
              </a:rPr>
              <a:t>The documentation method involves systematically recording and analyzing data from existing documents, such as reports, archives, and records, for research purposes.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200" dirty="0">
                <a:solidFill>
                  <a:srgbClr val="0D0D0D"/>
                </a:solidFill>
              </a:rPr>
              <a:t>S</a:t>
            </a:r>
            <a:r>
              <a:rPr lang="en-US" sz="2200" i="0" dirty="0">
                <a:solidFill>
                  <a:srgbClr val="0D0D0D"/>
                </a:solidFill>
                <a:effectLst/>
              </a:rPr>
              <a:t>ystematically recording and analyzing the steps, procedures, and activities involved in a particular process or workflow within an organization or project</a:t>
            </a:r>
            <a:endParaRPr lang="en-US" sz="2200" dirty="0">
              <a:solidFill>
                <a:schemeClr val="tx1"/>
              </a:solidFill>
              <a:ea typeface="Arial MT"/>
              <a:cs typeface="Arial MT"/>
            </a:endParaRP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200" i="0" dirty="0">
                <a:solidFill>
                  <a:schemeClr val="tx1"/>
                </a:solidFill>
                <a:effectLst/>
              </a:rPr>
              <a:t>Benefits of documentation method include accessibility, cost-effectiveness, historical preservation, data triangulation, and insight into organizational processes and behaviors.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200" dirty="0">
                <a:solidFill>
                  <a:srgbClr val="0D0D0D"/>
                </a:solidFill>
              </a:rPr>
              <a:t>D</a:t>
            </a:r>
            <a:r>
              <a:rPr lang="en-US" sz="2200" i="0" dirty="0">
                <a:solidFill>
                  <a:srgbClr val="0D0D0D"/>
                </a:solidFill>
                <a:effectLst/>
              </a:rPr>
              <a:t>ocumentation method may include potential for bias, incomplete or missing data, lack of control over data quality, and difficulty in accessing sensitive or restricted documents.</a:t>
            </a:r>
            <a:endParaRPr lang="en-US" sz="2200" dirty="0">
              <a:solidFill>
                <a:schemeClr val="tx1"/>
              </a:solidFill>
              <a:ea typeface="Arial MT"/>
              <a:cs typeface="Arial MT"/>
            </a:endParaRP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endParaRPr lang="en-US" sz="2400" b="1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091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4738" y="462683"/>
            <a:ext cx="8060789" cy="886264"/>
          </a:xfrm>
        </p:spPr>
        <p:txBody>
          <a:bodyPr/>
          <a:lstStyle/>
          <a:p>
            <a:pPr algn="l"/>
            <a:r>
              <a:rPr lang="en-US" sz="4000" b="1" dirty="0"/>
              <a:t>Qualitative Data Analysis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D4673-5F05-A873-DC56-6BDE8094A43F}"/>
              </a:ext>
            </a:extLst>
          </p:cNvPr>
          <p:cNvSpPr txBox="1"/>
          <p:nvPr/>
        </p:nvSpPr>
        <p:spPr>
          <a:xfrm>
            <a:off x="984738" y="1491174"/>
            <a:ext cx="965043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0" i="0" dirty="0">
                <a:effectLst/>
              </a:rPr>
              <a:t>Qualitative data can take the form of texts, photos, videos and audio. For example, you might be working with interview transcripts, survey responses, fieldnotes, or recordings from natural settings.</a:t>
            </a:r>
          </a:p>
          <a:p>
            <a:pPr algn="l"/>
            <a:endParaRPr lang="en-US" sz="2400" b="0" i="0" dirty="0">
              <a:effectLst/>
            </a:endParaRPr>
          </a:p>
          <a:p>
            <a:pPr algn="l"/>
            <a:r>
              <a:rPr lang="en-US" sz="2400" b="0" i="0" dirty="0">
                <a:effectLst/>
              </a:rPr>
              <a:t>Most types of qualitative data analysis share the same five steps:</a:t>
            </a:r>
          </a:p>
          <a:p>
            <a:pPr algn="l"/>
            <a:endParaRPr lang="en-US" sz="2400" b="0" i="0" dirty="0"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en-US" sz="2400" b="1" i="0" dirty="0">
                <a:effectLst/>
              </a:rPr>
              <a:t>Prepare and organize your data</a:t>
            </a:r>
            <a:endParaRPr lang="en-US" sz="2400" b="0" i="0" dirty="0"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en-US" sz="2400" b="1" i="0" dirty="0">
                <a:effectLst/>
              </a:rPr>
              <a:t>Review and explore your data</a:t>
            </a:r>
            <a:endParaRPr lang="en-US" sz="2400" b="0" i="0" dirty="0"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en-US" sz="2400" b="1" i="0" dirty="0">
                <a:effectLst/>
              </a:rPr>
              <a:t>Develop a data coding system</a:t>
            </a:r>
            <a:endParaRPr lang="en-US" sz="2400" b="0" i="0" dirty="0"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en-US" sz="2400" b="1" i="0" dirty="0">
                <a:effectLst/>
              </a:rPr>
              <a:t>Assign codes to the data</a:t>
            </a:r>
            <a:endParaRPr lang="en-US" sz="2400" b="0" i="0" dirty="0"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en-US" sz="2400" b="1" i="0" dirty="0">
                <a:effectLst/>
              </a:rPr>
              <a:t>Identify recurring themes</a:t>
            </a:r>
            <a:endParaRPr lang="en-US" sz="24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32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4738" y="462683"/>
            <a:ext cx="8060789" cy="886264"/>
          </a:xfrm>
        </p:spPr>
        <p:txBody>
          <a:bodyPr/>
          <a:lstStyle/>
          <a:p>
            <a:pPr algn="l"/>
            <a:r>
              <a:rPr lang="en-US" sz="4000" b="1" dirty="0"/>
              <a:t>Qualitative Data Analysis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F90E16E-5CAA-883E-8440-21F4341BB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866368"/>
              </p:ext>
            </p:extLst>
          </p:nvPr>
        </p:nvGraphicFramePr>
        <p:xfrm>
          <a:off x="984738" y="1588098"/>
          <a:ext cx="10921219" cy="4679943"/>
        </p:xfrm>
        <a:graphic>
          <a:graphicData uri="http://schemas.openxmlformats.org/drawingml/2006/table">
            <a:tbl>
              <a:tblPr/>
              <a:tblGrid>
                <a:gridCol w="2185182">
                  <a:extLst>
                    <a:ext uri="{9D8B030D-6E8A-4147-A177-3AD203B41FA5}">
                      <a16:colId xmlns:a16="http://schemas.microsoft.com/office/drawing/2014/main" val="3022095450"/>
                    </a:ext>
                  </a:extLst>
                </a:gridCol>
                <a:gridCol w="3446585">
                  <a:extLst>
                    <a:ext uri="{9D8B030D-6E8A-4147-A177-3AD203B41FA5}">
                      <a16:colId xmlns:a16="http://schemas.microsoft.com/office/drawing/2014/main" val="3782394629"/>
                    </a:ext>
                  </a:extLst>
                </a:gridCol>
                <a:gridCol w="5289452">
                  <a:extLst>
                    <a:ext uri="{9D8B030D-6E8A-4147-A177-3AD203B41FA5}">
                      <a16:colId xmlns:a16="http://schemas.microsoft.com/office/drawing/2014/main" val="2178352530"/>
                    </a:ext>
                  </a:extLst>
                </a:gridCol>
              </a:tblGrid>
              <a:tr h="174447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>
                          <a:solidFill>
                            <a:srgbClr val="00B0F0"/>
                          </a:solidFill>
                          <a:effectLst/>
                        </a:rPr>
                        <a:t>Approach</a:t>
                      </a:r>
                    </a:p>
                  </a:txBody>
                  <a:tcPr marL="43612" marR="43612" marT="21806" marB="2180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>
                          <a:solidFill>
                            <a:srgbClr val="00B0F0"/>
                          </a:solidFill>
                          <a:effectLst/>
                        </a:rPr>
                        <a:t>When to use</a:t>
                      </a:r>
                    </a:p>
                  </a:txBody>
                  <a:tcPr marL="43612" marR="43612" marT="21806" marB="2180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solidFill>
                            <a:srgbClr val="00B0F0"/>
                          </a:solidFill>
                          <a:effectLst/>
                        </a:rPr>
                        <a:t>Example</a:t>
                      </a:r>
                    </a:p>
                  </a:txBody>
                  <a:tcPr marL="43612" marR="43612" marT="21806" marB="2180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429302"/>
                  </a:ext>
                </a:extLst>
              </a:tr>
              <a:tr h="959456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Content analysis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3612" marR="43612" marT="21806" marB="21806">
                    <a:lnL>
                      <a:noFill/>
                    </a:lnL>
                    <a:lnR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To describe and categorize common words, phrases, and ideas in qualitative data.</a:t>
                      </a:r>
                    </a:p>
                  </a:txBody>
                  <a:tcPr marL="43612" marR="43612" marT="21806" marB="21806">
                    <a:lnL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A market researcher could perform content analysis to find out what kind of language is used in descriptions of therapeutic apps.</a:t>
                      </a:r>
                    </a:p>
                  </a:txBody>
                  <a:tcPr marL="43612" marR="43612" marT="21806" marB="2180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325029"/>
                  </a:ext>
                </a:extLst>
              </a:tr>
              <a:tr h="82862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Thematic analysis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3612" marR="43612" marT="21806" marB="21806">
                    <a:lnL>
                      <a:noFill/>
                    </a:lnL>
                    <a:lnR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To identify and interpret patterns and themes in qualitative data.</a:t>
                      </a:r>
                    </a:p>
                  </a:txBody>
                  <a:tcPr marL="43612" marR="43612" marT="21806" marB="21806">
                    <a:lnL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A psychologist could apply thematic analysis to travel blogs to explore how tourism shapes self-identity.</a:t>
                      </a:r>
                    </a:p>
                  </a:txBody>
                  <a:tcPr marL="43612" marR="43612" marT="21806" marB="2180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978667"/>
                  </a:ext>
                </a:extLst>
              </a:tr>
              <a:tr h="109029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Textual analysis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3612" marR="43612" marT="21806" marB="21806">
                    <a:lnL>
                      <a:noFill/>
                    </a:lnL>
                    <a:lnR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To examine the content, structure, and design of texts.</a:t>
                      </a:r>
                    </a:p>
                  </a:txBody>
                  <a:tcPr marL="43612" marR="43612" marT="21806" marB="21806">
                    <a:lnL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A media researcher could use textual analysis to understand how news coverage of celebrities has changed in the past decade.</a:t>
                      </a:r>
                    </a:p>
                  </a:txBody>
                  <a:tcPr marL="43612" marR="43612" marT="21806" marB="2180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041522"/>
                  </a:ext>
                </a:extLst>
              </a:tr>
              <a:tr h="82862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Discourse analysis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3612" marR="43612" marT="21806" marB="21806">
                    <a:lnL>
                      <a:noFill/>
                    </a:lnL>
                    <a:lnR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To study communication and how language is used to achieve effects in specific contexts.</a:t>
                      </a:r>
                    </a:p>
                  </a:txBody>
                  <a:tcPr marL="43612" marR="43612" marT="21806" marB="21806">
                    <a:lnL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A political scientist could use discourse analysis to study how politicians generate trust in election campaigns.</a:t>
                      </a:r>
                    </a:p>
                    <a:p>
                      <a:pPr fontAlgn="t"/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3612" marR="43612" marT="21806" marB="2180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89285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ED7BF50-D2B8-2A40-5969-AF8CC09D6051}"/>
              </a:ext>
            </a:extLst>
          </p:cNvPr>
          <p:cNvSpPr txBox="1"/>
          <p:nvPr/>
        </p:nvSpPr>
        <p:spPr>
          <a:xfrm>
            <a:off x="4867421" y="6268041"/>
            <a:ext cx="68650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b="1" dirty="0"/>
              <a:t>www</a:t>
            </a:r>
            <a:r>
              <a:rPr lang="en-US" dirty="0"/>
              <a:t>.scribbr.com/methodology/qualitative-research/</a:t>
            </a:r>
          </a:p>
        </p:txBody>
      </p:sp>
    </p:spTree>
    <p:extLst>
      <p:ext uri="{BB962C8B-B14F-4D97-AF65-F5344CB8AC3E}">
        <p14:creationId xmlns:p14="http://schemas.microsoft.com/office/powerpoint/2010/main" val="4014815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67FB889-4B6D-2D83-4C8F-DFBCC09E8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057" y="2995377"/>
            <a:ext cx="9001499" cy="1646302"/>
          </a:xfrm>
        </p:spPr>
        <p:txBody>
          <a:bodyPr/>
          <a:lstStyle/>
          <a:p>
            <a:r>
              <a:rPr lang="en-US" sz="5400" b="1" dirty="0">
                <a:solidFill>
                  <a:srgbClr val="FF0000"/>
                </a:solidFill>
                <a:latin typeface="+mj-lt"/>
              </a:rPr>
              <a:t>Question-answer Session </a:t>
            </a:r>
            <a:br>
              <a:rPr lang="en-US" sz="5400" b="1" dirty="0">
                <a:solidFill>
                  <a:srgbClr val="FF0000"/>
                </a:solidFill>
                <a:latin typeface="+mj-lt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414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0" y="998805"/>
            <a:ext cx="8232994" cy="984079"/>
          </a:xfrm>
        </p:spPr>
        <p:txBody>
          <a:bodyPr/>
          <a:lstStyle/>
          <a:p>
            <a:pPr algn="l"/>
            <a:r>
              <a:rPr lang="en-US" sz="4000" b="1" dirty="0"/>
              <a:t>Learning Outcomes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9648" y="2096086"/>
            <a:ext cx="7726557" cy="438912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600" b="1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Qualitative research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600" b="1" spc="-10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Interviews (IDI)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600" b="1" spc="-75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Key</a:t>
            </a:r>
            <a:r>
              <a:rPr lang="en-US" sz="2600" b="1" spc="110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</a:t>
            </a:r>
            <a:r>
              <a:rPr lang="en-US" sz="2600" b="1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Informant</a:t>
            </a:r>
            <a:r>
              <a:rPr lang="en-US" sz="2600" b="1" spc="120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</a:t>
            </a:r>
            <a:r>
              <a:rPr lang="en-US" sz="2600" b="1" spc="-10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Interviews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600" b="1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Focus Group Discussion (FGD)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600" b="1" spc="-10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Case Study 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600" b="1" spc="-10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Documentation 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600" b="1" spc="75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Participant</a:t>
            </a:r>
            <a:r>
              <a:rPr lang="en-US" sz="2600" b="1" spc="10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</a:t>
            </a:r>
            <a:r>
              <a:rPr lang="en-US" sz="2600" b="1" spc="70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Observation</a:t>
            </a:r>
            <a:endParaRPr lang="en-US" sz="2600" b="1" dirty="0">
              <a:solidFill>
                <a:schemeClr val="tx1"/>
              </a:solidFill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600" b="1" spc="90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Observation</a:t>
            </a:r>
            <a:r>
              <a:rPr lang="en-US" sz="2600" b="1" spc="-25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</a:t>
            </a:r>
            <a:r>
              <a:rPr lang="en-US" sz="2600" b="1" spc="80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(Outsider)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en-US" sz="2600" b="1" dirty="0">
              <a:solidFill>
                <a:srgbClr val="FF0000"/>
              </a:solidFill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pPr algn="l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31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671" y="711079"/>
            <a:ext cx="9189597" cy="984079"/>
          </a:xfrm>
        </p:spPr>
        <p:txBody>
          <a:bodyPr/>
          <a:lstStyle/>
          <a:p>
            <a:pPr algn="l"/>
            <a:r>
              <a:rPr lang="en-US" sz="4000" b="1" dirty="0"/>
              <a:t>Quantitative 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671" y="1757801"/>
            <a:ext cx="10016198" cy="438912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chemeClr val="tx1"/>
                </a:solidFill>
              </a:rPr>
              <a:t>Qualitative research involves collecting and analyzing non-numerical data (e.g., text, video, or audio) to understand concepts, opinions, or experiences. It can be used to gather in-depth insights into a problem or generate new ideas for research.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400" b="1" i="0" dirty="0">
                <a:solidFill>
                  <a:schemeClr val="tx1"/>
                </a:solidFill>
                <a:effectLst/>
              </a:rPr>
              <a:t>Qualitative research is commonly used in the humanities and social sciences, in subjects such as anthropology, sociology, education, health sciences, history, etc.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84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437" y="506436"/>
            <a:ext cx="9189597" cy="984079"/>
          </a:xfrm>
        </p:spPr>
        <p:txBody>
          <a:bodyPr/>
          <a:lstStyle/>
          <a:p>
            <a:pPr algn="l"/>
            <a:r>
              <a:rPr lang="en-US" sz="4000" b="1" dirty="0"/>
              <a:t>Qualitative research approaches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115" y="1490515"/>
            <a:ext cx="10916528" cy="438912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endParaRPr lang="en-US" sz="2400" b="1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1B0BAF-2F6A-9EA7-F635-C92DB18C62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359493"/>
              </p:ext>
            </p:extLst>
          </p:nvPr>
        </p:nvGraphicFramePr>
        <p:xfrm>
          <a:off x="647114" y="1490514"/>
          <a:ext cx="10494497" cy="4966555"/>
        </p:xfrm>
        <a:graphic>
          <a:graphicData uri="http://schemas.openxmlformats.org/drawingml/2006/table">
            <a:tbl>
              <a:tblPr/>
              <a:tblGrid>
                <a:gridCol w="3810501">
                  <a:extLst>
                    <a:ext uri="{9D8B030D-6E8A-4147-A177-3AD203B41FA5}">
                      <a16:colId xmlns:a16="http://schemas.microsoft.com/office/drawing/2014/main" val="203767227"/>
                    </a:ext>
                  </a:extLst>
                </a:gridCol>
                <a:gridCol w="6683996">
                  <a:extLst>
                    <a:ext uri="{9D8B030D-6E8A-4147-A177-3AD203B41FA5}">
                      <a16:colId xmlns:a16="http://schemas.microsoft.com/office/drawing/2014/main" val="1773834547"/>
                    </a:ext>
                  </a:extLst>
                </a:gridCol>
              </a:tblGrid>
              <a:tr h="409371">
                <a:tc>
                  <a:txBody>
                    <a:bodyPr/>
                    <a:lstStyle/>
                    <a:p>
                      <a:pPr algn="l" fontAlgn="t"/>
                      <a:endParaRPr lang="en-US" sz="20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8810" marR="58810" marT="29405" marB="294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8810" marR="58810" marT="29405" marB="294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548310"/>
                  </a:ext>
                </a:extLst>
              </a:tr>
              <a:tr h="75253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>
                          <a:solidFill>
                            <a:schemeClr val="tx1"/>
                          </a:solidFill>
                          <a:effectLst/>
                        </a:rPr>
                        <a:t>Grounded theory</a:t>
                      </a:r>
                    </a:p>
                  </a:txBody>
                  <a:tcPr marL="58810" marR="58810" marT="29405" marB="29405">
                    <a:lnL>
                      <a:noFill/>
                    </a:lnL>
                    <a:lnR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u="none" dirty="0">
                          <a:solidFill>
                            <a:schemeClr val="tx1"/>
                          </a:solidFill>
                          <a:effectLst/>
                        </a:rPr>
                        <a:t>Researchers collect rich data on a topic of interest and develop theories </a:t>
                      </a:r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inductively</a:t>
                      </a:r>
                      <a:r>
                        <a:rPr lang="en-US" sz="2000" u="non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58810" marR="58810" marT="29405" marB="29405">
                    <a:lnL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174889"/>
                  </a:ext>
                </a:extLst>
              </a:tr>
              <a:tr h="860742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Ethnography</a:t>
                      </a:r>
                      <a:endParaRPr lang="en-US" sz="20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8810" marR="58810" marT="29405" marB="29405">
                    <a:lnL>
                      <a:noFill/>
                    </a:lnL>
                    <a:lnR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u="none">
                          <a:solidFill>
                            <a:schemeClr val="tx1"/>
                          </a:solidFill>
                          <a:effectLst/>
                        </a:rPr>
                        <a:t>Researchers immerse themselves in groups or organizations to understand their cultures.</a:t>
                      </a:r>
                    </a:p>
                  </a:txBody>
                  <a:tcPr marL="58810" marR="58810" marT="29405" marB="29405">
                    <a:lnL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462986"/>
                  </a:ext>
                </a:extLst>
              </a:tr>
              <a:tr h="75253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dirty="0">
                          <a:solidFill>
                            <a:schemeClr val="tx1"/>
                          </a:solidFill>
                          <a:effectLst/>
                        </a:rPr>
                        <a:t>Action research</a:t>
                      </a:r>
                    </a:p>
                  </a:txBody>
                  <a:tcPr marL="58810" marR="58810" marT="29405" marB="29405">
                    <a:lnL>
                      <a:noFill/>
                    </a:lnL>
                    <a:lnR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u="none" dirty="0">
                          <a:solidFill>
                            <a:schemeClr val="tx1"/>
                          </a:solidFill>
                          <a:effectLst/>
                        </a:rPr>
                        <a:t>Researchers and participants collaboratively link theory to practice to drive social change.</a:t>
                      </a:r>
                    </a:p>
                  </a:txBody>
                  <a:tcPr marL="58810" marR="58810" marT="29405" marB="29405">
                    <a:lnL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527852"/>
                  </a:ext>
                </a:extLst>
              </a:tr>
              <a:tr h="109569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>
                          <a:solidFill>
                            <a:schemeClr val="tx1"/>
                          </a:solidFill>
                          <a:effectLst/>
                        </a:rPr>
                        <a:t>Phenomenological research</a:t>
                      </a:r>
                    </a:p>
                  </a:txBody>
                  <a:tcPr marL="58810" marR="58810" marT="29405" marB="29405">
                    <a:lnL>
                      <a:noFill/>
                    </a:lnL>
                    <a:lnR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u="none" dirty="0">
                          <a:solidFill>
                            <a:schemeClr val="tx1"/>
                          </a:solidFill>
                          <a:effectLst/>
                        </a:rPr>
                        <a:t>Researchers investigate a phenomenon or event by describing and interpreting participants’ lived experiences.</a:t>
                      </a:r>
                    </a:p>
                  </a:txBody>
                  <a:tcPr marL="58810" marR="58810" marT="29405" marB="29405">
                    <a:lnL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47418"/>
                  </a:ext>
                </a:extLst>
              </a:tr>
              <a:tr h="109569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>
                          <a:solidFill>
                            <a:schemeClr val="tx1"/>
                          </a:solidFill>
                          <a:effectLst/>
                        </a:rPr>
                        <a:t>Narrative research</a:t>
                      </a:r>
                    </a:p>
                  </a:txBody>
                  <a:tcPr marL="58810" marR="58810" marT="29405" marB="29405">
                    <a:lnL>
                      <a:noFill/>
                    </a:lnL>
                    <a:lnR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u="none" dirty="0">
                          <a:solidFill>
                            <a:schemeClr val="tx1"/>
                          </a:solidFill>
                          <a:effectLst/>
                        </a:rPr>
                        <a:t>Researchers examine how stories are told to understand how participants perceive and make sense of their experiences.</a:t>
                      </a:r>
                    </a:p>
                  </a:txBody>
                  <a:tcPr marL="58810" marR="58810" marT="29405" marB="29405">
                    <a:lnL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EFEE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698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60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115" y="506437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Interviews/In-depth Interview (IDI)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115" y="1280160"/>
            <a:ext cx="10897770" cy="5233181"/>
          </a:xfrm>
        </p:spPr>
        <p:txBody>
          <a:bodyPr>
            <a:noAutofit/>
          </a:bodyPr>
          <a:lstStyle/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Personally asking people questions in one-on-one conversations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A</a:t>
            </a:r>
            <a:r>
              <a:rPr lang="en-US" sz="2200" spc="-2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5" dirty="0">
                <a:solidFill>
                  <a:schemeClr val="tx1"/>
                </a:solidFill>
                <a:cs typeface="Trebuchet MS"/>
              </a:rPr>
              <a:t>lot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45" dirty="0">
                <a:solidFill>
                  <a:schemeClr val="tx1"/>
                </a:solidFill>
                <a:cs typeface="Trebuchet MS"/>
              </a:rPr>
              <a:t>of</a:t>
            </a:r>
            <a:r>
              <a:rPr lang="en-US" sz="2200" spc="-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65" dirty="0">
                <a:solidFill>
                  <a:schemeClr val="tx1"/>
                </a:solidFill>
                <a:cs typeface="Trebuchet MS"/>
              </a:rPr>
              <a:t>qualitative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65" dirty="0">
                <a:solidFill>
                  <a:schemeClr val="tx1"/>
                </a:solidFill>
                <a:cs typeface="Trebuchet MS"/>
              </a:rPr>
              <a:t>data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45" dirty="0">
                <a:solidFill>
                  <a:schemeClr val="tx1"/>
                </a:solidFill>
                <a:cs typeface="Trebuchet MS"/>
              </a:rPr>
              <a:t>come</a:t>
            </a:r>
            <a:r>
              <a:rPr lang="en-US" sz="2200" spc="-1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0" dirty="0">
                <a:solidFill>
                  <a:schemeClr val="tx1"/>
                </a:solidFill>
                <a:cs typeface="Trebuchet MS"/>
              </a:rPr>
              <a:t>from</a:t>
            </a:r>
            <a:r>
              <a:rPr lang="en-US" sz="2200" spc="-2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5" dirty="0">
                <a:solidFill>
                  <a:schemeClr val="tx1"/>
                </a:solidFill>
                <a:cs typeface="Trebuchet MS"/>
              </a:rPr>
              <a:t>interviewing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10" dirty="0">
                <a:solidFill>
                  <a:schemeClr val="tx1"/>
                </a:solidFill>
                <a:cs typeface="Trebuchet MS"/>
              </a:rPr>
              <a:t>people</a:t>
            </a:r>
            <a:endParaRPr lang="en-US" sz="2200" dirty="0">
              <a:solidFill>
                <a:schemeClr val="tx1"/>
              </a:solidFill>
              <a:cs typeface="Trebuchet MS"/>
            </a:endParaRPr>
          </a:p>
          <a:p>
            <a:pPr marL="582930" marR="230504" indent="-342900" algn="l">
              <a:spcBef>
                <a:spcPts val="980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spc="-75" dirty="0">
                <a:solidFill>
                  <a:schemeClr val="tx1"/>
                </a:solidFill>
                <a:cs typeface="Trebuchet MS"/>
              </a:rPr>
              <a:t>Two</a:t>
            </a:r>
            <a:r>
              <a:rPr lang="en-US" sz="2200" spc="-2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45" dirty="0">
                <a:solidFill>
                  <a:schemeClr val="tx1"/>
                </a:solidFill>
                <a:cs typeface="Trebuchet MS"/>
              </a:rPr>
              <a:t>conditions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65" dirty="0">
                <a:solidFill>
                  <a:schemeClr val="tx1"/>
                </a:solidFill>
                <a:cs typeface="Trebuchet MS"/>
              </a:rPr>
              <a:t>are</a:t>
            </a:r>
            <a:r>
              <a:rPr lang="en-US" sz="2200" spc="-1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0" dirty="0">
                <a:solidFill>
                  <a:schemeClr val="tx1"/>
                </a:solidFill>
                <a:cs typeface="Trebuchet MS"/>
              </a:rPr>
              <a:t>necessary:</a:t>
            </a:r>
            <a:r>
              <a:rPr lang="en-US" sz="2200" spc="-2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60" dirty="0">
                <a:solidFill>
                  <a:schemeClr val="tx1"/>
                </a:solidFill>
                <a:cs typeface="Trebuchet MS"/>
              </a:rPr>
              <a:t>(1)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dirty="0">
                <a:solidFill>
                  <a:schemeClr val="tx1"/>
                </a:solidFill>
                <a:cs typeface="Trebuchet MS"/>
              </a:rPr>
              <a:t>A</a:t>
            </a:r>
            <a:r>
              <a:rPr lang="en-US" sz="2200" spc="-2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5" dirty="0">
                <a:solidFill>
                  <a:schemeClr val="tx1"/>
                </a:solidFill>
                <a:cs typeface="Trebuchet MS"/>
              </a:rPr>
              <a:t>researcher</a:t>
            </a:r>
            <a:r>
              <a:rPr lang="en-US" sz="2200" spc="-2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20" dirty="0">
                <a:solidFill>
                  <a:schemeClr val="tx1"/>
                </a:solidFill>
                <a:cs typeface="Trebuchet MS"/>
              </a:rPr>
              <a:t>has</a:t>
            </a:r>
            <a:r>
              <a:rPr lang="en-US" sz="2200" spc="-1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0" dirty="0">
                <a:solidFill>
                  <a:schemeClr val="tx1"/>
                </a:solidFill>
                <a:cs typeface="Trebuchet MS"/>
              </a:rPr>
              <a:t>to</a:t>
            </a:r>
            <a:r>
              <a:rPr lang="en-US" sz="2200" spc="-2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45" dirty="0">
                <a:solidFill>
                  <a:schemeClr val="tx1"/>
                </a:solidFill>
                <a:cs typeface="Trebuchet MS"/>
              </a:rPr>
              <a:t>develop</a:t>
            </a:r>
            <a:r>
              <a:rPr lang="en-US" sz="2200" spc="-1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0" dirty="0">
                <a:solidFill>
                  <a:schemeClr val="tx1"/>
                </a:solidFill>
                <a:cs typeface="Trebuchet MS"/>
              </a:rPr>
              <a:t>empathy</a:t>
            </a:r>
            <a:r>
              <a:rPr lang="en-US" sz="2200" spc="-2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5" dirty="0">
                <a:solidFill>
                  <a:schemeClr val="tx1"/>
                </a:solidFill>
                <a:cs typeface="Trebuchet MS"/>
              </a:rPr>
              <a:t>with</a:t>
            </a:r>
            <a:r>
              <a:rPr lang="en-US" sz="2200" spc="-2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30" dirty="0">
                <a:solidFill>
                  <a:schemeClr val="tx1"/>
                </a:solidFill>
                <a:cs typeface="Trebuchet MS"/>
              </a:rPr>
              <a:t>interviewees</a:t>
            </a:r>
            <a:r>
              <a:rPr lang="en-US" sz="2200" spc="-3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35" dirty="0">
                <a:solidFill>
                  <a:schemeClr val="tx1"/>
                </a:solidFill>
                <a:cs typeface="Trebuchet MS"/>
              </a:rPr>
              <a:t>and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40" dirty="0">
                <a:solidFill>
                  <a:schemeClr val="tx1"/>
                </a:solidFill>
                <a:cs typeface="Trebuchet MS"/>
              </a:rPr>
              <a:t>win</a:t>
            </a:r>
            <a:r>
              <a:rPr lang="en-US" sz="2200" spc="-1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65" dirty="0">
                <a:solidFill>
                  <a:schemeClr val="tx1"/>
                </a:solidFill>
                <a:cs typeface="Trebuchet MS"/>
              </a:rPr>
              <a:t>their</a:t>
            </a:r>
            <a:r>
              <a:rPr lang="en-US" sz="2200" spc="-2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10" dirty="0">
                <a:solidFill>
                  <a:schemeClr val="tx1"/>
                </a:solidFill>
                <a:cs typeface="Trebuchet MS"/>
              </a:rPr>
              <a:t>confidence</a:t>
            </a:r>
            <a:endParaRPr lang="en-US" sz="2200" dirty="0">
              <a:solidFill>
                <a:schemeClr val="tx1"/>
              </a:solidFill>
              <a:cs typeface="Trebuchet MS"/>
            </a:endParaRPr>
          </a:p>
          <a:p>
            <a:pPr marL="583565" indent="-342900" algn="l">
              <a:spcBef>
                <a:spcPts val="810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spc="-60" dirty="0">
                <a:solidFill>
                  <a:schemeClr val="tx1"/>
                </a:solidFill>
                <a:cs typeface="Trebuchet MS"/>
              </a:rPr>
              <a:t>(2)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0" dirty="0">
                <a:solidFill>
                  <a:schemeClr val="tx1"/>
                </a:solidFill>
                <a:cs typeface="Trebuchet MS"/>
              </a:rPr>
              <a:t>Researcher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45" dirty="0">
                <a:solidFill>
                  <a:schemeClr val="tx1"/>
                </a:solidFill>
                <a:cs typeface="Trebuchet MS"/>
              </a:rPr>
              <a:t>must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35" dirty="0">
                <a:solidFill>
                  <a:schemeClr val="tx1"/>
                </a:solidFill>
                <a:cs typeface="Trebuchet MS"/>
              </a:rPr>
              <a:t>not</a:t>
            </a:r>
            <a:r>
              <a:rPr lang="en-US" sz="2200" spc="-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45" dirty="0">
                <a:solidFill>
                  <a:schemeClr val="tx1"/>
                </a:solidFill>
                <a:cs typeface="Trebuchet MS"/>
              </a:rPr>
              <a:t>impose</a:t>
            </a:r>
            <a:r>
              <a:rPr lang="en-US" sz="2200" spc="-65" dirty="0">
                <a:solidFill>
                  <a:schemeClr val="tx1"/>
                </a:solidFill>
                <a:cs typeface="Trebuchet MS"/>
              </a:rPr>
              <a:t> </a:t>
            </a:r>
            <a:r>
              <a:rPr lang="en-US" sz="2200" spc="-70" dirty="0">
                <a:solidFill>
                  <a:schemeClr val="tx1"/>
                </a:solidFill>
                <a:cs typeface="Trebuchet MS"/>
              </a:rPr>
              <a:t>one’s </a:t>
            </a:r>
            <a:r>
              <a:rPr lang="en-US" sz="2200" spc="-25" dirty="0">
                <a:solidFill>
                  <a:schemeClr val="tx1"/>
                </a:solidFill>
                <a:cs typeface="Trebuchet MS"/>
              </a:rPr>
              <a:t>own</a:t>
            </a:r>
            <a:r>
              <a:rPr lang="en-US" sz="2200" spc="-65" dirty="0">
                <a:solidFill>
                  <a:schemeClr val="tx1"/>
                </a:solidFill>
                <a:cs typeface="Trebuchet MS"/>
              </a:rPr>
              <a:t> </a:t>
            </a:r>
            <a:r>
              <a:rPr lang="en-US" sz="2200" spc="-60" dirty="0">
                <a:solidFill>
                  <a:schemeClr val="tx1"/>
                </a:solidFill>
                <a:cs typeface="Trebuchet MS"/>
              </a:rPr>
              <a:t>influence</a:t>
            </a:r>
            <a:r>
              <a:rPr lang="en-US" sz="2200" spc="-70" dirty="0">
                <a:solidFill>
                  <a:schemeClr val="tx1"/>
                </a:solidFill>
                <a:cs typeface="Trebuchet MS"/>
              </a:rPr>
              <a:t> </a:t>
            </a:r>
            <a:r>
              <a:rPr lang="en-US" sz="2200" spc="-20" dirty="0">
                <a:solidFill>
                  <a:schemeClr val="tx1"/>
                </a:solidFill>
                <a:cs typeface="Trebuchet MS"/>
              </a:rPr>
              <a:t>on</a:t>
            </a:r>
            <a:r>
              <a:rPr lang="en-US" sz="2200" spc="-65" dirty="0">
                <a:solidFill>
                  <a:schemeClr val="tx1"/>
                </a:solidFill>
                <a:cs typeface="Trebuchet MS"/>
              </a:rPr>
              <a:t> </a:t>
            </a:r>
            <a:r>
              <a:rPr lang="en-US" sz="2200" spc="-60" dirty="0">
                <a:solidFill>
                  <a:schemeClr val="tx1"/>
                </a:solidFill>
                <a:cs typeface="Trebuchet MS"/>
              </a:rPr>
              <a:t>the</a:t>
            </a:r>
            <a:r>
              <a:rPr lang="en-US" sz="2200" spc="-70" dirty="0">
                <a:solidFill>
                  <a:schemeClr val="tx1"/>
                </a:solidFill>
                <a:cs typeface="Trebuchet MS"/>
              </a:rPr>
              <a:t> </a:t>
            </a:r>
            <a:r>
              <a:rPr lang="en-US" sz="2200" spc="-10" dirty="0">
                <a:solidFill>
                  <a:schemeClr val="tx1"/>
                </a:solidFill>
                <a:cs typeface="Trebuchet MS"/>
              </a:rPr>
              <a:t>interviewees.</a:t>
            </a:r>
            <a:endParaRPr lang="en-US" sz="2200" dirty="0">
              <a:solidFill>
                <a:schemeClr val="tx1"/>
              </a:solidFill>
              <a:cs typeface="Trebuchet MS"/>
            </a:endParaRPr>
          </a:p>
          <a:p>
            <a:pPr marL="583565" indent="-342900" algn="l">
              <a:spcBef>
                <a:spcPts val="830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b="1" dirty="0">
                <a:solidFill>
                  <a:schemeClr val="tx1"/>
                </a:solidFill>
                <a:cs typeface="Carlito"/>
              </a:rPr>
              <a:t>Unstructured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b="1" dirty="0">
                <a:solidFill>
                  <a:schemeClr val="tx1"/>
                </a:solidFill>
                <a:cs typeface="Carlito"/>
              </a:rPr>
              <a:t>interviews:</a:t>
            </a:r>
            <a:r>
              <a:rPr lang="en-US" sz="2200" spc="-2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25" dirty="0">
                <a:solidFill>
                  <a:schemeClr val="tx1"/>
                </a:solidFill>
                <a:cs typeface="Trebuchet MS"/>
              </a:rPr>
              <a:t>open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0" dirty="0">
                <a:solidFill>
                  <a:schemeClr val="tx1"/>
                </a:solidFill>
                <a:cs typeface="Trebuchet MS"/>
              </a:rPr>
              <a:t>situation</a:t>
            </a:r>
            <a:r>
              <a:rPr lang="en-US" sz="2200" spc="-2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155" dirty="0">
                <a:solidFill>
                  <a:schemeClr val="tx1"/>
                </a:solidFill>
                <a:cs typeface="Trebuchet MS"/>
              </a:rPr>
              <a:t>,</a:t>
            </a:r>
            <a:r>
              <a:rPr lang="en-US" sz="2200" spc="-3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60" dirty="0">
                <a:solidFill>
                  <a:schemeClr val="tx1"/>
                </a:solidFill>
                <a:cs typeface="Trebuchet MS"/>
              </a:rPr>
              <a:t>greater</a:t>
            </a:r>
            <a:r>
              <a:rPr lang="en-US" sz="2200" spc="-2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70" dirty="0">
                <a:solidFill>
                  <a:schemeClr val="tx1"/>
                </a:solidFill>
                <a:cs typeface="Trebuchet MS"/>
              </a:rPr>
              <a:t>flexibility</a:t>
            </a:r>
            <a:r>
              <a:rPr lang="en-US" sz="2200" spc="-2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35" dirty="0">
                <a:solidFill>
                  <a:schemeClr val="tx1"/>
                </a:solidFill>
                <a:cs typeface="Trebuchet MS"/>
              </a:rPr>
              <a:t>and</a:t>
            </a:r>
            <a:r>
              <a:rPr lang="en-US" sz="2200" spc="-2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10" dirty="0">
                <a:solidFill>
                  <a:schemeClr val="tx1"/>
                </a:solidFill>
                <a:cs typeface="Trebuchet MS"/>
              </a:rPr>
              <a:t>freedom</a:t>
            </a:r>
            <a:endParaRPr lang="en-US" sz="2200" dirty="0">
              <a:solidFill>
                <a:schemeClr val="tx1"/>
              </a:solidFill>
              <a:cs typeface="Trebuchet MS"/>
            </a:endParaRPr>
          </a:p>
          <a:p>
            <a:pPr marL="583565" indent="-342900" algn="l">
              <a:spcBef>
                <a:spcPts val="840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b="1" dirty="0">
                <a:solidFill>
                  <a:schemeClr val="tx1"/>
                </a:solidFill>
                <a:cs typeface="Carlito"/>
              </a:rPr>
              <a:t>Semi-structured</a:t>
            </a:r>
            <a:r>
              <a:rPr lang="en-US" sz="220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b="1" dirty="0">
                <a:solidFill>
                  <a:schemeClr val="tx1"/>
                </a:solidFill>
                <a:cs typeface="Carlito"/>
              </a:rPr>
              <a:t>interviews:</a:t>
            </a:r>
            <a:r>
              <a:rPr lang="en-US" sz="2200" spc="-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65" dirty="0">
                <a:solidFill>
                  <a:schemeClr val="tx1"/>
                </a:solidFill>
                <a:cs typeface="Trebuchet MS"/>
              </a:rPr>
              <a:t>checklist</a:t>
            </a:r>
            <a:r>
              <a:rPr lang="en-US" sz="2200" spc="-2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5" dirty="0">
                <a:solidFill>
                  <a:schemeClr val="tx1"/>
                </a:solidFill>
                <a:cs typeface="Trebuchet MS"/>
              </a:rPr>
              <a:t>with</a:t>
            </a:r>
            <a:r>
              <a:rPr lang="en-US" sz="220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60" dirty="0">
                <a:solidFill>
                  <a:schemeClr val="tx1"/>
                </a:solidFill>
                <a:cs typeface="Trebuchet MS"/>
              </a:rPr>
              <a:t>a</a:t>
            </a:r>
            <a:r>
              <a:rPr lang="en-US" sz="2200" spc="-1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0" dirty="0">
                <a:solidFill>
                  <a:schemeClr val="tx1"/>
                </a:solidFill>
                <a:cs typeface="Trebuchet MS"/>
              </a:rPr>
              <a:t>set</a:t>
            </a:r>
            <a:r>
              <a:rPr lang="en-US" sz="2200" spc="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45" dirty="0">
                <a:solidFill>
                  <a:schemeClr val="tx1"/>
                </a:solidFill>
                <a:cs typeface="Trebuchet MS"/>
              </a:rPr>
              <a:t>of</a:t>
            </a:r>
            <a:r>
              <a:rPr lang="en-US" sz="220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0" dirty="0">
                <a:solidFill>
                  <a:schemeClr val="tx1"/>
                </a:solidFill>
                <a:cs typeface="Trebuchet MS"/>
              </a:rPr>
              <a:t>broad</a:t>
            </a:r>
            <a:r>
              <a:rPr lang="en-US" sz="2200" spc="-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0" dirty="0">
                <a:solidFill>
                  <a:schemeClr val="tx1"/>
                </a:solidFill>
                <a:cs typeface="Trebuchet MS"/>
              </a:rPr>
              <a:t>guidelines</a:t>
            </a:r>
            <a:r>
              <a:rPr lang="en-US" sz="220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60" dirty="0">
                <a:solidFill>
                  <a:schemeClr val="tx1"/>
                </a:solidFill>
                <a:cs typeface="Trebuchet MS"/>
              </a:rPr>
              <a:t>for</a:t>
            </a:r>
            <a:r>
              <a:rPr lang="en-US" sz="2200" spc="-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10" dirty="0">
                <a:solidFill>
                  <a:schemeClr val="tx1"/>
                </a:solidFill>
                <a:cs typeface="Trebuchet MS"/>
              </a:rPr>
              <a:t>interview</a:t>
            </a:r>
            <a:endParaRPr lang="en-US" sz="2200" dirty="0">
              <a:solidFill>
                <a:schemeClr val="tx1"/>
              </a:solidFill>
              <a:cs typeface="Trebuchet MS"/>
            </a:endParaRPr>
          </a:p>
          <a:p>
            <a:pPr marL="582930" marR="344170" indent="-342900" algn="l">
              <a:spcBef>
                <a:spcPts val="980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b="1" dirty="0">
                <a:solidFill>
                  <a:schemeClr val="tx1"/>
                </a:solidFill>
                <a:cs typeface="Carlito"/>
              </a:rPr>
              <a:t>Structured</a:t>
            </a:r>
            <a:r>
              <a:rPr lang="en-US" sz="2200" spc="-1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b="1" dirty="0">
                <a:solidFill>
                  <a:schemeClr val="tx1"/>
                </a:solidFill>
                <a:cs typeface="Carlito"/>
              </a:rPr>
              <a:t>interviews: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40" dirty="0">
                <a:solidFill>
                  <a:schemeClr val="tx1"/>
                </a:solidFill>
                <a:cs typeface="Trebuchet MS"/>
              </a:rPr>
              <a:t>questions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35" dirty="0">
                <a:solidFill>
                  <a:schemeClr val="tx1"/>
                </a:solidFill>
                <a:cs typeface="Trebuchet MS"/>
              </a:rPr>
              <a:t>and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45" dirty="0">
                <a:solidFill>
                  <a:schemeClr val="tx1"/>
                </a:solidFill>
                <a:cs typeface="Trebuchet MS"/>
              </a:rPr>
              <a:t>procedures</a:t>
            </a:r>
            <a:r>
              <a:rPr lang="en-US" sz="2200" spc="-1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65" dirty="0">
                <a:solidFill>
                  <a:schemeClr val="tx1"/>
                </a:solidFill>
                <a:cs typeface="Trebuchet MS"/>
              </a:rPr>
              <a:t>are</a:t>
            </a:r>
            <a:r>
              <a:rPr lang="en-US" sz="2200" spc="-1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0" dirty="0">
                <a:solidFill>
                  <a:schemeClr val="tx1"/>
                </a:solidFill>
                <a:cs typeface="Trebuchet MS"/>
              </a:rPr>
              <a:t>prepared</a:t>
            </a:r>
            <a:r>
              <a:rPr lang="en-US" sz="2200" spc="-1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40" dirty="0">
                <a:solidFill>
                  <a:schemeClr val="tx1"/>
                </a:solidFill>
                <a:cs typeface="Trebuchet MS"/>
              </a:rPr>
              <a:t>in</a:t>
            </a:r>
            <a:r>
              <a:rPr lang="en-US" sz="2200" spc="-1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65" dirty="0">
                <a:solidFill>
                  <a:schemeClr val="tx1"/>
                </a:solidFill>
                <a:cs typeface="Trebuchet MS"/>
              </a:rPr>
              <a:t>advance.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dirty="0">
                <a:solidFill>
                  <a:schemeClr val="tx1"/>
                </a:solidFill>
                <a:cs typeface="Trebuchet MS"/>
              </a:rPr>
              <a:t>No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40" dirty="0">
                <a:solidFill>
                  <a:schemeClr val="tx1"/>
                </a:solidFill>
                <a:cs typeface="Trebuchet MS"/>
              </a:rPr>
              <a:t>flexibility</a:t>
            </a:r>
            <a:r>
              <a:rPr lang="en-US" sz="2200" spc="-4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35" dirty="0">
                <a:solidFill>
                  <a:schemeClr val="tx1"/>
                </a:solidFill>
                <a:cs typeface="Trebuchet MS"/>
              </a:rPr>
              <a:t>and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5" dirty="0">
                <a:solidFill>
                  <a:schemeClr val="tx1"/>
                </a:solidFill>
                <a:cs typeface="Trebuchet MS"/>
              </a:rPr>
              <a:t>freedom</a:t>
            </a:r>
            <a:r>
              <a:rPr lang="en-US" sz="2200" spc="-1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0" dirty="0">
                <a:solidFill>
                  <a:schemeClr val="tx1"/>
                </a:solidFill>
                <a:cs typeface="Trebuchet MS"/>
              </a:rPr>
              <a:t>for</a:t>
            </a:r>
            <a:r>
              <a:rPr lang="en-US" sz="2200" spc="-15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50" dirty="0">
                <a:solidFill>
                  <a:schemeClr val="tx1"/>
                </a:solidFill>
                <a:cs typeface="Trebuchet MS"/>
              </a:rPr>
              <a:t>the</a:t>
            </a:r>
            <a:r>
              <a:rPr lang="en-US" sz="2200" spc="-1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10" dirty="0">
                <a:solidFill>
                  <a:schemeClr val="tx1"/>
                </a:solidFill>
                <a:cs typeface="Trebuchet MS"/>
              </a:rPr>
              <a:t>respondents</a:t>
            </a:r>
            <a:endParaRPr lang="en-US" sz="2200" dirty="0">
              <a:solidFill>
                <a:schemeClr val="tx1"/>
              </a:solidFill>
              <a:cs typeface="Trebuchet MS"/>
            </a:endParaRPr>
          </a:p>
          <a:p>
            <a:pPr marL="583565" indent="-342900" algn="l">
              <a:spcBef>
                <a:spcPts val="80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spc="-55" dirty="0">
                <a:solidFill>
                  <a:schemeClr val="tx1"/>
                </a:solidFill>
                <a:cs typeface="Trebuchet MS"/>
              </a:rPr>
              <a:t>Person-</a:t>
            </a:r>
            <a:r>
              <a:rPr lang="en-US" sz="2200" spc="-70" dirty="0">
                <a:solidFill>
                  <a:schemeClr val="tx1"/>
                </a:solidFill>
                <a:cs typeface="Trebuchet MS"/>
              </a:rPr>
              <a:t>to-</a:t>
            </a:r>
            <a:r>
              <a:rPr lang="en-US" sz="2200" spc="-30" dirty="0">
                <a:solidFill>
                  <a:schemeClr val="tx1"/>
                </a:solidFill>
                <a:cs typeface="Trebuchet MS"/>
              </a:rPr>
              <a:t>person</a:t>
            </a:r>
            <a:r>
              <a:rPr lang="en-US" sz="2200" spc="4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10" dirty="0">
                <a:solidFill>
                  <a:schemeClr val="tx1"/>
                </a:solidFill>
                <a:cs typeface="Trebuchet MS"/>
              </a:rPr>
              <a:t>interview</a:t>
            </a:r>
            <a:endParaRPr lang="en-US" sz="2200" dirty="0">
              <a:solidFill>
                <a:schemeClr val="tx1"/>
              </a:solidFill>
              <a:cs typeface="Trebuchet MS"/>
            </a:endParaRPr>
          </a:p>
          <a:p>
            <a:pPr marL="583565" indent="-342900" algn="l">
              <a:spcBef>
                <a:spcPts val="83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spc="-40" dirty="0">
                <a:solidFill>
                  <a:schemeClr val="tx1"/>
                </a:solidFill>
                <a:cs typeface="Trebuchet MS"/>
              </a:rPr>
              <a:t>group</a:t>
            </a:r>
            <a:r>
              <a:rPr lang="en-US" sz="220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10" dirty="0">
                <a:solidFill>
                  <a:schemeClr val="tx1"/>
                </a:solidFill>
                <a:cs typeface="Trebuchet MS"/>
              </a:rPr>
              <a:t>interviews</a:t>
            </a:r>
            <a:endParaRPr lang="en-US" sz="2200" dirty="0">
              <a:solidFill>
                <a:schemeClr val="tx1"/>
              </a:solidFill>
              <a:cs typeface="Trebuchet MS"/>
            </a:endParaRPr>
          </a:p>
          <a:p>
            <a:pPr marL="583565" indent="-342900" algn="l">
              <a:spcBef>
                <a:spcPts val="83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spc="-45" dirty="0">
                <a:solidFill>
                  <a:schemeClr val="tx1"/>
                </a:solidFill>
                <a:cs typeface="Trebuchet MS"/>
              </a:rPr>
              <a:t>Focus</a:t>
            </a:r>
            <a:r>
              <a:rPr lang="en-US" sz="2200" spc="-3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35" dirty="0">
                <a:solidFill>
                  <a:schemeClr val="tx1"/>
                </a:solidFill>
                <a:cs typeface="Trebuchet MS"/>
              </a:rPr>
              <a:t>group</a:t>
            </a:r>
            <a:r>
              <a:rPr lang="en-US" sz="2200" spc="-3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2200" spc="-10" dirty="0">
                <a:solidFill>
                  <a:schemeClr val="tx1"/>
                </a:solidFill>
                <a:cs typeface="Trebuchet MS"/>
              </a:rPr>
              <a:t>interviews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685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115" y="506437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Advantages and Disadvantages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115" y="1280160"/>
            <a:ext cx="10897770" cy="5233181"/>
          </a:xfrm>
        </p:spPr>
        <p:txBody>
          <a:bodyPr>
            <a:noAutofit/>
          </a:bodyPr>
          <a:lstStyle/>
          <a:p>
            <a:pPr marL="240665" algn="l">
              <a:spcBef>
                <a:spcPts val="965"/>
              </a:spcBef>
              <a:tabLst>
                <a:tab pos="361950" algn="l"/>
              </a:tabLst>
            </a:pPr>
            <a:r>
              <a:rPr lang="en-US" sz="2400" b="1" dirty="0">
                <a:solidFill>
                  <a:schemeClr val="tx1"/>
                </a:solidFill>
                <a:cs typeface="Trebuchet MS"/>
              </a:rPr>
              <a:t>Advantages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Provides in-depth information about the research issue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Allows to clarify ideas and information on continual basis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Helps to be acquainted with the community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endParaRPr lang="en-US" sz="2200" dirty="0">
              <a:solidFill>
                <a:schemeClr val="tx1"/>
              </a:solidFill>
              <a:cs typeface="Trebuchet MS"/>
            </a:endParaRPr>
          </a:p>
          <a:p>
            <a:pPr marL="240665" algn="l">
              <a:spcBef>
                <a:spcPts val="965"/>
              </a:spcBef>
              <a:tabLst>
                <a:tab pos="361950" algn="l"/>
              </a:tabLst>
            </a:pPr>
            <a:r>
              <a:rPr lang="en-US" sz="2400" b="1" dirty="0">
                <a:solidFill>
                  <a:schemeClr val="tx1"/>
                </a:solidFill>
                <a:cs typeface="Trebuchet MS"/>
              </a:rPr>
              <a:t>Disadvantages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May provide biased information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May not be the representative of the total community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May overlook the perspectives of community members who are less visible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The information may be difficult to quantify and organize</a:t>
            </a:r>
          </a:p>
          <a:p>
            <a:pPr marL="583565" indent="-342900" algn="l">
              <a:spcBef>
                <a:spcPts val="83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967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5583" y="703384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Key Informant Interviews (KII)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5583" y="1688123"/>
            <a:ext cx="9650436" cy="5022166"/>
          </a:xfrm>
        </p:spPr>
        <p:txBody>
          <a:bodyPr>
            <a:normAutofit/>
          </a:bodyPr>
          <a:lstStyle/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U</a:t>
            </a:r>
            <a:r>
              <a:rPr lang="en-US" sz="2400" b="1" dirty="0">
                <a:solidFill>
                  <a:schemeClr val="tx1"/>
                </a:solidFill>
                <a:effectLst/>
                <a:ea typeface="Arial MT"/>
                <a:cs typeface="Arial MT"/>
              </a:rPr>
              <a:t>sed to gather information from individuals who have firsthand knowledge or expertise about a particular topic or subject of interest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ffectLst/>
                <a:ea typeface="Arial MT"/>
                <a:cs typeface="Arial MT"/>
              </a:rPr>
              <a:t>The person can be a professional who knows population and the community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ffectLst/>
                <a:ea typeface="Arial MT"/>
                <a:cs typeface="Arial MT"/>
              </a:rPr>
              <a:t>Facilitates first entry to the community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ffectLst/>
                <a:ea typeface="Arial MT"/>
                <a:cs typeface="Arial MT"/>
              </a:rPr>
              <a:t>Key informants can be young or old or any gender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ffectLst/>
                <a:ea typeface="Arial MT"/>
                <a:cs typeface="Arial MT"/>
              </a:rPr>
              <a:t>Provides first hand information about the community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ffectLst/>
                <a:ea typeface="Arial MT"/>
                <a:cs typeface="Arial MT"/>
              </a:rPr>
              <a:t>Helps in transact the community</a:t>
            </a:r>
          </a:p>
          <a:p>
            <a:pPr algn="just">
              <a:lnSpc>
                <a:spcPct val="120000"/>
              </a:lnSpc>
            </a:pPr>
            <a:endParaRPr lang="en-US" sz="2400" b="1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5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115" y="506437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Advantages and Disadvantages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115" y="1280160"/>
            <a:ext cx="10897770" cy="5233181"/>
          </a:xfrm>
        </p:spPr>
        <p:txBody>
          <a:bodyPr>
            <a:noAutofit/>
          </a:bodyPr>
          <a:lstStyle/>
          <a:p>
            <a:pPr marL="240665" algn="l">
              <a:spcBef>
                <a:spcPts val="965"/>
              </a:spcBef>
              <a:tabLst>
                <a:tab pos="361950" algn="l"/>
              </a:tabLst>
            </a:pPr>
            <a:r>
              <a:rPr lang="en-US" sz="2400" b="1" dirty="0">
                <a:solidFill>
                  <a:schemeClr val="tx1"/>
                </a:solidFill>
                <a:cs typeface="Trebuchet MS"/>
              </a:rPr>
              <a:t>Advantages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Provides in-depth information about the research issue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Allows to clarify ideas and information on continual basis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Helps to be acquainted with the community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endParaRPr lang="en-US" sz="2200" dirty="0">
              <a:solidFill>
                <a:schemeClr val="tx1"/>
              </a:solidFill>
              <a:cs typeface="Trebuchet MS"/>
            </a:endParaRPr>
          </a:p>
          <a:p>
            <a:pPr marL="240665" algn="l">
              <a:spcBef>
                <a:spcPts val="965"/>
              </a:spcBef>
              <a:tabLst>
                <a:tab pos="361950" algn="l"/>
              </a:tabLst>
            </a:pPr>
            <a:r>
              <a:rPr lang="en-US" sz="2400" b="1" dirty="0">
                <a:solidFill>
                  <a:schemeClr val="tx1"/>
                </a:solidFill>
                <a:cs typeface="Trebuchet MS"/>
              </a:rPr>
              <a:t>Disadvantages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May provide biased information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May not be the representative of the total community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May overlook the perspectives of community members who are less visible</a:t>
            </a:r>
          </a:p>
          <a:p>
            <a:pPr marL="583565" indent="-342900" algn="l">
              <a:spcBef>
                <a:spcPts val="965"/>
              </a:spcBef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200" dirty="0">
                <a:solidFill>
                  <a:schemeClr val="tx1"/>
                </a:solidFill>
                <a:cs typeface="Trebuchet MS"/>
              </a:rPr>
              <a:t>The information may be difficult to quantify and </a:t>
            </a:r>
            <a:r>
              <a:rPr lang="en-US" sz="2200" dirty="0" err="1">
                <a:solidFill>
                  <a:schemeClr val="tx1"/>
                </a:solidFill>
                <a:cs typeface="Trebuchet MS"/>
              </a:rPr>
              <a:t>organise</a:t>
            </a:r>
            <a:endParaRPr lang="en-US" sz="2200" dirty="0">
              <a:solidFill>
                <a:schemeClr val="tx1"/>
              </a:solidFill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147238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61" y="422030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Focus Group Discussion (FGD)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0161" y="1294228"/>
            <a:ext cx="9945859" cy="5022166"/>
          </a:xfrm>
        </p:spPr>
        <p:txBody>
          <a:bodyPr>
            <a:normAutofit fontScale="85000" lnSpcReduction="20000"/>
          </a:bodyPr>
          <a:lstStyle/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A method where the researcher and several participants meet as a group to discuss a given research topic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The researcher’s role is to moderate (the moderator) and leads the discussion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Mostly uses open-ended questions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The note-taker records (both manual and digital) the general themes participants discuss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FGD ideally consists of 6-10 participants from different stakeholders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Usually conducted for 1-hour in duration.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Questions should be open-ended, semi-structured, and should not lead the participant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Uses words participants would use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Clear and easy to understand</a:t>
            </a:r>
          </a:p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chemeClr val="tx1"/>
                </a:solidFill>
                <a:ea typeface="Arial MT"/>
                <a:cs typeface="Arial MT"/>
              </a:rPr>
              <a:t>Short and to the point questions</a:t>
            </a:r>
            <a:endParaRPr lang="en-US" sz="2400" b="1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9441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367</TotalTime>
  <Words>1327</Words>
  <Application>Microsoft Office PowerPoint</Application>
  <PresentationFormat>Widescreen</PresentationFormat>
  <Paragraphs>150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Leelawadee UI</vt:lpstr>
      <vt:lpstr>Trebuchet MS</vt:lpstr>
      <vt:lpstr>Wingdings</vt:lpstr>
      <vt:lpstr>Wingdings 3</vt:lpstr>
      <vt:lpstr>Facet</vt:lpstr>
      <vt:lpstr>Qualitative Research Methods</vt:lpstr>
      <vt:lpstr>Learning Outcomes</vt:lpstr>
      <vt:lpstr>Quantitative Research</vt:lpstr>
      <vt:lpstr>Qualitative research approaches</vt:lpstr>
      <vt:lpstr>Interviews/In-depth Interview (IDI)</vt:lpstr>
      <vt:lpstr>Advantages and Disadvantages</vt:lpstr>
      <vt:lpstr>Key Informant Interviews (KII)</vt:lpstr>
      <vt:lpstr>Advantages and Disadvantages</vt:lpstr>
      <vt:lpstr>Focus Group Discussion (FGD)</vt:lpstr>
      <vt:lpstr>Advantages and Disadvantages</vt:lpstr>
      <vt:lpstr>Case Study</vt:lpstr>
      <vt:lpstr>Advantages and Disadvantages</vt:lpstr>
      <vt:lpstr>Observation Method</vt:lpstr>
      <vt:lpstr>Advantages and Disadvantages</vt:lpstr>
      <vt:lpstr>Documentation Method</vt:lpstr>
      <vt:lpstr>Qualitative Data Analysis</vt:lpstr>
      <vt:lpstr>Qualitative Data Analysis</vt:lpstr>
      <vt:lpstr>Question-answer Session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Research Methodology</dc:title>
  <dc:creator>FHS</dc:creator>
  <cp:lastModifiedBy>FHS</cp:lastModifiedBy>
  <cp:revision>5</cp:revision>
  <dcterms:created xsi:type="dcterms:W3CDTF">2024-05-04T03:24:34Z</dcterms:created>
  <dcterms:modified xsi:type="dcterms:W3CDTF">2024-05-11T04:52:17Z</dcterms:modified>
</cp:coreProperties>
</file>