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/>
  <p:notesSz cx="6858000" cy="9144000"/>
  <p:defaultTextStyle>
    <a:lvl1pPr>
      <a:defRPr sz="2400">
        <a:latin typeface="Arial"/>
        <a:ea typeface="Arial"/>
        <a:cs typeface="Arial"/>
        <a:sym typeface="Arial"/>
      </a:defRPr>
    </a:lvl1pPr>
    <a:lvl2pPr indent="457200">
      <a:defRPr sz="2400">
        <a:latin typeface="Arial"/>
        <a:ea typeface="Arial"/>
        <a:cs typeface="Arial"/>
        <a:sym typeface="Arial"/>
      </a:defRPr>
    </a:lvl2pPr>
    <a:lvl3pPr indent="914400">
      <a:defRPr sz="2400">
        <a:latin typeface="Arial"/>
        <a:ea typeface="Arial"/>
        <a:cs typeface="Arial"/>
        <a:sym typeface="Arial"/>
      </a:defRPr>
    </a:lvl3pPr>
    <a:lvl4pPr indent="1371600">
      <a:defRPr sz="2400">
        <a:latin typeface="Arial"/>
        <a:ea typeface="Arial"/>
        <a:cs typeface="Arial"/>
        <a:sym typeface="Arial"/>
      </a:defRPr>
    </a:lvl4pPr>
    <a:lvl5pPr indent="1828800">
      <a:defRPr sz="2400">
        <a:latin typeface="Arial"/>
        <a:ea typeface="Arial"/>
        <a:cs typeface="Arial"/>
        <a:sym typeface="Arial"/>
      </a:defRPr>
    </a:lvl5pPr>
    <a:lvl6pPr>
      <a:defRPr sz="2400">
        <a:latin typeface="Arial"/>
        <a:ea typeface="Arial"/>
        <a:cs typeface="Arial"/>
        <a:sym typeface="Arial"/>
      </a:defRPr>
    </a:lvl6pPr>
    <a:lvl7pPr>
      <a:defRPr sz="2400">
        <a:latin typeface="Arial"/>
        <a:ea typeface="Arial"/>
        <a:cs typeface="Arial"/>
        <a:sym typeface="Arial"/>
      </a:defRPr>
    </a:lvl7pPr>
    <a:lvl8pPr>
      <a:defRPr sz="2400">
        <a:latin typeface="Arial"/>
        <a:ea typeface="Arial"/>
        <a:cs typeface="Arial"/>
        <a:sym typeface="Arial"/>
      </a:defRPr>
    </a:lvl8pPr>
    <a:lvl9pPr>
      <a:defRPr sz="2400"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" name="Shape 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0">
    <p:bg>
      <p:bgPr>
        <a:solidFill>
          <a:srgbClr val="FCE78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324600" y="0"/>
            <a:ext cx="2819400" cy="327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800"/>
              </a:spcBef>
              <a:defRPr sz="1800"/>
            </a:pPr>
            <a:r>
              <a:rPr sz="1400">
                <a:solidFill>
                  <a:srgbClr val="92BC60"/>
                </a:solidFill>
                <a:latin typeface="Futura"/>
                <a:ea typeface="Futura"/>
                <a:cs typeface="Futura"/>
                <a:sym typeface="Futura"/>
              </a:rPr>
              <a:t>CHAPTER 19</a:t>
            </a:r>
            <a:r>
              <a:rPr sz="1400"/>
              <a:t> Pricing Strategies</a:t>
            </a:r>
          </a:p>
        </p:txBody>
      </p:sp>
      <p:sp>
        <p:nvSpPr>
          <p:cNvPr id="3" name="Shape 3"/>
          <p:cNvSpPr/>
          <p:nvPr/>
        </p:nvSpPr>
        <p:spPr>
          <a:xfrm>
            <a:off x="-1" y="6548437"/>
            <a:ext cx="9144002" cy="304801"/>
          </a:xfrm>
          <a:prstGeom prst="rect">
            <a:avLst/>
          </a:prstGeom>
          <a:solidFill>
            <a:srgbClr val="170D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" name="Shape 4"/>
          <p:cNvSpPr/>
          <p:nvPr/>
        </p:nvSpPr>
        <p:spPr>
          <a:xfrm>
            <a:off x="-1" y="228600"/>
            <a:ext cx="9144002" cy="209550"/>
          </a:xfrm>
          <a:prstGeom prst="rect">
            <a:avLst/>
          </a:prstGeom>
          <a:solidFill>
            <a:srgbClr val="FCDA58">
              <a:alpha val="64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tif"/><Relationship Id="rId4" Type="http://schemas.openxmlformats.org/officeDocument/2006/relationships/image" Target="../media/image5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"/><Relationship Id="rId3" Type="http://schemas.openxmlformats.org/officeDocument/2006/relationships/image" Target="../media/image8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685800" y="1904999"/>
            <a:ext cx="8458200" cy="4953002"/>
          </a:xfrm>
          <a:prstGeom prst="rect">
            <a:avLst/>
          </a:prstGeom>
          <a:solidFill>
            <a:srgbClr val="F8BE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grpSp>
        <p:nvGrpSpPr>
          <p:cNvPr id="13" name="Group 13"/>
          <p:cNvGrpSpPr/>
          <p:nvPr/>
        </p:nvGrpSpPr>
        <p:grpSpPr>
          <a:xfrm>
            <a:off x="685800" y="1447799"/>
            <a:ext cx="8458200" cy="457201"/>
            <a:chOff x="0" y="0"/>
            <a:chExt cx="8458200" cy="457200"/>
          </a:xfrm>
        </p:grpSpPr>
        <p:sp>
          <p:nvSpPr>
            <p:cNvPr id="11" name="Shape 11"/>
            <p:cNvSpPr/>
            <p:nvPr/>
          </p:nvSpPr>
          <p:spPr>
            <a:xfrm>
              <a:off x="0" y="0"/>
              <a:ext cx="8458200" cy="457200"/>
            </a:xfrm>
            <a:prstGeom prst="rect">
              <a:avLst/>
            </a:prstGeom>
            <a:solidFill>
              <a:srgbClr val="EA65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400"/>
                </a:spcBef>
              </a:pPr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0"/>
              <a:ext cx="8458200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>
                  <a:solidFill>
                    <a:srgbClr val="006197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06197"/>
                  </a:solidFill>
                </a:rPr>
                <a:t>Chapter Objectives</a:t>
              </a:r>
            </a:p>
          </p:txBody>
        </p:sp>
      </p:grpSp>
      <p:sp>
        <p:nvSpPr>
          <p:cNvPr id="14" name="Shape 14"/>
          <p:cNvSpPr/>
          <p:nvPr/>
        </p:nvSpPr>
        <p:spPr>
          <a:xfrm>
            <a:off x="762000" y="381000"/>
            <a:ext cx="5943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9C000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9C000E"/>
                </a:solidFill>
              </a:rPr>
              <a:t>Pricing Strategies</a:t>
            </a:r>
          </a:p>
        </p:txBody>
      </p:sp>
      <p:sp>
        <p:nvSpPr>
          <p:cNvPr id="15" name="Shape 15"/>
          <p:cNvSpPr/>
          <p:nvPr/>
        </p:nvSpPr>
        <p:spPr>
          <a:xfrm rot="16200000">
            <a:off x="-1282224" y="899636"/>
            <a:ext cx="326866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2400"/>
              </a:spcBef>
              <a:defRPr sz="1800"/>
            </a:pPr>
            <a:r>
              <a:rPr b="1" spc="320" sz="3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rPr>
              <a:t>CHAPTER</a:t>
            </a:r>
            <a:r>
              <a:rPr sz="3200">
                <a:latin typeface="Geneva"/>
                <a:ea typeface="Geneva"/>
                <a:cs typeface="Geneva"/>
                <a:sym typeface="Geneva"/>
              </a:rPr>
              <a:t>  </a:t>
            </a:r>
            <a:r>
              <a:rPr b="1" sz="4000">
                <a:solidFill>
                  <a:srgbClr val="E54600"/>
                </a:solidFill>
                <a:latin typeface="Times Roman"/>
                <a:ea typeface="Times Roman"/>
                <a:cs typeface="Times Roman"/>
                <a:sym typeface="Times Roman"/>
              </a:rPr>
              <a:t>19</a:t>
            </a:r>
          </a:p>
        </p:txBody>
      </p:sp>
      <p:sp>
        <p:nvSpPr>
          <p:cNvPr id="16" name="Shape 16"/>
          <p:cNvSpPr/>
          <p:nvPr/>
        </p:nvSpPr>
        <p:spPr>
          <a:xfrm>
            <a:off x="711200" y="2062162"/>
            <a:ext cx="304800" cy="389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E54600"/>
                </a:solidFill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E54600"/>
                </a:solidFill>
              </a:rPr>
              <a:t>1</a:t>
            </a:r>
          </a:p>
        </p:txBody>
      </p:sp>
      <p:sp>
        <p:nvSpPr>
          <p:cNvPr id="17" name="Shape 17"/>
          <p:cNvSpPr/>
          <p:nvPr/>
        </p:nvSpPr>
        <p:spPr>
          <a:xfrm>
            <a:off x="685800" y="3352800"/>
            <a:ext cx="304800" cy="389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E54600"/>
                </a:solidFill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E54600"/>
                </a:solidFill>
              </a:rPr>
              <a:t>2</a:t>
            </a:r>
          </a:p>
        </p:txBody>
      </p:sp>
      <p:sp>
        <p:nvSpPr>
          <p:cNvPr id="18" name="Shape 18"/>
          <p:cNvSpPr/>
          <p:nvPr/>
        </p:nvSpPr>
        <p:spPr>
          <a:xfrm>
            <a:off x="3657600" y="2058987"/>
            <a:ext cx="304800" cy="389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E54600"/>
                </a:solidFill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E54600"/>
                </a:solidFill>
              </a:rPr>
              <a:t>4</a:t>
            </a:r>
          </a:p>
        </p:txBody>
      </p:sp>
      <p:sp>
        <p:nvSpPr>
          <p:cNvPr id="19" name="Shape 19"/>
          <p:cNvSpPr/>
          <p:nvPr/>
        </p:nvSpPr>
        <p:spPr>
          <a:xfrm>
            <a:off x="6350000" y="2063750"/>
            <a:ext cx="304800" cy="389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E54600"/>
                </a:solidFill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E54600"/>
                </a:solidFill>
              </a:rPr>
              <a:t>7</a:t>
            </a:r>
          </a:p>
        </p:txBody>
      </p:sp>
      <p:sp>
        <p:nvSpPr>
          <p:cNvPr id="20" name="Shape 20"/>
          <p:cNvSpPr/>
          <p:nvPr/>
        </p:nvSpPr>
        <p:spPr>
          <a:xfrm>
            <a:off x="6350000" y="3011487"/>
            <a:ext cx="304800" cy="389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E54600"/>
                </a:solidFill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E54600"/>
                </a:solidFill>
              </a:rPr>
              <a:t>8</a:t>
            </a:r>
          </a:p>
        </p:txBody>
      </p:sp>
      <p:sp>
        <p:nvSpPr>
          <p:cNvPr id="21" name="Shape 21"/>
          <p:cNvSpPr/>
          <p:nvPr/>
        </p:nvSpPr>
        <p:spPr>
          <a:xfrm>
            <a:off x="914400" y="2057400"/>
            <a:ext cx="2743200" cy="2994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000"/>
              </a:spcBef>
              <a:defRPr sz="1800"/>
            </a:pPr>
            <a:r>
              <a:rPr>
                <a:latin typeface="Times Roman"/>
                <a:ea typeface="Times Roman"/>
                <a:cs typeface="Times Roman"/>
                <a:sym typeface="Times Roman"/>
              </a:rPr>
              <a:t>Compare the alternative pricing strategies and explain when each strategy is most appropriate.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000"/>
              </a:spcBef>
              <a:defRPr sz="1800"/>
            </a:pPr>
            <a:r>
              <a:rPr>
                <a:latin typeface="Times Roman"/>
                <a:ea typeface="Times Roman"/>
                <a:cs typeface="Times Roman"/>
                <a:sym typeface="Times Roman"/>
              </a:rPr>
              <a:t>Describe how prices are quoted.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000"/>
              </a:spcBef>
              <a:defRPr sz="1800"/>
            </a:pPr>
            <a:r>
              <a:rPr>
                <a:latin typeface="Times Roman"/>
                <a:ea typeface="Times Roman"/>
                <a:cs typeface="Times Roman"/>
                <a:sym typeface="Times Roman"/>
              </a:rPr>
              <a:t>Identify the various pricing policy decisions that marketers must make.</a:t>
            </a:r>
          </a:p>
        </p:txBody>
      </p:sp>
      <p:sp>
        <p:nvSpPr>
          <p:cNvPr id="22" name="Shape 22"/>
          <p:cNvSpPr/>
          <p:nvPr/>
        </p:nvSpPr>
        <p:spPr>
          <a:xfrm>
            <a:off x="3886200" y="2057400"/>
            <a:ext cx="2590800" cy="2410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000"/>
              </a:spcBef>
              <a:defRPr sz="1800"/>
            </a:pPr>
            <a:r>
              <a:rPr>
                <a:latin typeface="Times Roman"/>
                <a:ea typeface="Times Roman"/>
                <a:cs typeface="Times Roman"/>
                <a:sym typeface="Times Roman"/>
              </a:rPr>
              <a:t>Relate price to consumer perceptions of quality.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000"/>
              </a:spcBef>
              <a:defRPr sz="1800"/>
            </a:pPr>
            <a:r>
              <a:rPr>
                <a:latin typeface="Times Roman"/>
                <a:ea typeface="Times Roman"/>
                <a:cs typeface="Times Roman"/>
                <a:sym typeface="Times Roman"/>
              </a:rPr>
              <a:t>Contrast competitive bidding and negotiated prices.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000"/>
              </a:spcBef>
              <a:defRPr sz="1800"/>
            </a:pPr>
            <a:r>
              <a:rPr>
                <a:latin typeface="Times Roman"/>
                <a:ea typeface="Times Roman"/>
                <a:cs typeface="Times Roman"/>
                <a:sym typeface="Times Roman"/>
              </a:rPr>
              <a:t>Explain the importance of transfer pricing.</a:t>
            </a:r>
          </a:p>
        </p:txBody>
      </p:sp>
      <p:sp>
        <p:nvSpPr>
          <p:cNvPr id="23" name="Shape 23"/>
          <p:cNvSpPr/>
          <p:nvPr/>
        </p:nvSpPr>
        <p:spPr>
          <a:xfrm>
            <a:off x="6553200" y="2057400"/>
            <a:ext cx="2590800" cy="227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000"/>
              </a:spcBef>
              <a:defRPr sz="1800"/>
            </a:pPr>
            <a:r>
              <a:rPr>
                <a:latin typeface="Times Roman"/>
                <a:ea typeface="Times Roman"/>
                <a:cs typeface="Times Roman"/>
                <a:sym typeface="Times Roman"/>
              </a:rPr>
              <a:t>Compare the three alternative global pricing strategies.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000"/>
              </a:spcBef>
              <a:defRPr sz="1800"/>
            </a:pPr>
            <a:r>
              <a:rPr>
                <a:latin typeface="Times Roman"/>
                <a:ea typeface="Times Roman"/>
                <a:cs typeface="Times Roman"/>
                <a:sym typeface="Times Roman"/>
              </a:rPr>
              <a:t>Relate the concepts of cannibalization, bundle pricing, and bots to online pricing strategies.</a:t>
            </a:r>
          </a:p>
        </p:txBody>
      </p:sp>
      <p:sp>
        <p:nvSpPr>
          <p:cNvPr id="24" name="Shape 24"/>
          <p:cNvSpPr/>
          <p:nvPr/>
        </p:nvSpPr>
        <p:spPr>
          <a:xfrm>
            <a:off x="3657600" y="2819400"/>
            <a:ext cx="304800" cy="389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E54600"/>
                </a:solidFill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E54600"/>
                </a:solidFill>
              </a:rPr>
              <a:t>5</a:t>
            </a:r>
          </a:p>
        </p:txBody>
      </p:sp>
      <p:sp>
        <p:nvSpPr>
          <p:cNvPr id="25" name="Shape 25"/>
          <p:cNvSpPr/>
          <p:nvPr/>
        </p:nvSpPr>
        <p:spPr>
          <a:xfrm>
            <a:off x="685800" y="4038600"/>
            <a:ext cx="304800" cy="389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E54600"/>
                </a:solidFill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E54600"/>
                </a:solidFill>
              </a:rPr>
              <a:t>3</a:t>
            </a:r>
          </a:p>
        </p:txBody>
      </p:sp>
      <p:sp>
        <p:nvSpPr>
          <p:cNvPr id="26" name="Shape 26"/>
          <p:cNvSpPr/>
          <p:nvPr/>
        </p:nvSpPr>
        <p:spPr>
          <a:xfrm>
            <a:off x="3657600" y="3733800"/>
            <a:ext cx="304800" cy="389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E54600"/>
                </a:solidFill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E54600"/>
                </a:solidFill>
              </a:rPr>
              <a:t>6</a:t>
            </a:r>
          </a:p>
        </p:txBody>
      </p:sp>
      <p:pic>
        <p:nvPicPr>
          <p:cNvPr id="27" name="Boone032453638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5600" y="0"/>
            <a:ext cx="1782763" cy="190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after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after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" grpId="3"/>
      <p:bldP build="whole" bldLvl="1" animBg="1" rev="0" advAuto="0" spid="24" grpId="7"/>
      <p:bldP build="whole" bldLvl="1" animBg="1" rev="0" advAuto="0" spid="19" grpId="9"/>
      <p:bldP build="p" bldLvl="5" animBg="1" rev="0" advAuto="0" spid="23" grpId="10"/>
      <p:bldP build="whole" bldLvl="1" animBg="1" rev="0" advAuto="0" spid="16" grpId="1"/>
      <p:bldP build="p" bldLvl="5" animBg="1" rev="0" advAuto="0" spid="22" grpId="6"/>
      <p:bldP build="whole" bldLvl="1" animBg="1" rev="0" advAuto="0" spid="25" grpId="4"/>
      <p:bldP build="p" bldLvl="5" animBg="1" rev="0" advAuto="0" spid="21" grpId="2"/>
      <p:bldP build="whole" bldLvl="1" animBg="1" rev="0" advAuto="0" spid="18" grpId="5"/>
      <p:bldP build="whole" bldLvl="1" animBg="1" rev="0" advAuto="0" spid="26" grpId="8"/>
      <p:bldP build="whole" bldLvl="1" animBg="1" rev="0" advAuto="0" spid="20" grpId="1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455612" y="684212"/>
            <a:ext cx="3456470" cy="531650"/>
          </a:xfrm>
          <a:prstGeom prst="rect">
            <a:avLst/>
          </a:prstGeom>
          <a:solidFill>
            <a:srgbClr val="9C000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600"/>
              </a:spcBef>
              <a:defRPr sz="280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PRICE QUOTATIONS</a:t>
            </a:r>
          </a:p>
        </p:txBody>
      </p:sp>
      <p:sp>
        <p:nvSpPr>
          <p:cNvPr id="57" name="Shape 57"/>
          <p:cNvSpPr/>
          <p:nvPr/>
        </p:nvSpPr>
        <p:spPr>
          <a:xfrm>
            <a:off x="457200" y="1370012"/>
            <a:ext cx="800258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 </a:t>
            </a:r>
            <a:r>
              <a:rPr b="1" sz="2000">
                <a:solidFill>
                  <a:srgbClr val="E54600"/>
                </a:solidFill>
                <a:latin typeface="Times Roman"/>
                <a:ea typeface="Times Roman"/>
                <a:cs typeface="Times Roman"/>
                <a:sym typeface="Times Roman"/>
              </a:rPr>
              <a:t>List price</a:t>
            </a: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 Established price normally quoted to potential buyers.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55612" y="684212"/>
            <a:ext cx="8002588" cy="564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  <a:defRPr sz="1800"/>
            </a:pPr>
            <a:r>
              <a:rPr sz="2400">
                <a:solidFill>
                  <a:srgbClr val="006197"/>
                </a:solidFill>
                <a:latin typeface="Times Roman"/>
                <a:ea typeface="Times Roman"/>
                <a:cs typeface="Times Roman"/>
                <a:sym typeface="Times Roman"/>
              </a:rPr>
              <a:t>REDUCTIONS FROM LIST PRICE</a:t>
            </a:r>
            <a:endParaRPr sz="2400">
              <a:solidFill>
                <a:srgbClr val="006197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 </a:t>
            </a:r>
            <a:r>
              <a:rPr b="1" sz="2000">
                <a:solidFill>
                  <a:srgbClr val="E54600"/>
                </a:solidFill>
                <a:latin typeface="Times Roman"/>
                <a:ea typeface="Times Roman"/>
                <a:cs typeface="Times Roman"/>
                <a:sym typeface="Times Roman"/>
              </a:rPr>
              <a:t>Market price</a:t>
            </a: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 Price that a consumer or marketing intermediary actually pays for a product.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 Cash discounts—reductions in price in exchange for prompt payment of bills.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 Trade discounts—payments to channel members for performing marketing functions.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 Quantity discounts—price reductions granted for large-volume purchases.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 Cumulative quantity discounts—prices reduced in amounts determined by purchases over stated time periods.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 Noncumulative quantity discounts—onetime reductions in the list price.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 </a:t>
            </a:r>
            <a:r>
              <a:rPr b="1" sz="2000">
                <a:solidFill>
                  <a:srgbClr val="E54600"/>
                </a:solidFill>
                <a:latin typeface="Times Roman"/>
                <a:ea typeface="Times Roman"/>
                <a:cs typeface="Times Roman"/>
                <a:sym typeface="Times Roman"/>
              </a:rPr>
              <a:t>Allowances</a:t>
            </a: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 Specified deduction from list price, including a trade-in or promotional allowance.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 Rebates—refund of a portion of the purchase price.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455612" y="684212"/>
            <a:ext cx="8002588" cy="5031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  <a:defRPr sz="1800"/>
            </a:pPr>
            <a:r>
              <a:rPr sz="2400">
                <a:solidFill>
                  <a:srgbClr val="006197"/>
                </a:solidFill>
                <a:latin typeface="Times Roman"/>
                <a:ea typeface="Times Roman"/>
                <a:cs typeface="Times Roman"/>
                <a:sym typeface="Times Roman"/>
              </a:rPr>
              <a:t>GEOGRAPHIC CONSIDERATIONS</a:t>
            </a:r>
            <a:endParaRPr sz="2400">
              <a:solidFill>
                <a:srgbClr val="006197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 Strongly influence firm</a:t>
            </a: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’s</a:t>
            </a: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 ability to deliver orders in a cost-effective manner at the right time and place.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 Free on board plant or FOB origin pricing—prices include no shipping charges.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 Uniform-delivered pricing—firm quotes the same price, including transportation expenses, to all buyers.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	• Transportation charge averaged over all customers.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 Zone Pricing— modified uniform-delivered pricing system that divides the overall market into different zones and establishes a single price within each zone.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 Basing-point pricing—price includes the list price at the factory plus freight charges from the basing-point city nearest the buyer.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455612" y="684212"/>
            <a:ext cx="3811588" cy="531650"/>
          </a:xfrm>
          <a:prstGeom prst="rect">
            <a:avLst/>
          </a:prstGeom>
          <a:solidFill>
            <a:srgbClr val="9C000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600"/>
              </a:spcBef>
              <a:defRPr sz="280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PRICING POLICIES</a:t>
            </a:r>
          </a:p>
        </p:txBody>
      </p:sp>
      <p:sp>
        <p:nvSpPr>
          <p:cNvPr id="65" name="Shape 65"/>
          <p:cNvSpPr/>
          <p:nvPr/>
        </p:nvSpPr>
        <p:spPr>
          <a:xfrm>
            <a:off x="457200" y="1370012"/>
            <a:ext cx="8002588" cy="390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 A general guideline that reflects marketing objectives and influences specific pricing decisions. 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 </a:t>
            </a:r>
            <a:r>
              <a:rPr b="1" sz="2000">
                <a:solidFill>
                  <a:srgbClr val="E54600"/>
                </a:solidFill>
                <a:latin typeface="Times Roman"/>
                <a:ea typeface="Times Roman"/>
                <a:cs typeface="Times Roman"/>
                <a:sym typeface="Times Roman"/>
              </a:rPr>
              <a:t>Psychological pricing</a:t>
            </a: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 Pricing policy based on the belief that certain prices or price ranges make a good or service more appealing than others to buyers.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 Includes prestige pricing, odd pricing, and unit pricing. 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 May have price flexibility, in which variable prices are set for different customers.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	• One-price policies suit mass-selling marketing programs.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	• Variable pricing more likely to be applied in marketing programs </a:t>
            </a:r>
            <a:br>
              <a:rPr sz="2000">
                <a:latin typeface="Times Roman"/>
                <a:ea typeface="Times Roman"/>
                <a:cs typeface="Times Roman"/>
                <a:sym typeface="Times Roman"/>
              </a:rPr>
            </a:b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	based on individual bargaining.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55612" y="684212"/>
            <a:ext cx="8002588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 </a:t>
            </a:r>
            <a:r>
              <a:rPr b="1" sz="2000">
                <a:solidFill>
                  <a:srgbClr val="E54600"/>
                </a:solidFill>
                <a:latin typeface="Times Roman"/>
                <a:ea typeface="Times Roman"/>
                <a:cs typeface="Times Roman"/>
                <a:sym typeface="Times Roman"/>
              </a:rPr>
              <a:t>Product-line pricing</a:t>
            </a: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 Practice of setting a limited number of prices for a selection of merchandise and marketing different product lines at each of these price levels.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	• Allows customers to focus on desired prices ranges.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 </a:t>
            </a:r>
            <a:r>
              <a:rPr b="1" sz="2000">
                <a:solidFill>
                  <a:srgbClr val="E54600"/>
                </a:solidFill>
                <a:latin typeface="Times Roman"/>
                <a:ea typeface="Times Roman"/>
                <a:cs typeface="Times Roman"/>
                <a:sym typeface="Times Roman"/>
              </a:rPr>
              <a:t>Promotional pricing</a:t>
            </a: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 Pricing policy in which a lower-than-normal price is used as a temporary ingredient in a firm</a:t>
            </a: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’s</a:t>
            </a: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 marketing strategy.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 </a:t>
            </a:r>
            <a:r>
              <a:rPr b="1" sz="2000">
                <a:solidFill>
                  <a:srgbClr val="E54600"/>
                </a:solidFill>
                <a:latin typeface="Times Roman"/>
                <a:ea typeface="Times Roman"/>
                <a:cs typeface="Times Roman"/>
                <a:sym typeface="Times Roman"/>
              </a:rPr>
              <a:t>Loss leader</a:t>
            </a: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 Product offered to consumers at less than cost to attract them to stores in the hope that they will buy other merchandise at regular prices.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 </a:t>
            </a:r>
            <a:r>
              <a:rPr b="1" sz="2000">
                <a:solidFill>
                  <a:srgbClr val="E54600"/>
                </a:solidFill>
                <a:latin typeface="Times Roman"/>
                <a:ea typeface="Times Roman"/>
                <a:cs typeface="Times Roman"/>
                <a:sym typeface="Times Roman"/>
              </a:rPr>
              <a:t>Leader pricing</a:t>
            </a: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 Variant of loss-leader pricing in which marketers offer prices slightly above cost to avoid violating minimum-markup regulations and earn a minimal return on promotional sales.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 Price affects consumer perception of quality.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	• Customers often associate prestige with high prices.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455612" y="684212"/>
            <a:ext cx="4765661" cy="1001550"/>
          </a:xfrm>
          <a:prstGeom prst="rect">
            <a:avLst/>
          </a:prstGeom>
          <a:solidFill>
            <a:srgbClr val="9C000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spcBef>
                <a:spcPts val="1600"/>
              </a:spcBef>
              <a:defRPr sz="1800"/>
            </a:pPr>
            <a:r>
              <a:rPr sz="280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rPr>
              <a:t>COMPETITIVE BIDDING AND</a:t>
            </a:r>
            <a:br>
              <a:rPr sz="280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rPr>
            </a:br>
            <a:r>
              <a:rPr sz="280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rPr>
              <a:t>NEGOTIATED PRICES </a:t>
            </a:r>
          </a:p>
        </p:txBody>
      </p:sp>
      <p:sp>
        <p:nvSpPr>
          <p:cNvPr id="70" name="Shape 70"/>
          <p:cNvSpPr/>
          <p:nvPr/>
        </p:nvSpPr>
        <p:spPr>
          <a:xfrm>
            <a:off x="457200" y="1827212"/>
            <a:ext cx="5222677" cy="414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 Competitive bidding—process of inviting potential suppliers to quote prices on proposed purchases or contracts. 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 Sometimes business and government purchasers negotiate contracts with favored suppliers instead of inviting competitive bids from all interested parties.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400"/>
              </a:spcBef>
              <a:defRPr sz="1800"/>
            </a:pPr>
            <a:r>
              <a:rPr sz="2400">
                <a:solidFill>
                  <a:srgbClr val="006197"/>
                </a:solidFill>
                <a:latin typeface="Times Roman"/>
                <a:ea typeface="Times Roman"/>
                <a:cs typeface="Times Roman"/>
                <a:sym typeface="Times Roman"/>
              </a:rPr>
              <a:t>NEGOTIATING PRICES ONLINE</a:t>
            </a:r>
            <a:endParaRPr sz="2400">
              <a:solidFill>
                <a:srgbClr val="006197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 Online auctions are the purest form of online bidding.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	</a:t>
            </a:r>
          </a:p>
        </p:txBody>
      </p:sp>
      <p:pic>
        <p:nvPicPr>
          <p:cNvPr id="7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9818" y="2788418"/>
            <a:ext cx="2024882" cy="2024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455612" y="684212"/>
            <a:ext cx="5808500" cy="531650"/>
          </a:xfrm>
          <a:prstGeom prst="rect">
            <a:avLst/>
          </a:prstGeom>
          <a:solidFill>
            <a:srgbClr val="9C000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600"/>
              </a:spcBef>
              <a:defRPr sz="280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THE TRANSFER PRICING DILEMMA</a:t>
            </a:r>
          </a:p>
        </p:txBody>
      </p:sp>
      <p:sp>
        <p:nvSpPr>
          <p:cNvPr id="74" name="Shape 74"/>
          <p:cNvSpPr/>
          <p:nvPr/>
        </p:nvSpPr>
        <p:spPr>
          <a:xfrm>
            <a:off x="457200" y="1370012"/>
            <a:ext cx="8002588" cy="298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 Large organizations face the problem of  determining an internal transfer price</a:t>
            </a: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—t</a:t>
            </a: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he price for moving goods between profit centers.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	• Profit centers—any part of the organization to which revenue and </a:t>
            </a:r>
            <a:br>
              <a:rPr sz="2000">
                <a:latin typeface="Times Roman"/>
                <a:ea typeface="Times Roman"/>
                <a:cs typeface="Times Roman"/>
                <a:sym typeface="Times Roman"/>
              </a:rPr>
            </a:b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	controllable costs can be assigned.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 Questions arise over whether internal customers should pay the same prices as external ones.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 Governments monitor transfer pricing because it can be used to avoid paying taxes.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455612" y="684212"/>
            <a:ext cx="5518707" cy="1001550"/>
          </a:xfrm>
          <a:prstGeom prst="rect">
            <a:avLst/>
          </a:prstGeom>
          <a:solidFill>
            <a:srgbClr val="9C000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spcBef>
                <a:spcPts val="1600"/>
              </a:spcBef>
              <a:defRPr sz="1800"/>
            </a:pPr>
            <a:r>
              <a:rPr sz="280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rPr>
              <a:t>GLOBAL CONSIDERATIONS AND</a:t>
            </a:r>
            <a:br>
              <a:rPr sz="280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rPr>
            </a:br>
            <a:r>
              <a:rPr sz="280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rPr>
              <a:t>ONLINE PRICING </a:t>
            </a:r>
          </a:p>
        </p:txBody>
      </p:sp>
      <p:sp>
        <p:nvSpPr>
          <p:cNvPr id="77" name="Shape 77"/>
          <p:cNvSpPr/>
          <p:nvPr/>
        </p:nvSpPr>
        <p:spPr>
          <a:xfrm>
            <a:off x="457200" y="1827212"/>
            <a:ext cx="8002588" cy="3690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 Every online marketer is a global marketer.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 May use standard worldwide pricing, dual pricing, or market-differentiated pricing.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400"/>
              </a:spcBef>
              <a:defRPr sz="1800"/>
            </a:pPr>
            <a:r>
              <a:rPr sz="2400">
                <a:solidFill>
                  <a:srgbClr val="006197"/>
                </a:solidFill>
                <a:latin typeface="Times Roman"/>
                <a:ea typeface="Times Roman"/>
                <a:cs typeface="Times Roman"/>
                <a:sym typeface="Times Roman"/>
              </a:rPr>
              <a:t>CHARACTERISTICS OF ONLINE PRICING</a:t>
            </a:r>
            <a:endParaRPr sz="2400">
              <a:solidFill>
                <a:srgbClr val="006197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 </a:t>
            </a:r>
            <a:r>
              <a:rPr b="1" sz="2000">
                <a:solidFill>
                  <a:srgbClr val="E54600"/>
                </a:solidFill>
                <a:latin typeface="Times Roman"/>
                <a:ea typeface="Times Roman"/>
                <a:cs typeface="Times Roman"/>
                <a:sym typeface="Times Roman"/>
              </a:rPr>
              <a:t>Cannibalization</a:t>
            </a: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 Loss of sales of an existing product due to competition from a new product in the same line.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 Shopbots—search programs that act as comparison shopping agents.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 </a:t>
            </a:r>
            <a:r>
              <a:rPr b="1" sz="2000">
                <a:solidFill>
                  <a:srgbClr val="E54600"/>
                </a:solidFill>
                <a:latin typeface="Times Roman"/>
                <a:ea typeface="Times Roman"/>
                <a:cs typeface="Times Roman"/>
                <a:sym typeface="Times Roman"/>
              </a:rPr>
              <a:t>Bundle pricing</a:t>
            </a: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 Offering two or more complementary products and selling them for a single price.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455612" y="684212"/>
            <a:ext cx="3636874" cy="531650"/>
          </a:xfrm>
          <a:prstGeom prst="rect">
            <a:avLst/>
          </a:prstGeom>
          <a:solidFill>
            <a:srgbClr val="9C000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600"/>
              </a:spcBef>
              <a:defRPr sz="280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PRICING STRATEGIES</a:t>
            </a:r>
          </a:p>
        </p:txBody>
      </p:sp>
      <p:sp>
        <p:nvSpPr>
          <p:cNvPr id="30" name="Shape 30"/>
          <p:cNvSpPr/>
          <p:nvPr/>
        </p:nvSpPr>
        <p:spPr>
          <a:xfrm>
            <a:off x="832395" y="1461923"/>
            <a:ext cx="4961088" cy="3929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  <a:defRPr sz="1800"/>
            </a:pPr>
            <a:r>
              <a:rPr b="1" sz="1600">
                <a:latin typeface="Times Roman"/>
                <a:ea typeface="Times Roman"/>
                <a:cs typeface="Times Roman"/>
                <a:sym typeface="Times Roman"/>
              </a:rPr>
              <a:t>• Specific pricing strategies grow out of the overall </a:t>
            </a:r>
            <a:br>
              <a:rPr b="1" sz="1600">
                <a:latin typeface="Times Roman"/>
                <a:ea typeface="Times Roman"/>
                <a:cs typeface="Times Roman"/>
                <a:sym typeface="Times Roman"/>
              </a:rPr>
            </a:br>
            <a:r>
              <a:rPr b="1" sz="1600">
                <a:latin typeface="Times Roman"/>
                <a:ea typeface="Times Roman"/>
                <a:cs typeface="Times Roman"/>
                <a:sym typeface="Times Roman"/>
              </a:rPr>
              <a:t>marketing strategy.</a:t>
            </a:r>
            <a:endParaRPr b="1" sz="16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400"/>
              </a:spcBef>
              <a:defRPr sz="1800"/>
            </a:pPr>
            <a:r>
              <a:rPr b="1" sz="1600">
                <a:solidFill>
                  <a:srgbClr val="006197"/>
                </a:solidFill>
                <a:latin typeface="Times Roman"/>
                <a:ea typeface="Times Roman"/>
                <a:cs typeface="Times Roman"/>
                <a:sym typeface="Times Roman"/>
              </a:rPr>
              <a:t>SKIMMING PRICING STRATEGY</a:t>
            </a:r>
            <a:endParaRPr b="1" sz="1600">
              <a:solidFill>
                <a:srgbClr val="006197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b="1" sz="1600">
                <a:latin typeface="Times Roman"/>
                <a:ea typeface="Times Roman"/>
                <a:cs typeface="Times Roman"/>
                <a:sym typeface="Times Roman"/>
              </a:rPr>
              <a:t>• </a:t>
            </a:r>
            <a:r>
              <a:rPr b="1" sz="1600">
                <a:solidFill>
                  <a:srgbClr val="E54600"/>
                </a:solidFill>
                <a:latin typeface="Times Roman"/>
                <a:ea typeface="Times Roman"/>
                <a:cs typeface="Times Roman"/>
                <a:sym typeface="Times Roman"/>
              </a:rPr>
              <a:t>Skimming pricing strategy</a:t>
            </a:r>
            <a:r>
              <a:rPr b="1" sz="1600">
                <a:latin typeface="Times Roman"/>
                <a:ea typeface="Times Roman"/>
                <a:cs typeface="Times Roman"/>
                <a:sym typeface="Times Roman"/>
              </a:rPr>
              <a:t> Pricing strategy involving the </a:t>
            </a:r>
            <a:br>
              <a:rPr b="1" sz="1600">
                <a:latin typeface="Times Roman"/>
                <a:ea typeface="Times Roman"/>
                <a:cs typeface="Times Roman"/>
                <a:sym typeface="Times Roman"/>
              </a:rPr>
            </a:br>
            <a:r>
              <a:rPr b="1" sz="1600">
                <a:latin typeface="Times Roman"/>
                <a:ea typeface="Times Roman"/>
                <a:cs typeface="Times Roman"/>
                <a:sym typeface="Times Roman"/>
              </a:rPr>
              <a:t>use of a high price relative to competitive offerings.</a:t>
            </a:r>
            <a:endParaRPr b="1" sz="16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900"/>
              </a:spcBef>
              <a:defRPr sz="1800"/>
            </a:pPr>
            <a:r>
              <a:rPr b="1" sz="1600">
                <a:latin typeface="Times Roman"/>
                <a:ea typeface="Times Roman"/>
                <a:cs typeface="Times Roman"/>
                <a:sym typeface="Times Roman"/>
              </a:rPr>
              <a:t>• </a:t>
            </a:r>
            <a:r>
              <a:rPr b="1" sz="1600">
                <a:latin typeface="Times Roman"/>
                <a:ea typeface="Times Roman"/>
                <a:cs typeface="Times Roman"/>
                <a:sym typeface="Times Roman"/>
              </a:rPr>
              <a:t>Commonly used as a market entry price for distinctive </a:t>
            </a:r>
            <a:br>
              <a:rPr b="1" sz="1600">
                <a:latin typeface="Times Roman"/>
                <a:ea typeface="Times Roman"/>
                <a:cs typeface="Times Roman"/>
                <a:sym typeface="Times Roman"/>
              </a:rPr>
            </a:br>
            <a:r>
              <a:rPr b="1" sz="1600">
                <a:latin typeface="Times Roman"/>
                <a:ea typeface="Times Roman"/>
                <a:cs typeface="Times Roman"/>
                <a:sym typeface="Times Roman"/>
              </a:rPr>
              <a:t>goods or services with little or no initial competition</a:t>
            </a:r>
            <a:r>
              <a:rPr b="1" sz="1600">
                <a:latin typeface="Times Roman"/>
                <a:ea typeface="Times Roman"/>
                <a:cs typeface="Times Roman"/>
                <a:sym typeface="Times Roman"/>
              </a:rPr>
              <a:t>.</a:t>
            </a:r>
            <a:endParaRPr b="1" sz="16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900"/>
              </a:spcBef>
              <a:defRPr sz="1800"/>
            </a:pPr>
            <a:r>
              <a:rPr b="1" sz="1600">
                <a:latin typeface="Times Roman"/>
                <a:ea typeface="Times Roman"/>
                <a:cs typeface="Times Roman"/>
                <a:sym typeface="Times Roman"/>
              </a:rPr>
              <a:t>	• Example: When introduced, average price of HDTV with </a:t>
            </a:r>
            <a:br>
              <a:rPr b="1" sz="1600">
                <a:latin typeface="Times Roman"/>
                <a:ea typeface="Times Roman"/>
                <a:cs typeface="Times Roman"/>
                <a:sym typeface="Times Roman"/>
              </a:rPr>
            </a:br>
            <a:r>
              <a:rPr b="1" sz="1600">
                <a:latin typeface="Times Roman"/>
                <a:ea typeface="Times Roman"/>
                <a:cs typeface="Times Roman"/>
                <a:sym typeface="Times Roman"/>
              </a:rPr>
              <a:t>	installation was $19,000.</a:t>
            </a:r>
            <a:endParaRPr b="1" sz="16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900"/>
              </a:spcBef>
              <a:defRPr sz="1800"/>
            </a:pPr>
            <a:r>
              <a:rPr b="1" sz="1600">
                <a:latin typeface="Times Roman"/>
                <a:ea typeface="Times Roman"/>
                <a:cs typeface="Times Roman"/>
                <a:sym typeface="Times Roman"/>
              </a:rPr>
              <a:t>• Permits marketers to control demand but also attracts competitors.</a:t>
            </a:r>
          </a:p>
        </p:txBody>
      </p:sp>
      <p:sp>
        <p:nvSpPr>
          <p:cNvPr id="31" name="Shape 31"/>
          <p:cNvSpPr/>
          <p:nvPr/>
        </p:nvSpPr>
        <p:spPr>
          <a:xfrm>
            <a:off x="457200" y="5486400"/>
            <a:ext cx="8002588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/>
            </a:pPr>
            <a:r>
              <a:rPr sz="2000"/>
              <a:t>• Price declines can help marketers capture greater market share during late growth and early maturity stages.</a:t>
            </a:r>
          </a:p>
        </p:txBody>
      </p:sp>
      <p:pic>
        <p:nvPicPr>
          <p:cNvPr id="3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9000" y="1873250"/>
            <a:ext cx="2768600" cy="293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1682419" y="1032007"/>
            <a:ext cx="1932121" cy="1847586"/>
          </a:xfrm>
          <a:prstGeom prst="rect">
            <a:avLst/>
          </a:prstGeom>
          <a:solidFill>
            <a:srgbClr val="FFFFFF"/>
          </a:solidFill>
          <a:ln w="25400">
            <a:solidFill>
              <a:srgbClr val="BBE0E3"/>
            </a:solidFill>
          </a:ln>
        </p:spPr>
        <p:txBody>
          <a:bodyPr lIns="45719" rIns="45719"/>
          <a:lstStyle/>
          <a:p>
            <a:pPr lvl="0"/>
          </a:p>
        </p:txBody>
      </p:sp>
      <p:sp>
        <p:nvSpPr>
          <p:cNvPr id="35" name="Shape 35"/>
          <p:cNvSpPr/>
          <p:nvPr/>
        </p:nvSpPr>
        <p:spPr>
          <a:xfrm>
            <a:off x="3605939" y="1032007"/>
            <a:ext cx="1932122" cy="1847586"/>
          </a:xfrm>
          <a:prstGeom prst="rect">
            <a:avLst/>
          </a:prstGeom>
          <a:solidFill>
            <a:srgbClr val="FFFFFF"/>
          </a:solidFill>
          <a:ln w="25400">
            <a:solidFill>
              <a:srgbClr val="BBE0E3"/>
            </a:solidFill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6" name="Shape 36"/>
          <p:cNvSpPr/>
          <p:nvPr/>
        </p:nvSpPr>
        <p:spPr>
          <a:xfrm>
            <a:off x="1682419" y="2877476"/>
            <a:ext cx="1932121" cy="1723430"/>
          </a:xfrm>
          <a:prstGeom prst="rect">
            <a:avLst/>
          </a:prstGeom>
          <a:solidFill>
            <a:srgbClr val="FFFFFF"/>
          </a:solidFill>
          <a:ln w="25400">
            <a:solidFill>
              <a:srgbClr val="BBE0E3"/>
            </a:solidFill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7" name="Shape 37"/>
          <p:cNvSpPr/>
          <p:nvPr/>
        </p:nvSpPr>
        <p:spPr>
          <a:xfrm>
            <a:off x="3605939" y="2877476"/>
            <a:ext cx="1932122" cy="1723430"/>
          </a:xfrm>
          <a:prstGeom prst="rect">
            <a:avLst/>
          </a:prstGeom>
          <a:solidFill>
            <a:srgbClr val="FFFFFF"/>
          </a:solidFill>
          <a:ln w="25400">
            <a:solidFill>
              <a:srgbClr val="BBE0E3"/>
            </a:solidFill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8" name="Shape 38"/>
          <p:cNvSpPr/>
          <p:nvPr/>
        </p:nvSpPr>
        <p:spPr>
          <a:xfrm>
            <a:off x="2613355" y="1903875"/>
            <a:ext cx="972279" cy="953625"/>
          </a:xfrm>
          <a:prstGeom prst="rect">
            <a:avLst/>
          </a:prstGeom>
          <a:gradFill>
            <a:gsLst>
              <a:gs pos="0">
                <a:srgbClr val="202099"/>
              </a:gs>
              <a:gs pos="100000">
                <a:srgbClr val="A4A4E7"/>
              </a:gs>
            </a:gsLst>
            <a:lin ang="16200000"/>
          </a:gradFill>
          <a:ln>
            <a:solidFill/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" name="Shape 39"/>
          <p:cNvSpPr/>
          <p:nvPr/>
        </p:nvSpPr>
        <p:spPr>
          <a:xfrm>
            <a:off x="2613355" y="2901387"/>
            <a:ext cx="972279" cy="953626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/>
          </a:gradFill>
          <a:ln>
            <a:solidFil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/>
          </a:p>
        </p:txBody>
      </p:sp>
      <p:sp>
        <p:nvSpPr>
          <p:cNvPr id="40" name="Shape 40"/>
          <p:cNvSpPr/>
          <p:nvPr/>
        </p:nvSpPr>
        <p:spPr>
          <a:xfrm>
            <a:off x="3608189" y="1903875"/>
            <a:ext cx="972278" cy="953625"/>
          </a:xfrm>
          <a:prstGeom prst="rect">
            <a:avLst/>
          </a:prstGeom>
          <a:gradFill>
            <a:gsLst>
              <a:gs pos="0">
                <a:srgbClr val="D5EFF0"/>
              </a:gs>
              <a:gs pos="100000">
                <a:srgbClr val="E4FEFF"/>
              </a:gs>
            </a:gsLst>
            <a:lin ang="16200000"/>
          </a:gradFill>
          <a:ln>
            <a:solidFill>
              <a:srgbClr val="D3E7E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5612" y="684212"/>
            <a:ext cx="8002588" cy="548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  <a:defRPr sz="1800"/>
            </a:pPr>
            <a:r>
              <a:rPr sz="2400">
                <a:solidFill>
                  <a:srgbClr val="006197"/>
                </a:solidFill>
                <a:latin typeface="Times Roman"/>
                <a:ea typeface="Times Roman"/>
                <a:cs typeface="Times Roman"/>
                <a:sym typeface="Times Roman"/>
              </a:rPr>
              <a:t>PENETRATION PRICING STRATEGY</a:t>
            </a:r>
            <a:endParaRPr sz="2400">
              <a:solidFill>
                <a:srgbClr val="006197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 </a:t>
            </a:r>
            <a:r>
              <a:rPr b="1" sz="2000">
                <a:solidFill>
                  <a:srgbClr val="E54600"/>
                </a:solidFill>
                <a:latin typeface="Times Roman"/>
                <a:ea typeface="Times Roman"/>
                <a:cs typeface="Times Roman"/>
                <a:sym typeface="Times Roman"/>
              </a:rPr>
              <a:t>Penetration pricing strategy</a:t>
            </a: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 Pricing strategy involving the </a:t>
            </a:r>
            <a:br>
              <a:rPr sz="2000">
                <a:latin typeface="Times Roman"/>
                <a:ea typeface="Times Roman"/>
                <a:cs typeface="Times Roman"/>
                <a:sym typeface="Times Roman"/>
              </a:rPr>
            </a:b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use of a relatively low entry price compared with competitive </a:t>
            </a:r>
            <a:br>
              <a:rPr sz="2000">
                <a:latin typeface="Times Roman"/>
                <a:ea typeface="Times Roman"/>
                <a:cs typeface="Times Roman"/>
                <a:sym typeface="Times Roman"/>
              </a:rPr>
            </a:b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offerings, based on the theory that this initial low price will </a:t>
            </a:r>
            <a:br>
              <a:rPr sz="2000">
                <a:latin typeface="Times Roman"/>
                <a:ea typeface="Times Roman"/>
                <a:cs typeface="Times Roman"/>
                <a:sym typeface="Times Roman"/>
              </a:rPr>
            </a:b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help market acceptance.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 Everyday Low Pricing—strategy devoted to continuous low </a:t>
            </a:r>
            <a:br>
              <a:rPr sz="2000">
                <a:latin typeface="Times Roman"/>
                <a:ea typeface="Times Roman"/>
                <a:cs typeface="Times Roman"/>
                <a:sym typeface="Times Roman"/>
              </a:rPr>
            </a:b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prices as opposed to relying on short-term, price-cutting tactics </a:t>
            </a:r>
            <a:br>
              <a:rPr sz="2000">
                <a:latin typeface="Times Roman"/>
                <a:ea typeface="Times Roman"/>
                <a:cs typeface="Times Roman"/>
                <a:sym typeface="Times Roman"/>
              </a:rPr>
            </a:b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such as cents-off coupons, rebates, and special sales.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	• Disadvantages: easy for competitors to match, can reduce revenue </a:t>
            </a:r>
            <a:br>
              <a:rPr sz="2000">
                <a:latin typeface="Times Roman"/>
                <a:ea typeface="Times Roman"/>
                <a:cs typeface="Times Roman"/>
                <a:sym typeface="Times Roman"/>
              </a:rPr>
            </a:b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	throughout industry, may hurt image of product quality.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• </a:t>
            </a:r>
            <a:r>
              <a:rPr b="1" sz="2000">
                <a:solidFill>
                  <a:srgbClr val="E54600"/>
                </a:solidFill>
                <a:latin typeface="Times Roman"/>
                <a:ea typeface="Times Roman"/>
                <a:cs typeface="Times Roman"/>
                <a:sym typeface="Times Roman"/>
              </a:rPr>
              <a:t>Competitive pricing strategy</a:t>
            </a: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 Pricing strategy designed to deemphasize price as a competitive variable by pricing a good or service at the general level of comparable offerings.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/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	• Forces firms to compete based on nonprice variable in the </a:t>
            </a:r>
            <a:br>
              <a:rPr sz="2000">
                <a:latin typeface="Times Roman"/>
                <a:ea typeface="Times Roman"/>
                <a:cs typeface="Times Roman"/>
                <a:sym typeface="Times Roman"/>
              </a:rPr>
            </a:b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	marketing mix.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3907"/>
            <a:ext cx="9144000" cy="6790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9358" y="348252"/>
            <a:ext cx="3926831" cy="29451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7220" y="373811"/>
            <a:ext cx="3926830" cy="29451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000" y="644246"/>
            <a:ext cx="7655017" cy="56980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647700"/>
            <a:ext cx="3479800" cy="233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0650" y="704850"/>
            <a:ext cx="3670300" cy="222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CE789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