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0" r:id="rId2"/>
    <p:sldId id="271" r:id="rId3"/>
    <p:sldId id="272" r:id="rId4"/>
    <p:sldId id="274" r:id="rId5"/>
    <p:sldId id="273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1CE52-F860-411E-A370-34384FB2789D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C124F-6605-430C-B587-829467FD4B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4BFE34-BC1B-4511-A992-85B5380FFEF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C343-2882-4CFC-A1C7-F8DFC0B6003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4A823-9063-4F07-BE3E-8756E8EAD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C343-2882-4CFC-A1C7-F8DFC0B6003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4A823-9063-4F07-BE3E-8756E8EAD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C343-2882-4CFC-A1C7-F8DFC0B6003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4A823-9063-4F07-BE3E-8756E8EAD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C343-2882-4CFC-A1C7-F8DFC0B6003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4A823-9063-4F07-BE3E-8756E8EAD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C343-2882-4CFC-A1C7-F8DFC0B6003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4A823-9063-4F07-BE3E-8756E8EAD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C343-2882-4CFC-A1C7-F8DFC0B6003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4A823-9063-4F07-BE3E-8756E8EAD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C343-2882-4CFC-A1C7-F8DFC0B6003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4A823-9063-4F07-BE3E-8756E8EAD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C343-2882-4CFC-A1C7-F8DFC0B6003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4A823-9063-4F07-BE3E-8756E8EAD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C343-2882-4CFC-A1C7-F8DFC0B6003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4A823-9063-4F07-BE3E-8756E8EAD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C343-2882-4CFC-A1C7-F8DFC0B6003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4A823-9063-4F07-BE3E-8756E8EAD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C343-2882-4CFC-A1C7-F8DFC0B6003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4A823-9063-4F07-BE3E-8756E8EAD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8C343-2882-4CFC-A1C7-F8DFC0B6003B}" type="datetimeFigureOut">
              <a:rPr lang="en-US" smtClean="0"/>
              <a:pPr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4A823-9063-4F07-BE3E-8756E8EAD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FAF943-A2FB-456A-9F4D-361510B60C4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447800"/>
            <a:ext cx="8382000" cy="1600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54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Introduction to Software Engineering</a:t>
            </a:r>
            <a:r>
              <a:rPr lang="en-US" smtClean="0"/>
              <a:t> 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10000"/>
            <a:ext cx="7543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Course Title: Software Engineering</a:t>
            </a:r>
          </a:p>
          <a:p>
            <a:pPr eaLnBrk="1" hangingPunct="1">
              <a:defRPr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Course Code: CSE-333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31BAA43-ADC3-4B52-A543-64DDD9B5726A}" type="datetime4">
              <a:rPr lang="en-US"/>
              <a:pPr>
                <a:defRPr/>
              </a:pPr>
              <a:t>September 19, 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System Analysis and Design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C88347-FB37-40F5-BCE7-FEA3F6CCBED6}" type="slidenum">
              <a:rPr lang="en-US" altLang="ko-KR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5406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System Analysis</a:t>
            </a:r>
          </a:p>
        </p:txBody>
      </p:sp>
      <p:sp>
        <p:nvSpPr>
          <p:cNvPr id="1024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2672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v"/>
            </a:pPr>
            <a:r>
              <a:rPr lang="en-US" sz="2800" smtClean="0">
                <a:latin typeface="Times New Roman" pitchFamily="18" charset="0"/>
              </a:rPr>
              <a:t>Analysis is a detailed study of the various operations performed by a system and their relationships within and outside the system. </a:t>
            </a: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800" smtClean="0">
                <a:latin typeface="Times New Roman" pitchFamily="18" charset="0"/>
              </a:rPr>
              <a:t>This involves gathering information and using           structured tools for analysis.</a:t>
            </a: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800" smtClean="0">
                <a:latin typeface="Times New Roman" pitchFamily="18" charset="0"/>
              </a:rPr>
              <a:t>Dataflow diagrams, Data dictionary, interviews,       on-site observations and questionnaires are used.</a:t>
            </a: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800" smtClean="0">
                <a:latin typeface="Times New Roman" pitchFamily="18" charset="0"/>
              </a:rPr>
              <a:t>Key Question: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200" smtClean="0">
                <a:latin typeface="Times New Roman" pitchFamily="18" charset="0"/>
              </a:rPr>
              <a:t>What must be done to solve the problem? What are the facts?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193903D-316B-4BAE-AA87-221EA9413993}" type="datetime4">
              <a:rPr lang="en-US"/>
              <a:pPr>
                <a:defRPr/>
              </a:pPr>
              <a:t>September 19, 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System Analysis and Design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3299E8-8679-40A1-A4A1-573FE9BE7259}" type="slidenum">
              <a:rPr lang="en-US" altLang="ko-KR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rgbClr val="0070C0"/>
                </a:solidFill>
              </a:rPr>
              <a:t>3. System Design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smtClean="0">
                <a:latin typeface="Times New Roman" pitchFamily="18" charset="0"/>
              </a:rPr>
              <a:t>The most creative and challenging phase of the of     the system life cycle is system design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smtClean="0">
                <a:latin typeface="Times New Roman" pitchFamily="18" charset="0"/>
              </a:rPr>
              <a:t>The term design describes a final system and the      process by which it is developed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smtClean="0">
                <a:latin typeface="Times New Roman" pitchFamily="18" charset="0"/>
              </a:rPr>
              <a:t>System Design refers to the technical specifications  that will be applied in implementing the candidate    system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smtClean="0">
                <a:latin typeface="Times New Roman" pitchFamily="18" charset="0"/>
              </a:rPr>
              <a:t>It also includes the construction of program and       program testing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F68BDFC-9F00-4590-BDE3-839D125B87E5}" type="datetime4">
              <a:rPr lang="en-US"/>
              <a:pPr>
                <a:defRPr/>
              </a:pPr>
              <a:t>September 19, 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System Analysis and Design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906EB-7D21-46E1-9990-76772F2E5020}" type="slidenum">
              <a:rPr lang="en-US" altLang="ko-KR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76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4. Implementation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153400" cy="48006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v"/>
            </a:pPr>
            <a:r>
              <a:rPr lang="en-US" sz="2400" smtClean="0">
                <a:latin typeface="Times New Roman" pitchFamily="18" charset="0"/>
              </a:rPr>
              <a:t>The implementation phase is less creative than system design.</a:t>
            </a: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400" smtClean="0">
                <a:latin typeface="Times New Roman" pitchFamily="18" charset="0"/>
              </a:rPr>
              <a:t>Implementation is concerned with detail-the physical creation of the candidate system.</a:t>
            </a: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400" smtClean="0">
                <a:latin typeface="Times New Roman" pitchFamily="18" charset="0"/>
              </a:rPr>
              <a:t>It is also concerned with user training, site preparation and file conversion</a:t>
            </a: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400" smtClean="0">
                <a:latin typeface="Times New Roman" pitchFamily="18" charset="0"/>
              </a:rPr>
              <a:t>Key questions: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smtClean="0">
                <a:latin typeface="Times New Roman" pitchFamily="18" charset="0"/>
              </a:rPr>
              <a:t>What is the actual operation?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smtClean="0">
                <a:latin typeface="Times New Roman" pitchFamily="18" charset="0"/>
              </a:rPr>
              <a:t>Are user manuals ready?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smtClean="0">
                <a:latin typeface="Times New Roman" pitchFamily="18" charset="0"/>
              </a:rPr>
              <a:t>Are there delay in loading files?</a:t>
            </a: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400" smtClean="0">
                <a:latin typeface="Times New Roman" pitchFamily="18" charset="0"/>
              </a:rPr>
              <a:t>Results: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smtClean="0">
                <a:latin typeface="Times New Roman" pitchFamily="18" charset="0"/>
              </a:rPr>
              <a:t>User  friendly documentation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smtClean="0">
                <a:latin typeface="Times New Roman" pitchFamily="18" charset="0"/>
              </a:rPr>
              <a:t>Training program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B24F0B8-0B5C-471A-A54A-3BBA046DE696}" type="datetime4">
              <a:rPr lang="en-US"/>
              <a:pPr>
                <a:defRPr/>
              </a:pPr>
              <a:t>September 19, 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System Analysis and Design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461443-54AE-423B-A1AA-D011946CD84C}" type="slidenum">
              <a:rPr lang="en-US" altLang="ko-KR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5. Post Implementation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smtClean="0">
                <a:latin typeface="Times New Roman" pitchFamily="18" charset="0"/>
              </a:rPr>
              <a:t>After implementation, maintenance begins.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smtClean="0">
                <a:latin typeface="Times New Roman" pitchFamily="18" charset="0"/>
              </a:rPr>
              <a:t>This includes enhancements, modifications or any    change from the original specifications.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smtClean="0">
                <a:latin typeface="Times New Roman" pitchFamily="18" charset="0"/>
              </a:rPr>
              <a:t>This phase terminate the system development life    cycle.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smtClean="0">
                <a:latin typeface="Times New Roman" pitchFamily="18" charset="0"/>
              </a:rPr>
              <a:t>Results: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200" smtClean="0">
                <a:latin typeface="Times New Roman" pitchFamily="18" charset="0"/>
              </a:rPr>
              <a:t>User requirements met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200" smtClean="0">
                <a:latin typeface="Times New Roman" pitchFamily="18" charset="0"/>
              </a:rPr>
              <a:t>User standard met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200" smtClean="0">
                <a:latin typeface="Times New Roman" pitchFamily="18" charset="0"/>
              </a:rPr>
              <a:t>Satisfied user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Course Materials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Main Text</a:t>
            </a:r>
          </a:p>
          <a:p>
            <a:pPr lvl="1"/>
            <a:r>
              <a:rPr lang="en-US" i="1" smtClean="0"/>
              <a:t>“Software Engineering”; by Ian Sommerville.</a:t>
            </a:r>
          </a:p>
          <a:p>
            <a:r>
              <a:rPr lang="en-US" smtClean="0"/>
              <a:t>Reference</a:t>
            </a:r>
          </a:p>
          <a:p>
            <a:pPr lvl="1"/>
            <a:r>
              <a:rPr lang="en-US" i="1" smtClean="0"/>
              <a:t>“Software Engineering, A practitioner’s approach”; by Roger S. Pressman.</a:t>
            </a:r>
          </a:p>
          <a:p>
            <a:pPr lvl="1"/>
            <a:r>
              <a:rPr lang="en-US" i="1" smtClean="0"/>
              <a:t>Any appropriate material from Internet</a:t>
            </a:r>
            <a:endParaRPr lang="en-US" smtClean="0"/>
          </a:p>
          <a:p>
            <a:pPr lvl="1"/>
            <a:endParaRPr lang="en-US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B7EB22-0DA6-49EB-B941-D66BA68DE90A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53E37B-1B3B-4FAC-9DB2-FFD049D8CDE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hlink"/>
                </a:solidFill>
              </a:rPr>
              <a:t>What is Software Engineering?</a:t>
            </a:r>
            <a:r>
              <a:rPr lang="en-US" smtClean="0"/>
              <a:t>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Software Engineering is an engineering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discipline which is concern with all aspects of software production from the early stages of system specification through to maintaining the system after it has gone into use.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of Software Engineering</a:t>
            </a:r>
            <a:endParaRPr lang="en-US" dirty="0"/>
          </a:p>
        </p:txBody>
      </p:sp>
      <p:pic>
        <p:nvPicPr>
          <p:cNvPr id="4" name="Content Placeholder 3" descr="Dscn223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171771"/>
            <a:ext cx="8229600" cy="3382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326C2F-BDA4-4EB2-93A2-272961CC493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hlink"/>
                </a:solidFill>
              </a:rPr>
              <a:t>The Software Process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3058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500" smtClean="0"/>
              <a:t>When you build a product or system it is important to go through a series of predictable steps – a road map that helps you to create a timely, high-quality result. The road map that you follow is called a ‘software process’.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5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500" smtClean="0"/>
              <a:t>Although there are many different software process there are fundamental activities which are common to all software processes. They are: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Software specification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Software design and implementation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Software validation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Software evaluation.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582DC17-3FC2-4014-A453-7A12646116B8}" type="datetime4">
              <a:rPr lang="en-US"/>
              <a:pPr>
                <a:defRPr/>
              </a:pPr>
              <a:t>September 19, 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System Analysis and Design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C939E-2087-4ABB-8346-CF63EE280E99}" type="slidenum">
              <a:rPr lang="en-US" altLang="ko-KR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536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1. Recognition of Need?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>
                <a:latin typeface="Times New Roman" pitchFamily="18" charset="0"/>
              </a:rPr>
              <a:t>Preliminary survey/initial investigation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>
                <a:latin typeface="Times New Roman" pitchFamily="18" charset="0"/>
              </a:rPr>
              <a:t>Key questions: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>
                <a:latin typeface="Times New Roman" pitchFamily="18" charset="0"/>
              </a:rPr>
              <a:t>What are the problems?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>
                <a:latin typeface="Times New Roman" pitchFamily="18" charset="0"/>
              </a:rPr>
              <a:t>What are the opportunities?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>
                <a:latin typeface="Times New Roman" pitchFamily="18" charset="0"/>
              </a:rPr>
              <a:t>Results: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>
                <a:latin typeface="Times New Roman" pitchFamily="18" charset="0"/>
              </a:rPr>
              <a:t>Statement of scope and objectives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>
                <a:latin typeface="Times New Roman" pitchFamily="18" charset="0"/>
              </a:rPr>
              <a:t>Performance criteria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mtClean="0">
                <a:latin typeface="Times New Roman" pitchFamily="18" charset="0"/>
              </a:rPr>
              <a:t>Rough cost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2. Feasibility analysis 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Feasibility</a:t>
            </a:r>
            <a:r>
              <a:rPr lang="en-US" dirty="0" smtClean="0"/>
              <a:t> – the measure of how beneficial or practical an information system will be to an organization. </a:t>
            </a:r>
          </a:p>
          <a:p>
            <a:r>
              <a:rPr lang="en-US" b="1" dirty="0" smtClean="0"/>
              <a:t>Feasibility analysis</a:t>
            </a:r>
            <a:r>
              <a:rPr lang="en-US" dirty="0" smtClean="0"/>
              <a:t> – the process by which feasibility is measured.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F5267D-E73A-4EDE-A016-329CCD21AC62}" type="datetime4">
              <a:rPr lang="en-US" smtClean="0"/>
              <a:pPr>
                <a:defRPr/>
              </a:pPr>
              <a:t>September 19, 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System Analysis and Design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A895DB-3F2F-412D-8464-8582E1FE8F60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4B5DAE3-CC39-4923-AAF3-8CE336CEAC54}" type="slidenum">
              <a:rPr lang="en-US"/>
              <a:pPr/>
              <a:t>8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Overview of Feasibility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lvl="1" algn="just" eaLnBrk="1" hangingPunct="1">
              <a:buNone/>
              <a:defRPr/>
            </a:pPr>
            <a:r>
              <a:rPr lang="en-US" sz="2000" b="1" dirty="0" smtClean="0">
                <a:latin typeface="Times New Roman" pitchFamily="18" charset="0"/>
              </a:rPr>
              <a:t>Operational Feasibility</a:t>
            </a:r>
          </a:p>
          <a:p>
            <a:pPr lvl="1" algn="just" eaLnBrk="1" hangingPunct="1"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</a:rPr>
              <a:t>Will the solution fulfill the users’ requirements? </a:t>
            </a:r>
            <a:r>
              <a:rPr lang="en-US" sz="2000" dirty="0" smtClean="0">
                <a:latin typeface="Times New Roman" pitchFamily="18" charset="0"/>
              </a:rPr>
              <a:t>To what degree? How will the solution change the users’ work environment? How do users feel about such a solution?</a:t>
            </a:r>
          </a:p>
          <a:p>
            <a:pPr lvl="1" algn="just" eaLnBrk="1" hangingPunct="1">
              <a:buNone/>
              <a:defRPr/>
            </a:pPr>
            <a:r>
              <a:rPr lang="en-US" sz="2000" b="1" dirty="0" smtClean="0">
                <a:latin typeface="Times New Roman" pitchFamily="18" charset="0"/>
              </a:rPr>
              <a:t>Technical Feasibility</a:t>
            </a:r>
          </a:p>
          <a:p>
            <a:pPr lvl="1" algn="just" eaLnBrk="1" hangingPunct="1"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</a:rPr>
              <a:t>Is the solution technically practical? </a:t>
            </a:r>
            <a:r>
              <a:rPr lang="en-US" sz="2000" dirty="0" smtClean="0">
                <a:latin typeface="Times New Roman" pitchFamily="18" charset="0"/>
              </a:rPr>
              <a:t>Does our staff have the technical expertise to design and build this solution?</a:t>
            </a:r>
          </a:p>
          <a:p>
            <a:pPr lvl="1" algn="just" eaLnBrk="1" hangingPunct="1">
              <a:buFont typeface="Wingdings" pitchFamily="2" charset="2"/>
              <a:buChar char="v"/>
              <a:defRPr/>
            </a:pPr>
            <a:r>
              <a:rPr lang="en-US" sz="2000" b="1" dirty="0" smtClean="0">
                <a:latin typeface="Times New Roman" pitchFamily="18" charset="0"/>
              </a:rPr>
              <a:t>Economic Feasibility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</a:rPr>
              <a:t>Is the solution cost-effective?</a:t>
            </a:r>
          </a:p>
          <a:p>
            <a:pPr lvl="1" algn="just" eaLnBrk="1" hangingPunct="1">
              <a:buFont typeface="Wingdings" pitchFamily="2" charset="2"/>
              <a:buChar char="v"/>
              <a:defRPr/>
            </a:pPr>
            <a:r>
              <a:rPr lang="en-US" sz="2000" b="1" dirty="0" smtClean="0">
                <a:latin typeface="Times New Roman" pitchFamily="18" charset="0"/>
              </a:rPr>
              <a:t>Schedule Feasibility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</a:rPr>
              <a:t>Can the solution be designed and implemented within an acceptable time period? </a:t>
            </a:r>
          </a:p>
          <a:p>
            <a:pPr lvl="1">
              <a:buClr>
                <a:srgbClr val="000000"/>
              </a:buClr>
              <a:buFont typeface="Wingdings" panose="05000000000000000000" pitchFamily="2" charset="2"/>
              <a:buChar char="Ø"/>
              <a:defRPr/>
            </a:pPr>
            <a:endParaRPr kumimoji="1" lang="en-US" sz="2000" dirty="0" smtClean="0"/>
          </a:p>
          <a:p>
            <a:pPr eaLnBrk="1" hangingPunct="1"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883E10C-6BC4-494C-ABE0-E461AA71F554}" type="datetime4">
              <a:rPr lang="en-US"/>
              <a:pPr>
                <a:defRPr/>
              </a:pPr>
              <a:t>September 19, 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System Analysis and Design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9219E-9838-4ED9-85D5-DE4024CCFCFC}" type="slidenum">
              <a:rPr lang="en-US" altLang="ko-KR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Feasibility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eorgia" pitchFamily="18" charset="0"/>
              </a:rPr>
              <a:t>Study</a:t>
            </a:r>
            <a:endParaRPr lang="en-US" sz="3600" b="1" dirty="0" smtClean="0">
              <a:solidFill>
                <a:schemeClr val="tx2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</a:rPr>
              <a:t>Results of feasibility study (proposal):</a:t>
            </a:r>
          </a:p>
          <a:p>
            <a:pPr lvl="1" eaLnBrk="1" hangingPunct="1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</a:rPr>
              <a:t>Technical/behavioral feasibility</a:t>
            </a:r>
          </a:p>
          <a:p>
            <a:pPr lvl="1" eaLnBrk="1" hangingPunct="1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</a:rPr>
              <a:t>Cost/Benefit analysis</a:t>
            </a:r>
          </a:p>
          <a:p>
            <a:pPr lvl="1" eaLnBrk="1" hangingPunct="1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</a:rPr>
              <a:t>System scope and objectives</a:t>
            </a:r>
          </a:p>
          <a:p>
            <a:pPr lvl="1" eaLnBrk="1" hangingPunct="1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</a:rPr>
              <a:t>Statement of new scope and objectives</a:t>
            </a:r>
          </a:p>
          <a:p>
            <a:pPr lvl="1" eaLnBrk="1" hangingPunct="1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</a:rPr>
              <a:t>Summary of findings and recommendations</a:t>
            </a:r>
          </a:p>
          <a:p>
            <a:pPr lvl="1" eaLnBrk="1" hangingPunct="1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</a:rPr>
              <a:t>Details of findings</a:t>
            </a:r>
          </a:p>
          <a:p>
            <a:pPr lvl="1" eaLnBrk="1" hangingPunct="1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</a:rPr>
              <a:t>Recommendations and conclusion.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608</Words>
  <Application>Microsoft Office PowerPoint</Application>
  <PresentationFormat>On-screen Show (4:3)</PresentationFormat>
  <Paragraphs>108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Introduction to Software Engineering </vt:lpstr>
      <vt:lpstr>Course Materials</vt:lpstr>
      <vt:lpstr>What is Software Engineering? </vt:lpstr>
      <vt:lpstr>Need of Software Engineering</vt:lpstr>
      <vt:lpstr>The Software Process</vt:lpstr>
      <vt:lpstr>1. Recognition of Need?</vt:lpstr>
      <vt:lpstr>2. Feasibility analysis </vt:lpstr>
      <vt:lpstr>Overview of Feasibility</vt:lpstr>
      <vt:lpstr>Feasibility Study</vt:lpstr>
      <vt:lpstr>System Analysis</vt:lpstr>
      <vt:lpstr>3. System Design</vt:lpstr>
      <vt:lpstr>4. Implementation</vt:lpstr>
      <vt:lpstr>5. Post Implementation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</dc:title>
  <dc:creator>Shuva</dc:creator>
  <cp:lastModifiedBy>Shuva</cp:lastModifiedBy>
  <cp:revision>23</cp:revision>
  <dcterms:created xsi:type="dcterms:W3CDTF">2017-09-18T08:22:49Z</dcterms:created>
  <dcterms:modified xsi:type="dcterms:W3CDTF">2017-09-19T07:00:32Z</dcterms:modified>
</cp:coreProperties>
</file>