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3"/>
  </p:notesMasterIdLst>
  <p:sldIdLst>
    <p:sldId id="395" r:id="rId2"/>
    <p:sldId id="408" r:id="rId3"/>
    <p:sldId id="409" r:id="rId4"/>
    <p:sldId id="410" r:id="rId5"/>
    <p:sldId id="435" r:id="rId6"/>
    <p:sldId id="411" r:id="rId7"/>
    <p:sldId id="412" r:id="rId8"/>
    <p:sldId id="413" r:id="rId9"/>
    <p:sldId id="414" r:id="rId10"/>
    <p:sldId id="436" r:id="rId11"/>
    <p:sldId id="437" r:id="rId12"/>
    <p:sldId id="415" r:id="rId13"/>
    <p:sldId id="440" r:id="rId14"/>
    <p:sldId id="439" r:id="rId15"/>
    <p:sldId id="420" r:id="rId16"/>
    <p:sldId id="416" r:id="rId17"/>
    <p:sldId id="443" r:id="rId18"/>
    <p:sldId id="396" r:id="rId19"/>
    <p:sldId id="419" r:id="rId20"/>
    <p:sldId id="397" r:id="rId21"/>
    <p:sldId id="398" r:id="rId22"/>
    <p:sldId id="399" r:id="rId23"/>
    <p:sldId id="400" r:id="rId24"/>
    <p:sldId id="402" r:id="rId25"/>
    <p:sldId id="403" r:id="rId26"/>
    <p:sldId id="405" r:id="rId27"/>
    <p:sldId id="423" r:id="rId28"/>
    <p:sldId id="421" r:id="rId29"/>
    <p:sldId id="422" r:id="rId30"/>
    <p:sldId id="442" r:id="rId31"/>
    <p:sldId id="425" r:id="rId32"/>
    <p:sldId id="428" r:id="rId33"/>
    <p:sldId id="429" r:id="rId34"/>
    <p:sldId id="430" r:id="rId35"/>
    <p:sldId id="431" r:id="rId36"/>
    <p:sldId id="432" r:id="rId37"/>
    <p:sldId id="433" r:id="rId38"/>
    <p:sldId id="434" r:id="rId39"/>
    <p:sldId id="438" r:id="rId40"/>
    <p:sldId id="407" r:id="rId41"/>
    <p:sldId id="40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5DED0-8008-4C00-A012-F18E790E3C61}"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842B7-0FCF-4B1E-9A27-97089E7F0DA4}" type="slidenum">
              <a:rPr lang="en-US" smtClean="0"/>
              <a:t>‹#›</a:t>
            </a:fld>
            <a:endParaRPr lang="en-US"/>
          </a:p>
        </p:txBody>
      </p:sp>
    </p:spTree>
    <p:extLst>
      <p:ext uri="{BB962C8B-B14F-4D97-AF65-F5344CB8AC3E}">
        <p14:creationId xmlns:p14="http://schemas.microsoft.com/office/powerpoint/2010/main" val="13062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842B7-0FCF-4B1E-9A27-97089E7F0DA4}" type="slidenum">
              <a:rPr lang="en-US" smtClean="0"/>
              <a:t>1</a:t>
            </a:fld>
            <a:endParaRPr lang="en-US"/>
          </a:p>
        </p:txBody>
      </p:sp>
    </p:spTree>
    <p:extLst>
      <p:ext uri="{BB962C8B-B14F-4D97-AF65-F5344CB8AC3E}">
        <p14:creationId xmlns:p14="http://schemas.microsoft.com/office/powerpoint/2010/main" val="269545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540FF0-0D02-42C1-B804-71F015C22386}" type="datetimeFigureOut">
              <a:rPr lang="en-US" smtClean="0"/>
              <a:pPr>
                <a:defRPr/>
              </a:pPr>
              <a:t>4/9/2021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32CCA3B5-217F-4465-B24E-0029BF6CC364}" type="slidenum">
              <a:rPr lang="en-US" altLang="en-US" smtClean="0"/>
              <a:pPr>
                <a:defRPr/>
              </a:pPr>
              <a:t>‹#›</a:t>
            </a:fld>
            <a:endParaRPr lang="en-US" altLang="en-US"/>
          </a:p>
        </p:txBody>
      </p:sp>
    </p:spTree>
    <p:extLst>
      <p:ext uri="{BB962C8B-B14F-4D97-AF65-F5344CB8AC3E}">
        <p14:creationId xmlns:p14="http://schemas.microsoft.com/office/powerpoint/2010/main" val="335139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DA94F4B-2940-4004-B5D5-0A94A3EDD657}" type="datetimeFigureOut">
              <a:rPr lang="en-US" smtClean="0"/>
              <a:pPr>
                <a:defRPr/>
              </a:pPr>
              <a:t>4/9/2021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EFA5624-211F-443D-AD7A-505F879F5090}" type="slidenum">
              <a:rPr lang="en-US" altLang="en-US" smtClean="0"/>
              <a:pPr>
                <a:defRPr/>
              </a:pPr>
              <a:t>‹#›</a:t>
            </a:fld>
            <a:endParaRPr lang="en-US" altLang="en-US"/>
          </a:p>
        </p:txBody>
      </p:sp>
    </p:spTree>
    <p:extLst>
      <p:ext uri="{BB962C8B-B14F-4D97-AF65-F5344CB8AC3E}">
        <p14:creationId xmlns:p14="http://schemas.microsoft.com/office/powerpoint/2010/main" val="95796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DA94F4B-2940-4004-B5D5-0A94A3EDD657}" type="datetimeFigureOut">
              <a:rPr lang="en-US" smtClean="0"/>
              <a:pPr>
                <a:defRPr/>
              </a:pPr>
              <a:t>4/9/2021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EFA5624-211F-443D-AD7A-505F879F5090}" type="slidenum">
              <a:rPr lang="en-US" altLang="en-US" smtClean="0"/>
              <a:pPr>
                <a:defRPr/>
              </a:pPr>
              <a:t>‹#›</a:t>
            </a:fld>
            <a:endParaRPr lang="en-US"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064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5DA94F4B-2940-4004-B5D5-0A94A3EDD657}" type="datetimeFigureOut">
              <a:rPr lang="en-US" smtClean="0"/>
              <a:pPr>
                <a:defRPr/>
              </a:pPr>
              <a:t>4/9/2021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EFA5624-211F-443D-AD7A-505F879F5090}" type="slidenum">
              <a:rPr lang="en-US" altLang="en-US" smtClean="0"/>
              <a:pPr>
                <a:defRPr/>
              </a:pPr>
              <a:t>‹#›</a:t>
            </a:fld>
            <a:endParaRPr lang="en-US" altLang="en-US"/>
          </a:p>
        </p:txBody>
      </p:sp>
    </p:spTree>
    <p:extLst>
      <p:ext uri="{BB962C8B-B14F-4D97-AF65-F5344CB8AC3E}">
        <p14:creationId xmlns:p14="http://schemas.microsoft.com/office/powerpoint/2010/main" val="294026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5DA94F4B-2940-4004-B5D5-0A94A3EDD657}" type="datetimeFigureOut">
              <a:rPr lang="en-US" smtClean="0"/>
              <a:pPr>
                <a:defRPr/>
              </a:pPr>
              <a:t>4/9/2021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EFA5624-211F-443D-AD7A-505F879F5090}" type="slidenum">
              <a:rPr lang="en-US" altLang="en-US" smtClean="0"/>
              <a:pPr>
                <a:defRPr/>
              </a:pPr>
              <a:t>‹#›</a:t>
            </a:fld>
            <a:endParaRPr lang="en-US"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2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5DA94F4B-2940-4004-B5D5-0A94A3EDD657}" type="datetimeFigureOut">
              <a:rPr lang="en-US" smtClean="0"/>
              <a:pPr>
                <a:defRPr/>
              </a:pPr>
              <a:t>4/9/2021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EFA5624-211F-443D-AD7A-505F879F5090}" type="slidenum">
              <a:rPr lang="en-US" altLang="en-US" smtClean="0"/>
              <a:pPr>
                <a:defRPr/>
              </a:pPr>
              <a:t>‹#›</a:t>
            </a:fld>
            <a:endParaRPr lang="en-US" altLang="en-US"/>
          </a:p>
        </p:txBody>
      </p:sp>
    </p:spTree>
    <p:extLst>
      <p:ext uri="{BB962C8B-B14F-4D97-AF65-F5344CB8AC3E}">
        <p14:creationId xmlns:p14="http://schemas.microsoft.com/office/powerpoint/2010/main" val="3838333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79681AE-E179-490B-BE6E-56E01A586F1D}" type="datetimeFigureOut">
              <a:rPr lang="en-US" smtClean="0"/>
              <a:pPr>
                <a:defRPr/>
              </a:pPr>
              <a:t>4/9/2021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700ACB5-88AE-4556-B448-D92BE95CD562}" type="slidenum">
              <a:rPr lang="en-US" altLang="en-US" smtClean="0"/>
              <a:pPr>
                <a:defRPr/>
              </a:pPr>
              <a:t>‹#›</a:t>
            </a:fld>
            <a:endParaRPr lang="en-US" altLang="en-US"/>
          </a:p>
        </p:txBody>
      </p:sp>
    </p:spTree>
    <p:extLst>
      <p:ext uri="{BB962C8B-B14F-4D97-AF65-F5344CB8AC3E}">
        <p14:creationId xmlns:p14="http://schemas.microsoft.com/office/powerpoint/2010/main" val="197283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5F1C51-82A2-426C-B455-FD536F9EDA99}" type="datetimeFigureOut">
              <a:rPr lang="en-US" smtClean="0"/>
              <a:pPr>
                <a:defRPr/>
              </a:pPr>
              <a:t>4/9/2021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11443FDA-5669-47CF-A061-CC4EFB328B4F}" type="slidenum">
              <a:rPr lang="en-US" altLang="en-US" smtClean="0"/>
              <a:pPr>
                <a:defRPr/>
              </a:pPr>
              <a:t>‹#›</a:t>
            </a:fld>
            <a:endParaRPr lang="en-US" altLang="en-US"/>
          </a:p>
        </p:txBody>
      </p:sp>
    </p:spTree>
    <p:extLst>
      <p:ext uri="{BB962C8B-B14F-4D97-AF65-F5344CB8AC3E}">
        <p14:creationId xmlns:p14="http://schemas.microsoft.com/office/powerpoint/2010/main" val="260667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DE149A2-4E1C-406A-9CF5-5128FDBA2040}" type="datetimeFigureOut">
              <a:rPr lang="en-US" smtClean="0"/>
              <a:pPr>
                <a:defRPr/>
              </a:pPr>
              <a:t>4/9/2021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3C1C568-B4F8-4290-B45D-75865CD14CBC}" type="slidenum">
              <a:rPr lang="en-US" altLang="en-US" smtClean="0"/>
              <a:pPr>
                <a:defRPr/>
              </a:pPr>
              <a:t>‹#›</a:t>
            </a:fld>
            <a:endParaRPr lang="en-US" altLang="en-US"/>
          </a:p>
        </p:txBody>
      </p:sp>
    </p:spTree>
    <p:extLst>
      <p:ext uri="{BB962C8B-B14F-4D97-AF65-F5344CB8AC3E}">
        <p14:creationId xmlns:p14="http://schemas.microsoft.com/office/powerpoint/2010/main" val="310683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5D91F3E-5611-4D77-8E46-2E725B8AE028}" type="datetimeFigureOut">
              <a:rPr lang="en-US" smtClean="0"/>
              <a:pPr>
                <a:defRPr/>
              </a:pPr>
              <a:t>4/9/2021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FDA2759F-1C17-42F0-8458-27A124B54500}" type="slidenum">
              <a:rPr lang="en-US" altLang="en-US" smtClean="0"/>
              <a:pPr>
                <a:defRPr/>
              </a:pPr>
              <a:t>‹#›</a:t>
            </a:fld>
            <a:endParaRPr lang="en-US" altLang="en-US"/>
          </a:p>
        </p:txBody>
      </p:sp>
    </p:spTree>
    <p:extLst>
      <p:ext uri="{BB962C8B-B14F-4D97-AF65-F5344CB8AC3E}">
        <p14:creationId xmlns:p14="http://schemas.microsoft.com/office/powerpoint/2010/main" val="116638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8AD3003-7CBA-4AE3-A477-8DA8A7452B3F}" type="datetimeFigureOut">
              <a:rPr lang="en-US" smtClean="0"/>
              <a:pPr>
                <a:defRPr/>
              </a:pPr>
              <a:t>4/9/2021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7434D745-E95F-4F17-A8EC-52F8920E1AD2}" type="slidenum">
              <a:rPr lang="en-US" altLang="en-US" smtClean="0"/>
              <a:pPr>
                <a:defRPr/>
              </a:pPr>
              <a:t>‹#›</a:t>
            </a:fld>
            <a:endParaRPr lang="en-US" altLang="en-US"/>
          </a:p>
        </p:txBody>
      </p:sp>
    </p:spTree>
    <p:extLst>
      <p:ext uri="{BB962C8B-B14F-4D97-AF65-F5344CB8AC3E}">
        <p14:creationId xmlns:p14="http://schemas.microsoft.com/office/powerpoint/2010/main" val="419421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0DD72CA-E662-45A1-B89C-4E96C6A5D552}" type="datetimeFigureOut">
              <a:rPr lang="en-US" smtClean="0"/>
              <a:pPr>
                <a:defRPr/>
              </a:pPr>
              <a:t>4/9/2021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69A0263F-3589-458D-B027-F091FB3EEE1B}" type="slidenum">
              <a:rPr lang="en-US" altLang="en-US" smtClean="0"/>
              <a:pPr>
                <a:defRPr/>
              </a:pPr>
              <a:t>‹#›</a:t>
            </a:fld>
            <a:endParaRPr lang="en-US" altLang="en-US"/>
          </a:p>
        </p:txBody>
      </p:sp>
    </p:spTree>
    <p:extLst>
      <p:ext uri="{BB962C8B-B14F-4D97-AF65-F5344CB8AC3E}">
        <p14:creationId xmlns:p14="http://schemas.microsoft.com/office/powerpoint/2010/main" val="50643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CA815A3-55CF-4DE8-A105-A8EB5BC1E8A2}" type="datetimeFigureOut">
              <a:rPr lang="en-US" smtClean="0"/>
              <a:pPr>
                <a:defRPr/>
              </a:pPr>
              <a:t>4/9/2021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32383B02-84B0-462D-A6D1-76B4B3E5ECD5}" type="slidenum">
              <a:rPr lang="en-US" altLang="en-US" smtClean="0"/>
              <a:pPr>
                <a:defRPr/>
              </a:pPr>
              <a:t>‹#›</a:t>
            </a:fld>
            <a:endParaRPr lang="en-US" altLang="en-US"/>
          </a:p>
        </p:txBody>
      </p:sp>
    </p:spTree>
    <p:extLst>
      <p:ext uri="{BB962C8B-B14F-4D97-AF65-F5344CB8AC3E}">
        <p14:creationId xmlns:p14="http://schemas.microsoft.com/office/powerpoint/2010/main" val="115795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7539DED-C5E3-4DF5-B251-7DB2B67AC174}" type="datetimeFigureOut">
              <a:rPr lang="en-US" smtClean="0"/>
              <a:pPr>
                <a:defRPr/>
              </a:pPr>
              <a:t>4/9/2021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D1680C54-D880-46CB-B4CB-F382CFF7FD1C}" type="slidenum">
              <a:rPr lang="en-US" altLang="en-US" smtClean="0"/>
              <a:pPr>
                <a:defRPr/>
              </a:pPr>
              <a:t>‹#›</a:t>
            </a:fld>
            <a:endParaRPr lang="en-US" altLang="en-US"/>
          </a:p>
        </p:txBody>
      </p:sp>
    </p:spTree>
    <p:extLst>
      <p:ext uri="{BB962C8B-B14F-4D97-AF65-F5344CB8AC3E}">
        <p14:creationId xmlns:p14="http://schemas.microsoft.com/office/powerpoint/2010/main" val="228044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0520516-DFFF-4D74-8511-9F8599E87F95}" type="datetimeFigureOut">
              <a:rPr lang="en-US" smtClean="0"/>
              <a:pPr>
                <a:defRPr/>
              </a:pPr>
              <a:t>4/9/2021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CA355810-34C0-4D37-8846-65A619D64BAF}" type="slidenum">
              <a:rPr lang="en-US" altLang="en-US" smtClean="0"/>
              <a:pPr>
                <a:defRPr/>
              </a:pPr>
              <a:t>‹#›</a:t>
            </a:fld>
            <a:endParaRPr lang="en-US" altLang="en-US"/>
          </a:p>
        </p:txBody>
      </p:sp>
    </p:spTree>
    <p:extLst>
      <p:ext uri="{BB962C8B-B14F-4D97-AF65-F5344CB8AC3E}">
        <p14:creationId xmlns:p14="http://schemas.microsoft.com/office/powerpoint/2010/main" val="143494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C999A56-AC1B-40EE-8670-9DB08F4FCAFF}" type="datetimeFigureOut">
              <a:rPr lang="en-US" smtClean="0"/>
              <a:pPr>
                <a:defRPr/>
              </a:pPr>
              <a:t>4/9/2021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C2253F6-75A3-481D-ABF5-18D9772EEF83}" type="slidenum">
              <a:rPr lang="en-US" altLang="en-US" smtClean="0"/>
              <a:pPr>
                <a:defRPr/>
              </a:pPr>
              <a:t>‹#›</a:t>
            </a:fld>
            <a:endParaRPr lang="en-US" altLang="en-US"/>
          </a:p>
        </p:txBody>
      </p:sp>
    </p:spTree>
    <p:extLst>
      <p:ext uri="{BB962C8B-B14F-4D97-AF65-F5344CB8AC3E}">
        <p14:creationId xmlns:p14="http://schemas.microsoft.com/office/powerpoint/2010/main" val="400088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DA94F4B-2940-4004-B5D5-0A94A3EDD657}" type="datetimeFigureOut">
              <a:rPr lang="en-US" smtClean="0"/>
              <a:pPr>
                <a:defRPr/>
              </a:pPr>
              <a:t>4/9/2021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BEFA5624-211F-443D-AD7A-505F879F5090}" type="slidenum">
              <a:rPr lang="en-US" altLang="en-US" smtClean="0"/>
              <a:pPr>
                <a:defRPr/>
              </a:pPr>
              <a:t>‹#›</a:t>
            </a:fld>
            <a:endParaRPr lang="en-US" altLang="en-US"/>
          </a:p>
        </p:txBody>
      </p:sp>
    </p:spTree>
    <p:extLst>
      <p:ext uri="{BB962C8B-B14F-4D97-AF65-F5344CB8AC3E}">
        <p14:creationId xmlns:p14="http://schemas.microsoft.com/office/powerpoint/2010/main" val="20064672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E42020A2-BEFC-4D7C-BE8D-F6624EE448BF}"/>
              </a:ext>
            </a:extLst>
          </p:cNvPr>
          <p:cNvSpPr>
            <a:spLocks noGrp="1"/>
          </p:cNvSpPr>
          <p:nvPr>
            <p:ph type="ctrTitle"/>
          </p:nvPr>
        </p:nvSpPr>
        <p:spPr>
          <a:xfrm>
            <a:off x="1981200" y="1692594"/>
            <a:ext cx="8229600" cy="1470025"/>
          </a:xfrm>
        </p:spPr>
        <p:txBody>
          <a:bodyPr/>
          <a:lstStyle/>
          <a:p>
            <a:pPr algn="ctr" eaLnBrk="1" hangingPunct="1"/>
            <a:r>
              <a:rPr altLang="en-US" b="1" dirty="0"/>
              <a:t>Nutrition &amp; Health</a:t>
            </a:r>
          </a:p>
        </p:txBody>
      </p:sp>
      <p:sp>
        <p:nvSpPr>
          <p:cNvPr id="32770" name="Subtitle 2">
            <a:extLst>
              <a:ext uri="{FF2B5EF4-FFF2-40B4-BE49-F238E27FC236}">
                <a16:creationId xmlns:a16="http://schemas.microsoft.com/office/drawing/2014/main" id="{1DF4B24D-689F-4F11-9A89-CA461D9396AB}"/>
              </a:ext>
            </a:extLst>
          </p:cNvPr>
          <p:cNvSpPr>
            <a:spLocks noGrp="1"/>
          </p:cNvSpPr>
          <p:nvPr>
            <p:ph type="subTitle" idx="1"/>
          </p:nvPr>
        </p:nvSpPr>
        <p:spPr>
          <a:xfrm>
            <a:off x="1747520" y="3431858"/>
            <a:ext cx="8534400" cy="2471102"/>
          </a:xfrm>
        </p:spPr>
        <p:txBody>
          <a:bodyPr>
            <a:normAutofit/>
          </a:bodyPr>
          <a:lstStyle/>
          <a:p>
            <a:pPr algn="ctr" eaLnBrk="1" hangingPunct="1"/>
            <a:r>
              <a:rPr lang="en-US" altLang="en-US" sz="3200" b="1" dirty="0">
                <a:solidFill>
                  <a:srgbClr val="7030A0"/>
                </a:solidFill>
              </a:rPr>
              <a:t>Introduction to Public Health </a:t>
            </a:r>
          </a:p>
          <a:p>
            <a:pPr algn="ctr" eaLnBrk="1" hangingPunct="1"/>
            <a:endParaRPr lang="en-US" altLang="en-US" dirty="0"/>
          </a:p>
          <a:p>
            <a:pPr algn="ctr" eaLnBrk="1" hangingPunct="1"/>
            <a:r>
              <a:rPr lang="en-US" altLang="en-US" sz="2000" b="1" dirty="0" err="1"/>
              <a:t>BakiBillah</a:t>
            </a:r>
            <a:r>
              <a:rPr lang="en-US" altLang="en-US" sz="2000" b="1" dirty="0"/>
              <a:t> </a:t>
            </a:r>
          </a:p>
          <a:p>
            <a:pPr algn="ctr" eaLnBrk="1" hangingPunct="1"/>
            <a:r>
              <a:rPr lang="en-US" altLang="en-US" b="1" dirty="0"/>
              <a:t>Department of Public Health </a:t>
            </a:r>
          </a:p>
          <a:p>
            <a:pPr algn="ctr" eaLnBrk="1" hangingPunct="1"/>
            <a:r>
              <a:rPr lang="en-US" altLang="en-US" b="1" dirty="0"/>
              <a:t>Daffodil International University (DIU)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12AA-EB45-4D22-920A-4793B320441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6D48072-2D6A-463F-8E17-8D2C0E90F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0"/>
            <a:ext cx="3794040" cy="6746240"/>
          </a:xfrm>
        </p:spPr>
      </p:pic>
      <p:pic>
        <p:nvPicPr>
          <p:cNvPr id="7" name="Picture 6">
            <a:extLst>
              <a:ext uri="{FF2B5EF4-FFF2-40B4-BE49-F238E27FC236}">
                <a16:creationId xmlns:a16="http://schemas.microsoft.com/office/drawing/2014/main" id="{DD9E5A96-A5AC-4B86-883F-72B544AAA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960" y="101600"/>
            <a:ext cx="3971840" cy="6563360"/>
          </a:xfrm>
          <a:prstGeom prst="rect">
            <a:avLst/>
          </a:prstGeom>
        </p:spPr>
      </p:pic>
      <p:pic>
        <p:nvPicPr>
          <p:cNvPr id="9" name="Picture 8">
            <a:extLst>
              <a:ext uri="{FF2B5EF4-FFF2-40B4-BE49-F238E27FC236}">
                <a16:creationId xmlns:a16="http://schemas.microsoft.com/office/drawing/2014/main" id="{00998896-9EE2-458B-8F77-7BA883CE9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101600"/>
            <a:ext cx="3850640" cy="6563360"/>
          </a:xfrm>
          <a:prstGeom prst="rect">
            <a:avLst/>
          </a:prstGeom>
        </p:spPr>
      </p:pic>
    </p:spTree>
    <p:extLst>
      <p:ext uri="{BB962C8B-B14F-4D97-AF65-F5344CB8AC3E}">
        <p14:creationId xmlns:p14="http://schemas.microsoft.com/office/powerpoint/2010/main" val="132741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FEB9-0E2C-4836-92D0-466FA1C280C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CC82D7-A427-4A84-83C2-187F837D53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014" y="177800"/>
            <a:ext cx="3690620" cy="6502400"/>
          </a:xfrm>
        </p:spPr>
      </p:pic>
      <p:pic>
        <p:nvPicPr>
          <p:cNvPr id="7" name="Picture 6">
            <a:extLst>
              <a:ext uri="{FF2B5EF4-FFF2-40B4-BE49-F238E27FC236}">
                <a16:creationId xmlns:a16="http://schemas.microsoft.com/office/drawing/2014/main" id="{9AD82F8B-7880-4004-8874-FFE9F42B5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730" y="132080"/>
            <a:ext cx="3690620" cy="6502400"/>
          </a:xfrm>
          <a:prstGeom prst="rect">
            <a:avLst/>
          </a:prstGeom>
        </p:spPr>
      </p:pic>
      <p:pic>
        <p:nvPicPr>
          <p:cNvPr id="9" name="Picture 8">
            <a:extLst>
              <a:ext uri="{FF2B5EF4-FFF2-40B4-BE49-F238E27FC236}">
                <a16:creationId xmlns:a16="http://schemas.microsoft.com/office/drawing/2014/main" id="{7BF83979-D706-4664-9073-51220794E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158" y="132080"/>
            <a:ext cx="3839845" cy="6451282"/>
          </a:xfrm>
          <a:prstGeom prst="rect">
            <a:avLst/>
          </a:prstGeom>
        </p:spPr>
      </p:pic>
    </p:spTree>
    <p:extLst>
      <p:ext uri="{BB962C8B-B14F-4D97-AF65-F5344CB8AC3E}">
        <p14:creationId xmlns:p14="http://schemas.microsoft.com/office/powerpoint/2010/main" val="348634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CA6B-7DCB-4E80-B055-8DF97513E928}"/>
              </a:ext>
            </a:extLst>
          </p:cNvPr>
          <p:cNvSpPr>
            <a:spLocks noGrp="1"/>
          </p:cNvSpPr>
          <p:nvPr>
            <p:ph type="title"/>
          </p:nvPr>
        </p:nvSpPr>
        <p:spPr>
          <a:xfrm>
            <a:off x="1219200" y="274638"/>
            <a:ext cx="10363200" cy="649922"/>
          </a:xfrm>
        </p:spPr>
        <p:txBody>
          <a:bodyPr/>
          <a:lstStyle/>
          <a:p>
            <a:pPr algn="ctr"/>
            <a:r>
              <a:rPr lang="en-US" dirty="0"/>
              <a:t>Malnutrition </a:t>
            </a:r>
          </a:p>
        </p:txBody>
      </p:sp>
      <p:sp>
        <p:nvSpPr>
          <p:cNvPr id="3" name="Content Placeholder 2">
            <a:extLst>
              <a:ext uri="{FF2B5EF4-FFF2-40B4-BE49-F238E27FC236}">
                <a16:creationId xmlns:a16="http://schemas.microsoft.com/office/drawing/2014/main" id="{A72F5CAD-D52A-49D0-B91F-A81EEBABB8F5}"/>
              </a:ext>
            </a:extLst>
          </p:cNvPr>
          <p:cNvSpPr>
            <a:spLocks noGrp="1"/>
          </p:cNvSpPr>
          <p:nvPr>
            <p:ph idx="1"/>
          </p:nvPr>
        </p:nvSpPr>
        <p:spPr>
          <a:xfrm>
            <a:off x="436880" y="1518602"/>
            <a:ext cx="11633200" cy="5003800"/>
          </a:xfrm>
        </p:spPr>
        <p:txBody>
          <a:bodyPr>
            <a:normAutofit/>
          </a:bodyPr>
          <a:lstStyle/>
          <a:p>
            <a:pPr algn="just"/>
            <a:r>
              <a:rPr lang="en-US" sz="2800" dirty="0"/>
              <a:t>Malnutrition refers to deficiencies, excesses or imbalances in a person’s intake of energy and/or nutrients. The term malnutrition covers 2 broad groups of conditions. One is ‘undernutrition’—which includes stunting (low height for age), wasting (low weight for height), underweight (low weight for age) and micronutrient deficiencies or insufficiencies (a lack of important vitamins and minerals). The other is overweight, obesity and diet-related noncommunicable diseases (such as heart disease, stroke, diabetes and cancer). (WHO)</a:t>
            </a:r>
          </a:p>
        </p:txBody>
      </p:sp>
    </p:spTree>
    <p:extLst>
      <p:ext uri="{BB962C8B-B14F-4D97-AF65-F5344CB8AC3E}">
        <p14:creationId xmlns:p14="http://schemas.microsoft.com/office/powerpoint/2010/main" val="284398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A21C81-2D97-4E70-9D4B-3B93F3A26E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880" y="375920"/>
            <a:ext cx="10051731" cy="6350000"/>
          </a:xfrm>
        </p:spPr>
      </p:pic>
    </p:spTree>
    <p:extLst>
      <p:ext uri="{BB962C8B-B14F-4D97-AF65-F5344CB8AC3E}">
        <p14:creationId xmlns:p14="http://schemas.microsoft.com/office/powerpoint/2010/main" val="67046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E9E047-ADA6-432E-B1C9-3C85CE1584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800" y="304800"/>
            <a:ext cx="10170160" cy="6410960"/>
          </a:xfrm>
        </p:spPr>
      </p:pic>
    </p:spTree>
    <p:extLst>
      <p:ext uri="{BB962C8B-B14F-4D97-AF65-F5344CB8AC3E}">
        <p14:creationId xmlns:p14="http://schemas.microsoft.com/office/powerpoint/2010/main" val="324994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0774-6A18-40A6-BC80-720A99EDBDC9}"/>
              </a:ext>
            </a:extLst>
          </p:cNvPr>
          <p:cNvSpPr>
            <a:spLocks noGrp="1"/>
          </p:cNvSpPr>
          <p:nvPr>
            <p:ph type="title"/>
          </p:nvPr>
        </p:nvSpPr>
        <p:spPr>
          <a:xfrm>
            <a:off x="121920" y="731520"/>
            <a:ext cx="11917680" cy="716280"/>
          </a:xfrm>
        </p:spPr>
        <p:txBody>
          <a:bodyPr>
            <a:normAutofit fontScale="90000"/>
          </a:bodyPr>
          <a:lstStyle/>
          <a:p>
            <a:pPr algn="ctr"/>
            <a:r>
              <a:rPr lang="en-US" b="1" dirty="0"/>
              <a:t>What are the consequences of malnutrition?</a:t>
            </a:r>
            <a:br>
              <a:rPr lang="en-US" b="1" dirty="0"/>
            </a:br>
            <a:endParaRPr lang="en-US" dirty="0"/>
          </a:p>
        </p:txBody>
      </p:sp>
      <p:sp>
        <p:nvSpPr>
          <p:cNvPr id="3" name="Content Placeholder 2">
            <a:extLst>
              <a:ext uri="{FF2B5EF4-FFF2-40B4-BE49-F238E27FC236}">
                <a16:creationId xmlns:a16="http://schemas.microsoft.com/office/drawing/2014/main" id="{F662EC46-1025-4469-9F0E-6F438709FAD6}"/>
              </a:ext>
            </a:extLst>
          </p:cNvPr>
          <p:cNvSpPr>
            <a:spLocks noGrp="1"/>
          </p:cNvSpPr>
          <p:nvPr>
            <p:ph idx="1"/>
          </p:nvPr>
        </p:nvSpPr>
        <p:spPr>
          <a:xfrm>
            <a:off x="182880" y="1447800"/>
            <a:ext cx="11043920" cy="5572760"/>
          </a:xfrm>
        </p:spPr>
        <p:txBody>
          <a:bodyPr>
            <a:normAutofit lnSpcReduction="10000"/>
          </a:bodyPr>
          <a:lstStyle/>
          <a:p>
            <a:pPr algn="just"/>
            <a:r>
              <a:rPr lang="en-US" sz="2400" dirty="0"/>
              <a:t>Malnutrition affects people in every country. Around 1.9 billion adults worldwide are overweight, while 462 million are underweight. An estimated 41 million children under the age of 5 years are overweight or obese, while some 159 million are stunted and 50 million are wasted. Adding to this burden are the 528 million or 29% of women of reproductive age around the world affected by </a:t>
            </a:r>
            <a:r>
              <a:rPr lang="en-US" sz="2400" dirty="0" err="1"/>
              <a:t>anaemia</a:t>
            </a:r>
            <a:r>
              <a:rPr lang="en-US" sz="2400" dirty="0"/>
              <a:t>, for which approximately half would be amenable to iron supplementation.</a:t>
            </a:r>
          </a:p>
          <a:p>
            <a:pPr algn="just"/>
            <a:r>
              <a:rPr lang="en-US" sz="2400" dirty="0"/>
              <a:t>Many families cannot afford or access enough nutritious foods like fresh fruit and vegetables, legumes, meat and milk, while foods and drinks high in fat, sugar and salt are cheaper and more readily available, leading to a rapid rise in the number of children and adults who are overweight and obese, in poor as well as rich countries. It is quite common to find undernutrition and overweight within the same community, household or even individual – it is possible to be both overweight and micronutrient deficient, for example.</a:t>
            </a:r>
          </a:p>
          <a:p>
            <a:pPr algn="just"/>
            <a:endParaRPr lang="en-US" sz="2400" dirty="0"/>
          </a:p>
        </p:txBody>
      </p:sp>
    </p:spTree>
    <p:extLst>
      <p:ext uri="{BB962C8B-B14F-4D97-AF65-F5344CB8AC3E}">
        <p14:creationId xmlns:p14="http://schemas.microsoft.com/office/powerpoint/2010/main" val="412259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77FB-1A44-4B61-A53A-89027D178FFA}"/>
              </a:ext>
            </a:extLst>
          </p:cNvPr>
          <p:cNvSpPr>
            <a:spLocks noGrp="1"/>
          </p:cNvSpPr>
          <p:nvPr>
            <p:ph type="title"/>
          </p:nvPr>
        </p:nvSpPr>
        <p:spPr>
          <a:xfrm>
            <a:off x="1676400" y="553720"/>
            <a:ext cx="11297920" cy="1143000"/>
          </a:xfrm>
        </p:spPr>
        <p:txBody>
          <a:bodyPr>
            <a:normAutofit fontScale="90000"/>
          </a:bodyPr>
          <a:lstStyle/>
          <a:p>
            <a:r>
              <a:rPr lang="en-US" b="1" dirty="0"/>
              <a:t>Double burden of malnutrition</a:t>
            </a:r>
            <a:br>
              <a:rPr lang="en-US" b="1" dirty="0"/>
            </a:br>
            <a:endParaRPr lang="en-US" dirty="0"/>
          </a:p>
        </p:txBody>
      </p:sp>
      <p:sp>
        <p:nvSpPr>
          <p:cNvPr id="3" name="Content Placeholder 2">
            <a:extLst>
              <a:ext uri="{FF2B5EF4-FFF2-40B4-BE49-F238E27FC236}">
                <a16:creationId xmlns:a16="http://schemas.microsoft.com/office/drawing/2014/main" id="{6275235B-3330-4CD7-A8C5-116D8E617165}"/>
              </a:ext>
            </a:extLst>
          </p:cNvPr>
          <p:cNvSpPr>
            <a:spLocks noGrp="1"/>
          </p:cNvSpPr>
          <p:nvPr>
            <p:ph idx="1"/>
          </p:nvPr>
        </p:nvSpPr>
        <p:spPr>
          <a:xfrm>
            <a:off x="284480" y="1198880"/>
            <a:ext cx="11582400" cy="5105400"/>
          </a:xfrm>
        </p:spPr>
        <p:txBody>
          <a:bodyPr/>
          <a:lstStyle/>
          <a:p>
            <a:pPr algn="just"/>
            <a:r>
              <a:rPr lang="en-US" dirty="0"/>
              <a:t>The double burden of malnutrition is characterized by the coexistence of undernutrition along with overweight and obesity, or diet-related noncommunicable diseases, within individuals, households and populations, and across the life course.</a:t>
            </a:r>
          </a:p>
        </p:txBody>
      </p:sp>
      <p:pic>
        <p:nvPicPr>
          <p:cNvPr id="7" name="Picture 6">
            <a:extLst>
              <a:ext uri="{FF2B5EF4-FFF2-40B4-BE49-F238E27FC236}">
                <a16:creationId xmlns:a16="http://schemas.microsoft.com/office/drawing/2014/main" id="{D0A79E2D-F394-455E-A6B1-096311374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2442949"/>
            <a:ext cx="11998960" cy="4313451"/>
          </a:xfrm>
          <a:prstGeom prst="rect">
            <a:avLst/>
          </a:prstGeom>
        </p:spPr>
      </p:pic>
    </p:spTree>
    <p:extLst>
      <p:ext uri="{BB962C8B-B14F-4D97-AF65-F5344CB8AC3E}">
        <p14:creationId xmlns:p14="http://schemas.microsoft.com/office/powerpoint/2010/main" val="133587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35E0DF-B875-4C4F-B761-6BFE962453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920" y="254000"/>
            <a:ext cx="11511280" cy="6268720"/>
          </a:xfrm>
        </p:spPr>
      </p:pic>
    </p:spTree>
    <p:extLst>
      <p:ext uri="{BB962C8B-B14F-4D97-AF65-F5344CB8AC3E}">
        <p14:creationId xmlns:p14="http://schemas.microsoft.com/office/powerpoint/2010/main" val="163474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06B1985-1F88-4385-B2AC-7B574D436221}"/>
              </a:ext>
            </a:extLst>
          </p:cNvPr>
          <p:cNvSpPr>
            <a:spLocks noGrp="1"/>
          </p:cNvSpPr>
          <p:nvPr>
            <p:ph type="title"/>
          </p:nvPr>
        </p:nvSpPr>
        <p:spPr>
          <a:xfrm>
            <a:off x="1584960" y="670878"/>
            <a:ext cx="10363200" cy="700722"/>
          </a:xfrm>
        </p:spPr>
        <p:txBody>
          <a:bodyPr/>
          <a:lstStyle/>
          <a:p>
            <a:pPr eaLnBrk="1" hangingPunct="1"/>
            <a:r>
              <a:rPr lang="en-US" altLang="en-US" dirty="0"/>
              <a:t>What is Maternal Nutrition? </a:t>
            </a:r>
          </a:p>
        </p:txBody>
      </p:sp>
      <p:sp>
        <p:nvSpPr>
          <p:cNvPr id="5123" name="Content Placeholder 2">
            <a:extLst>
              <a:ext uri="{FF2B5EF4-FFF2-40B4-BE49-F238E27FC236}">
                <a16:creationId xmlns:a16="http://schemas.microsoft.com/office/drawing/2014/main" id="{C44A24B3-84E2-44A0-8802-351CD6CB6D8E}"/>
              </a:ext>
            </a:extLst>
          </p:cNvPr>
          <p:cNvSpPr>
            <a:spLocks noGrp="1"/>
          </p:cNvSpPr>
          <p:nvPr>
            <p:ph idx="1"/>
          </p:nvPr>
        </p:nvSpPr>
        <p:spPr>
          <a:xfrm>
            <a:off x="396240" y="1600200"/>
            <a:ext cx="11795760" cy="5257800"/>
          </a:xfrm>
        </p:spPr>
        <p:txBody>
          <a:bodyPr>
            <a:normAutofit/>
          </a:bodyPr>
          <a:lstStyle/>
          <a:p>
            <a:pPr algn="just" eaLnBrk="1" hangingPunct="1">
              <a:defRPr/>
            </a:pPr>
            <a:r>
              <a:rPr lang="en-US" sz="3200" dirty="0">
                <a:solidFill>
                  <a:schemeClr val="accent3">
                    <a:lumMod val="50000"/>
                  </a:schemeClr>
                </a:solidFill>
              </a:rPr>
              <a:t>Malnutrition is a serious condition that occurs when an individual’s diet contains insufficient nutrients that do not meet the requirements of her body. It can cause damage to the vital organs and can adversely affect the functioning of the body.</a:t>
            </a:r>
          </a:p>
          <a:p>
            <a:endParaRPr lang="en-US" sz="2000" dirty="0"/>
          </a:p>
          <a:p>
            <a:pPr algn="just" eaLnBrk="1" hangingPunct="1">
              <a:defRPr/>
            </a:pPr>
            <a:endParaRPr lang="en-US" sz="3200" dirty="0">
              <a:solidFill>
                <a:schemeClr val="accent3">
                  <a:lumMod val="50000"/>
                </a:schemeClr>
              </a:solidFill>
            </a:endParaRPr>
          </a:p>
          <a:p>
            <a:pPr algn="just" eaLnBrk="1" hangingPunct="1">
              <a:defRPr/>
            </a:pPr>
            <a:endParaRPr lang="en-US" sz="2000" dirty="0">
              <a:solidFill>
                <a:schemeClr val="accent3">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7D21-3DC3-4A60-9496-73BFD6231470}"/>
              </a:ext>
            </a:extLst>
          </p:cNvPr>
          <p:cNvSpPr>
            <a:spLocks noGrp="1"/>
          </p:cNvSpPr>
          <p:nvPr>
            <p:ph type="title"/>
          </p:nvPr>
        </p:nvSpPr>
        <p:spPr>
          <a:xfrm>
            <a:off x="629920" y="274638"/>
            <a:ext cx="10952480" cy="395922"/>
          </a:xfrm>
        </p:spPr>
        <p:txBody>
          <a:bodyPr>
            <a:normAutofit fontScale="90000"/>
          </a:bodyPr>
          <a:lstStyle/>
          <a:p>
            <a:pPr algn="ctr"/>
            <a:r>
              <a:rPr lang="en-US" dirty="0"/>
              <a:t>Breastfeeding </a:t>
            </a:r>
          </a:p>
        </p:txBody>
      </p:sp>
      <p:sp>
        <p:nvSpPr>
          <p:cNvPr id="3" name="Content Placeholder 2">
            <a:extLst>
              <a:ext uri="{FF2B5EF4-FFF2-40B4-BE49-F238E27FC236}">
                <a16:creationId xmlns:a16="http://schemas.microsoft.com/office/drawing/2014/main" id="{07DC4930-36BF-4E8E-98C4-01ED52959895}"/>
              </a:ext>
            </a:extLst>
          </p:cNvPr>
          <p:cNvSpPr>
            <a:spLocks noGrp="1"/>
          </p:cNvSpPr>
          <p:nvPr>
            <p:ph idx="1"/>
          </p:nvPr>
        </p:nvSpPr>
        <p:spPr>
          <a:xfrm>
            <a:off x="365760" y="1376362"/>
            <a:ext cx="11369040" cy="5207000"/>
          </a:xfrm>
        </p:spPr>
        <p:txBody>
          <a:bodyPr>
            <a:normAutofit/>
          </a:bodyPr>
          <a:lstStyle/>
          <a:p>
            <a:pPr algn="just"/>
            <a:r>
              <a:rPr lang="en-US" sz="2000" dirty="0"/>
              <a:t>Breastfeeding is one of the most effective ways to ensure child health and survival. However, nearly 2 out of 3 infants are not exclusively breastfed for the recommended 6 months—a rate that has not improved in 2 decades. </a:t>
            </a:r>
          </a:p>
          <a:p>
            <a:pPr algn="just"/>
            <a:r>
              <a:rPr lang="en-US" sz="2000" dirty="0"/>
              <a:t>Breastmilk is the ideal food for infants. It is safe, clean and contains antibodies which help protect against many common childhood illnesses. Breastmilk provides all the energy and nutrients that the infant needs for the first months of life, and it continues to provide up to half or more of a child’s nutritional needs during the second half of the first year, and up to one third during the second year of life. </a:t>
            </a:r>
          </a:p>
          <a:p>
            <a:pPr algn="just"/>
            <a:r>
              <a:rPr lang="en-US" sz="2000" dirty="0"/>
              <a:t>Breastfed children perform better on intelligence tests, are less likely to be overweight or obese and less prone to diabetes later in life. Women who breastfeed also have a reduced risk of breast and ovarian cancers. </a:t>
            </a:r>
          </a:p>
          <a:p>
            <a:pPr algn="just"/>
            <a:r>
              <a:rPr lang="en-US" sz="2000" dirty="0"/>
              <a:t>Inappropriate marketing of breast-milk substitutes continues to undermine efforts to improve breastfeeding rates and duration worldwide.</a:t>
            </a:r>
          </a:p>
          <a:p>
            <a:pPr algn="just"/>
            <a:r>
              <a:rPr lang="en-US" sz="2000" dirty="0"/>
              <a:t>Low rates of breastfeeding add more than $3 billion a year to medical costs for women and children in the United States. (CDC) </a:t>
            </a:r>
          </a:p>
          <a:p>
            <a:pPr algn="just"/>
            <a:endParaRPr lang="en-US" sz="2000" dirty="0"/>
          </a:p>
        </p:txBody>
      </p:sp>
    </p:spTree>
    <p:extLst>
      <p:ext uri="{BB962C8B-B14F-4D97-AF65-F5344CB8AC3E}">
        <p14:creationId xmlns:p14="http://schemas.microsoft.com/office/powerpoint/2010/main" val="154590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8792-F507-4483-80CA-74C78ECD7CAE}"/>
              </a:ext>
            </a:extLst>
          </p:cNvPr>
          <p:cNvSpPr>
            <a:spLocks noGrp="1"/>
          </p:cNvSpPr>
          <p:nvPr>
            <p:ph type="title"/>
          </p:nvPr>
        </p:nvSpPr>
        <p:spPr>
          <a:xfrm>
            <a:off x="243840" y="274638"/>
            <a:ext cx="11338560" cy="1143000"/>
          </a:xfrm>
        </p:spPr>
        <p:txBody>
          <a:bodyPr/>
          <a:lstStyle/>
          <a:p>
            <a:r>
              <a:rPr lang="en-US" dirty="0"/>
              <a:t>Learning Objectives </a:t>
            </a:r>
          </a:p>
        </p:txBody>
      </p:sp>
      <p:sp>
        <p:nvSpPr>
          <p:cNvPr id="3" name="Content Placeholder 2">
            <a:extLst>
              <a:ext uri="{FF2B5EF4-FFF2-40B4-BE49-F238E27FC236}">
                <a16:creationId xmlns:a16="http://schemas.microsoft.com/office/drawing/2014/main" id="{D9EEA3BC-1D6C-4AAE-936E-8846DD0F1350}"/>
              </a:ext>
            </a:extLst>
          </p:cNvPr>
          <p:cNvSpPr>
            <a:spLocks noGrp="1"/>
          </p:cNvSpPr>
          <p:nvPr>
            <p:ph idx="1"/>
          </p:nvPr>
        </p:nvSpPr>
        <p:spPr>
          <a:xfrm>
            <a:off x="243840" y="1447800"/>
            <a:ext cx="11338560" cy="4572000"/>
          </a:xfrm>
        </p:spPr>
        <p:txBody>
          <a:bodyPr/>
          <a:lstStyle/>
          <a:p>
            <a:r>
              <a:rPr lang="en-US" sz="3200" dirty="0"/>
              <a:t>Nutrition </a:t>
            </a:r>
          </a:p>
          <a:p>
            <a:r>
              <a:rPr lang="en-US" sz="3200" dirty="0"/>
              <a:t>5 keys to healthy diet </a:t>
            </a:r>
          </a:p>
          <a:p>
            <a:r>
              <a:rPr lang="en-US" sz="3200" dirty="0"/>
              <a:t>Malnutrition </a:t>
            </a:r>
          </a:p>
          <a:p>
            <a:r>
              <a:rPr lang="en-US" sz="3200" dirty="0"/>
              <a:t>What are the consequences of malnutrition</a:t>
            </a:r>
          </a:p>
          <a:p>
            <a:r>
              <a:rPr lang="en-US" sz="3200" dirty="0"/>
              <a:t>Double burden of malnutrition </a:t>
            </a:r>
          </a:p>
          <a:p>
            <a:r>
              <a:rPr lang="en-US" sz="3200" dirty="0"/>
              <a:t> Maternal Nutrition and Breastfeeding </a:t>
            </a:r>
          </a:p>
          <a:p>
            <a:endParaRPr lang="en-US" dirty="0"/>
          </a:p>
        </p:txBody>
      </p:sp>
    </p:spTree>
    <p:extLst>
      <p:ext uri="{BB962C8B-B14F-4D97-AF65-F5344CB8AC3E}">
        <p14:creationId xmlns:p14="http://schemas.microsoft.com/office/powerpoint/2010/main" val="60597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11E9BD3-CE11-49D3-88CD-A7454540CAC0}"/>
              </a:ext>
            </a:extLst>
          </p:cNvPr>
          <p:cNvSpPr>
            <a:spLocks noGrp="1"/>
          </p:cNvSpPr>
          <p:nvPr>
            <p:ph type="title"/>
          </p:nvPr>
        </p:nvSpPr>
        <p:spPr/>
        <p:txBody>
          <a:bodyPr/>
          <a:lstStyle/>
          <a:p>
            <a:pPr eaLnBrk="1" hangingPunct="1"/>
            <a:endParaRPr lang="en-US" altLang="en-US"/>
          </a:p>
        </p:txBody>
      </p:sp>
      <p:sp>
        <p:nvSpPr>
          <p:cNvPr id="34819" name="Content Placeholder 2">
            <a:extLst>
              <a:ext uri="{FF2B5EF4-FFF2-40B4-BE49-F238E27FC236}">
                <a16:creationId xmlns:a16="http://schemas.microsoft.com/office/drawing/2014/main" id="{4478F8AC-B2A9-4408-9320-6C42802710C3}"/>
              </a:ext>
            </a:extLst>
          </p:cNvPr>
          <p:cNvSpPr>
            <a:spLocks noGrp="1"/>
          </p:cNvSpPr>
          <p:nvPr>
            <p:ph idx="1"/>
          </p:nvPr>
        </p:nvSpPr>
        <p:spPr/>
        <p:txBody>
          <a:bodyPr/>
          <a:lstStyle/>
          <a:p>
            <a:pPr eaLnBrk="1" hangingPunct="1"/>
            <a:endParaRPr lang="en-US" altLang="en-US"/>
          </a:p>
        </p:txBody>
      </p:sp>
      <p:pic>
        <p:nvPicPr>
          <p:cNvPr id="34820" name="Picture 2" descr="Image result for intergenerational cycle of malnutrition">
            <a:extLst>
              <a:ext uri="{FF2B5EF4-FFF2-40B4-BE49-F238E27FC236}">
                <a16:creationId xmlns:a16="http://schemas.microsoft.com/office/drawing/2014/main" id="{8FCDFE01-9DE0-438D-B3BD-84A7FE482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0"/>
            <a:ext cx="11423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1AAC-2A69-4253-B891-463614B0DE32}"/>
              </a:ext>
            </a:extLst>
          </p:cNvPr>
          <p:cNvSpPr>
            <a:spLocks noGrp="1"/>
          </p:cNvSpPr>
          <p:nvPr>
            <p:ph type="title"/>
          </p:nvPr>
        </p:nvSpPr>
        <p:spPr>
          <a:xfrm>
            <a:off x="1524000" y="274638"/>
            <a:ext cx="9144000" cy="1143000"/>
          </a:xfrm>
        </p:spPr>
        <p:txBody>
          <a:bodyPr rtlCol="0">
            <a:normAutofit fontScale="90000"/>
          </a:bodyPr>
          <a:lstStyle/>
          <a:p>
            <a:pPr eaLnBrk="1" fontAlgn="auto" hangingPunct="1">
              <a:spcAft>
                <a:spcPts val="0"/>
              </a:spcAft>
              <a:defRPr/>
            </a:pPr>
            <a:r>
              <a:rPr lang="en-US" b="1" dirty="0"/>
              <a:t>The primary maternal nutritional deficiencies found in deprived populations</a:t>
            </a:r>
          </a:p>
        </p:txBody>
      </p:sp>
      <p:sp>
        <p:nvSpPr>
          <p:cNvPr id="35843" name="Content Placeholder 2">
            <a:extLst>
              <a:ext uri="{FF2B5EF4-FFF2-40B4-BE49-F238E27FC236}">
                <a16:creationId xmlns:a16="http://schemas.microsoft.com/office/drawing/2014/main" id="{1E18379C-DA5A-4076-B37E-B2EE7B92BDDA}"/>
              </a:ext>
            </a:extLst>
          </p:cNvPr>
          <p:cNvSpPr>
            <a:spLocks noGrp="1"/>
          </p:cNvSpPr>
          <p:nvPr>
            <p:ph idx="1"/>
          </p:nvPr>
        </p:nvSpPr>
        <p:spPr>
          <a:xfrm>
            <a:off x="619760" y="1905000"/>
            <a:ext cx="11104880" cy="4953000"/>
          </a:xfrm>
        </p:spPr>
        <p:txBody>
          <a:bodyPr>
            <a:normAutofit/>
          </a:bodyPr>
          <a:lstStyle/>
          <a:p>
            <a:pPr algn="just" eaLnBrk="1" hangingPunct="1">
              <a:buFont typeface="Arial" panose="020B0604020202020204" pitchFamily="34" charset="0"/>
              <a:buNone/>
            </a:pPr>
            <a:r>
              <a:rPr lang="en-US" altLang="en-US" sz="2800" dirty="0"/>
              <a:t>a. </a:t>
            </a:r>
            <a:r>
              <a:rPr lang="en-US" altLang="en-US" sz="2800" i="1" dirty="0"/>
              <a:t>Energy deficiency-</a:t>
            </a:r>
            <a:endParaRPr lang="en-US" altLang="en-US" sz="2800" dirty="0"/>
          </a:p>
          <a:p>
            <a:pPr algn="just" eaLnBrk="1" hangingPunct="1">
              <a:buFont typeface="Arial" panose="020B0604020202020204" pitchFamily="34" charset="0"/>
              <a:buNone/>
            </a:pPr>
            <a:r>
              <a:rPr lang="en-US" altLang="en-US" sz="2800" dirty="0"/>
              <a:t>b. </a:t>
            </a:r>
            <a:r>
              <a:rPr lang="en-US" altLang="en-US" sz="2800" i="1" dirty="0"/>
              <a:t>Iron-deficiency </a:t>
            </a:r>
            <a:r>
              <a:rPr lang="en-US" altLang="en-US" sz="2800" i="1" dirty="0" err="1"/>
              <a:t>anaemia</a:t>
            </a:r>
            <a:r>
              <a:rPr lang="en-US" altLang="en-US" sz="2800" dirty="0"/>
              <a:t>-coupled with folate deficiency</a:t>
            </a:r>
          </a:p>
          <a:p>
            <a:pPr algn="just" eaLnBrk="1" hangingPunct="1">
              <a:buFont typeface="Arial" panose="020B0604020202020204" pitchFamily="34" charset="0"/>
              <a:buNone/>
            </a:pPr>
            <a:r>
              <a:rPr lang="en-US" altLang="en-US" sz="2800" dirty="0"/>
              <a:t>c. </a:t>
            </a:r>
            <a:r>
              <a:rPr lang="en-US" altLang="en-US" sz="2800" i="1" dirty="0"/>
              <a:t>Vitamin A deficiency</a:t>
            </a:r>
            <a:r>
              <a:rPr lang="en-US" altLang="en-US" sz="2800" dirty="0"/>
              <a:t>-</a:t>
            </a:r>
          </a:p>
          <a:p>
            <a:pPr eaLnBrk="1" hangingPunct="1">
              <a:buFont typeface="Arial" panose="020B0604020202020204" pitchFamily="34" charset="0"/>
              <a:buNone/>
            </a:pPr>
            <a:r>
              <a:rPr lang="en-US" altLang="en-US" sz="2800" dirty="0"/>
              <a:t>d. </a:t>
            </a:r>
            <a:r>
              <a:rPr lang="en-US" altLang="en-US" sz="2800" i="1" dirty="0"/>
              <a:t>Iodine deficiency</a:t>
            </a:r>
            <a:r>
              <a:rPr lang="en-US" altLang="en-US" sz="2800" dirty="0"/>
              <a:t>-leading to endemic </a:t>
            </a:r>
            <a:r>
              <a:rPr lang="en-US" altLang="en-US" sz="2800" dirty="0" err="1"/>
              <a:t>goitre</a:t>
            </a:r>
            <a:endParaRPr lang="en-US" altLang="en-US" sz="2800" dirty="0"/>
          </a:p>
          <a:p>
            <a:pPr eaLnBrk="1" hangingPunct="1">
              <a:buFont typeface="Arial" panose="020B0604020202020204" pitchFamily="34" charset="0"/>
              <a:buNone/>
            </a:pPr>
            <a:r>
              <a:rPr lang="en-US" altLang="en-US" sz="2800" dirty="0"/>
              <a:t>e. </a:t>
            </a:r>
            <a:r>
              <a:rPr lang="en-US" altLang="en-US" sz="2800" i="1" dirty="0"/>
              <a:t>Deficiency of other micro</a:t>
            </a:r>
            <a:r>
              <a:rPr lang="en-US" altLang="en-US" sz="2800" dirty="0"/>
              <a:t>-nutrients, such as thiamine, niacin, and zinc, may still occur in certain geographic areas.</a:t>
            </a:r>
          </a:p>
          <a:p>
            <a:pPr algn="just" eaLnBrk="1" hangingPunct="1">
              <a:buFont typeface="Arial" panose="020B0604020202020204" pitchFamily="34" charset="0"/>
              <a:buNone/>
            </a:pPr>
            <a:endParaRPr lang="en-US" altLang="en-US" sz="2800" dirty="0"/>
          </a:p>
          <a:p>
            <a:pPr algn="just" eaLnBrk="1" hangingPunct="1">
              <a:buFont typeface="Arial" panose="020B0604020202020204" pitchFamily="34" charset="0"/>
              <a:buChar char="•"/>
            </a:pPr>
            <a:endParaRPr lang="en-US"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24A47D6-42B5-473D-8C54-3A47144E405A}"/>
              </a:ext>
            </a:extLst>
          </p:cNvPr>
          <p:cNvSpPr>
            <a:spLocks noGrp="1"/>
          </p:cNvSpPr>
          <p:nvPr>
            <p:ph type="title"/>
          </p:nvPr>
        </p:nvSpPr>
        <p:spPr>
          <a:xfrm>
            <a:off x="1524000" y="228600"/>
            <a:ext cx="9144000" cy="1143000"/>
          </a:xfrm>
        </p:spPr>
        <p:txBody>
          <a:bodyPr>
            <a:normAutofit fontScale="90000"/>
          </a:bodyPr>
          <a:lstStyle/>
          <a:p>
            <a:pPr eaLnBrk="1" hangingPunct="1"/>
            <a:r>
              <a:rPr lang="en-US" altLang="en-US" b="1"/>
              <a:t>What Are The Causes Of Malnutrition?</a:t>
            </a:r>
            <a:br>
              <a:rPr lang="en-US" altLang="en-US" b="1"/>
            </a:br>
            <a:endParaRPr lang="en-US" altLang="en-US"/>
          </a:p>
        </p:txBody>
      </p:sp>
      <p:sp>
        <p:nvSpPr>
          <p:cNvPr id="36867" name="Content Placeholder 2">
            <a:extLst>
              <a:ext uri="{FF2B5EF4-FFF2-40B4-BE49-F238E27FC236}">
                <a16:creationId xmlns:a16="http://schemas.microsoft.com/office/drawing/2014/main" id="{9D3E76D9-FB93-4A07-9E87-918CAEE9E9EF}"/>
              </a:ext>
            </a:extLst>
          </p:cNvPr>
          <p:cNvSpPr>
            <a:spLocks noGrp="1"/>
          </p:cNvSpPr>
          <p:nvPr>
            <p:ph idx="1"/>
          </p:nvPr>
        </p:nvSpPr>
        <p:spPr>
          <a:xfrm>
            <a:off x="1524000" y="990601"/>
            <a:ext cx="10068560" cy="5135563"/>
          </a:xfrm>
        </p:spPr>
        <p:txBody>
          <a:bodyPr>
            <a:normAutofit/>
          </a:bodyPr>
          <a:lstStyle/>
          <a:p>
            <a:pPr eaLnBrk="1" hangingPunct="1">
              <a:buFont typeface="Arial" panose="020B0604020202020204" pitchFamily="34" charset="0"/>
              <a:buNone/>
            </a:pPr>
            <a:r>
              <a:rPr lang="en-US" altLang="en-US" sz="2400" dirty="0"/>
              <a:t>1. Lack of a nutritious diet in low-income families.</a:t>
            </a:r>
          </a:p>
          <a:p>
            <a:pPr eaLnBrk="1" hangingPunct="1">
              <a:buFont typeface="Arial" panose="020B0604020202020204" pitchFamily="34" charset="0"/>
              <a:buNone/>
            </a:pPr>
            <a:r>
              <a:rPr lang="en-US" altLang="en-US" sz="2400" dirty="0"/>
              <a:t>2. Painful teeth or mouth conditions that may affect the ability to consume food.</a:t>
            </a:r>
          </a:p>
          <a:p>
            <a:pPr eaLnBrk="1" hangingPunct="1">
              <a:buFont typeface="Arial" panose="020B0604020202020204" pitchFamily="34" charset="0"/>
              <a:buNone/>
            </a:pPr>
            <a:r>
              <a:rPr lang="en-US" altLang="en-US" sz="2400" dirty="0"/>
              <a:t>3. Following an unhealthy diet due to lack of knowledge.</a:t>
            </a:r>
          </a:p>
          <a:p>
            <a:pPr eaLnBrk="1" hangingPunct="1">
              <a:buFont typeface="Arial" panose="020B0604020202020204" pitchFamily="34" charset="0"/>
              <a:buNone/>
            </a:pPr>
            <a:r>
              <a:rPr lang="en-US" altLang="en-US" sz="2400" dirty="0"/>
              <a:t>4. Loss of appetite due to other health conditions such as chronic infections, depression, etc.</a:t>
            </a:r>
          </a:p>
          <a:p>
            <a:pPr eaLnBrk="1" hangingPunct="1">
              <a:buFont typeface="Arial" panose="020B0604020202020204" pitchFamily="34" charset="0"/>
              <a:buNone/>
            </a:pPr>
            <a:r>
              <a:rPr lang="en-US" altLang="en-US" sz="2400" dirty="0"/>
              <a:t>5. Use of certain medications that may interfere with nutrient absorption.</a:t>
            </a:r>
          </a:p>
          <a:p>
            <a:pPr eaLnBrk="1" hangingPunct="1">
              <a:buFont typeface="Arial" panose="020B0604020202020204" pitchFamily="34" charset="0"/>
              <a:buNone/>
            </a:pPr>
            <a:r>
              <a:rPr lang="en-US" altLang="en-US" sz="2400" dirty="0"/>
              <a:t>6. Diarrhea, nausea, and vomiting may also cause malnutrition.</a:t>
            </a:r>
          </a:p>
          <a:p>
            <a:pPr eaLnBrk="1" hangingPunct="1">
              <a:buFont typeface="Arial" panose="020B0604020202020204" pitchFamily="34" charset="0"/>
              <a:buNone/>
            </a:pPr>
            <a:r>
              <a:rPr lang="en-US" altLang="en-US" sz="2400" dirty="0"/>
              <a:t>7. Inadequate intake of nutrients and calories that does not meet the increased demands of pregnancy. </a:t>
            </a:r>
          </a:p>
          <a:p>
            <a:pPr eaLnBrk="1" hangingPunct="1">
              <a:buFont typeface="Arial" panose="020B0604020202020204" pitchFamily="34" charset="0"/>
              <a:buNone/>
            </a:pPr>
            <a:endParaRPr lang="en-US" altLang="en-US" sz="2400" dirty="0"/>
          </a:p>
          <a:p>
            <a:pPr eaLnBrk="1" hangingPunct="1">
              <a:buFont typeface="Arial" panose="020B0604020202020204" pitchFamily="34" charset="0"/>
              <a:buNone/>
            </a:pPr>
            <a:endParaRPr lang="en-US" altLang="en-US" sz="2400" dirty="0"/>
          </a:p>
          <a:p>
            <a:pPr eaLnBrk="1" hangingPunct="1"/>
            <a:endParaRPr lang="en-US"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CEFC782-6063-4D1A-9305-C9EF57252C21}"/>
              </a:ext>
            </a:extLst>
          </p:cNvPr>
          <p:cNvSpPr>
            <a:spLocks noGrp="1"/>
          </p:cNvSpPr>
          <p:nvPr>
            <p:ph type="title"/>
          </p:nvPr>
        </p:nvSpPr>
        <p:spPr>
          <a:xfrm>
            <a:off x="1168400" y="213678"/>
            <a:ext cx="11846560" cy="761682"/>
          </a:xfrm>
        </p:spPr>
        <p:txBody>
          <a:bodyPr/>
          <a:lstStyle/>
          <a:p>
            <a:r>
              <a:rPr lang="en-US" altLang="en-US" dirty="0">
                <a:latin typeface="Arial" panose="020B0604020202020204" pitchFamily="34" charset="0"/>
              </a:rPr>
              <a:t>N A T I O N A L  N U T R I T I O N  OV E R V I E W</a:t>
            </a:r>
            <a:endParaRPr lang="en-US" altLang="en-US" dirty="0"/>
          </a:p>
        </p:txBody>
      </p:sp>
      <p:sp>
        <p:nvSpPr>
          <p:cNvPr id="37891" name="Content Placeholder 2">
            <a:extLst>
              <a:ext uri="{FF2B5EF4-FFF2-40B4-BE49-F238E27FC236}">
                <a16:creationId xmlns:a16="http://schemas.microsoft.com/office/drawing/2014/main" id="{B8200DB7-7AB4-41B4-BF38-1BDBBA10A378}"/>
              </a:ext>
            </a:extLst>
          </p:cNvPr>
          <p:cNvSpPr>
            <a:spLocks noGrp="1"/>
          </p:cNvSpPr>
          <p:nvPr>
            <p:ph idx="1"/>
          </p:nvPr>
        </p:nvSpPr>
        <p:spPr>
          <a:xfrm>
            <a:off x="629920" y="1463040"/>
            <a:ext cx="10952480" cy="4983480"/>
          </a:xfrm>
        </p:spPr>
        <p:txBody>
          <a:bodyPr>
            <a:normAutofit/>
          </a:bodyPr>
          <a:lstStyle/>
          <a:p>
            <a:pPr algn="just"/>
            <a:r>
              <a:rPr lang="en-US" altLang="en-US" sz="2000" dirty="0">
                <a:latin typeface="Arial" panose="020B0604020202020204" pitchFamily="34" charset="0"/>
              </a:rPr>
              <a:t>Despite great progress over the last 20 years, poor nutrition is still hurting Bangladesh, its children and its future</a:t>
            </a:r>
          </a:p>
          <a:p>
            <a:pPr algn="just"/>
            <a:r>
              <a:rPr lang="en-US" altLang="en-US" sz="2000" dirty="0">
                <a:latin typeface="Arial" panose="020B0604020202020204" pitchFamily="34" charset="0"/>
              </a:rPr>
              <a:t>Poor nutrition impacts on economic outcomes, on health, on education; improving nutrition can bring about positive change in the short and long term and is essential to Bangladesh's Vision 21</a:t>
            </a:r>
          </a:p>
          <a:p>
            <a:pPr algn="just"/>
            <a:r>
              <a:rPr lang="en-US" altLang="en-US" sz="2000" dirty="0">
                <a:latin typeface="Arial" panose="020B0604020202020204" pitchFamily="34" charset="0"/>
              </a:rPr>
              <a:t>Bangladesh can own the problem and its solutions. Bangladesh can exercise control over its own budgets and policy priorities, and draw on international agendas </a:t>
            </a:r>
          </a:p>
          <a:p>
            <a:r>
              <a:rPr lang="en-US" altLang="en-US" sz="2000" dirty="0">
                <a:latin typeface="Arial" panose="020B0604020202020204" pitchFamily="34" charset="0"/>
              </a:rPr>
              <a:t>Existing nutrition strategies need to spend the budget allocated, and more needs to be spent across all of government</a:t>
            </a:r>
          </a:p>
          <a:p>
            <a:r>
              <a:rPr lang="en-US" altLang="en-US" sz="2000" dirty="0">
                <a:latin typeface="Arial" panose="020B0604020202020204" pitchFamily="34" charset="0"/>
              </a:rPr>
              <a:t>Substantive progress on nutrition policy can be made with strong leadership and coordination across government departments </a:t>
            </a:r>
            <a:endParaRPr lang="en-US" altLang="en-US" sz="2000" dirty="0"/>
          </a:p>
          <a:p>
            <a:pPr algn="just"/>
            <a:endParaRPr lang="en-US" alt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39F4DAD-08F4-4E3B-8EF2-D4B341DAA536}"/>
              </a:ext>
            </a:extLst>
          </p:cNvPr>
          <p:cNvSpPr>
            <a:spLocks noGrp="1"/>
          </p:cNvSpPr>
          <p:nvPr>
            <p:ph type="title"/>
          </p:nvPr>
        </p:nvSpPr>
        <p:spPr>
          <a:xfrm>
            <a:off x="2103120" y="213519"/>
            <a:ext cx="8757920" cy="1249362"/>
          </a:xfrm>
        </p:spPr>
        <p:txBody>
          <a:bodyPr/>
          <a:lstStyle/>
          <a:p>
            <a:pPr algn="ctr"/>
            <a:r>
              <a:rPr lang="en-US" altLang="en-US" b="1" dirty="0">
                <a:latin typeface="Arial" panose="020B0604020202020204" pitchFamily="34" charset="0"/>
              </a:rPr>
              <a:t>N U T R I T I O N  D U R I N G          P R EG N A N C Y   O V E R V I E W</a:t>
            </a:r>
            <a:endParaRPr lang="en-US" altLang="en-US" b="1" dirty="0"/>
          </a:p>
        </p:txBody>
      </p:sp>
      <p:sp>
        <p:nvSpPr>
          <p:cNvPr id="39939" name="Content Placeholder 2">
            <a:extLst>
              <a:ext uri="{FF2B5EF4-FFF2-40B4-BE49-F238E27FC236}">
                <a16:creationId xmlns:a16="http://schemas.microsoft.com/office/drawing/2014/main" id="{E7CD4B3E-B644-4DED-AACC-F9C7033A3923}"/>
              </a:ext>
            </a:extLst>
          </p:cNvPr>
          <p:cNvSpPr>
            <a:spLocks noGrp="1"/>
          </p:cNvSpPr>
          <p:nvPr>
            <p:ph idx="1"/>
          </p:nvPr>
        </p:nvSpPr>
        <p:spPr>
          <a:xfrm>
            <a:off x="1066800" y="1818640"/>
            <a:ext cx="10515600" cy="4201160"/>
          </a:xfrm>
        </p:spPr>
        <p:txBody>
          <a:bodyPr>
            <a:normAutofit/>
          </a:bodyPr>
          <a:lstStyle/>
          <a:p>
            <a:r>
              <a:rPr lang="en-US" altLang="en-US" sz="2400" dirty="0">
                <a:latin typeface="Arial" panose="020B0604020202020204" pitchFamily="34" charset="0"/>
              </a:rPr>
              <a:t>From 2006-2015, Bangladesh witnessed a steep decline in maternal mortality </a:t>
            </a:r>
          </a:p>
          <a:p>
            <a:r>
              <a:rPr lang="en-US" altLang="en-US" sz="2400" dirty="0">
                <a:latin typeface="Arial" panose="020B0604020202020204" pitchFamily="34" charset="0"/>
              </a:rPr>
              <a:t>The new SDGs emphasize maternal and child health and nutrition</a:t>
            </a:r>
          </a:p>
          <a:p>
            <a:r>
              <a:rPr lang="en-US" altLang="en-US" sz="2400" dirty="0">
                <a:latin typeface="Arial" panose="020B0604020202020204" pitchFamily="34" charset="0"/>
              </a:rPr>
              <a:t>Under-nutrition even among the wealthy indicates that targeted nutrition interventions are now needed</a:t>
            </a:r>
          </a:p>
          <a:p>
            <a:r>
              <a:rPr lang="en-US" altLang="en-US" sz="2400" dirty="0">
                <a:latin typeface="Arial" panose="020B0604020202020204" pitchFamily="34" charset="0"/>
              </a:rPr>
              <a:t>Bangladesh has made remarkable progress in reducing maternal and infant mortality rates over the last several decades. </a:t>
            </a:r>
          </a:p>
          <a:p>
            <a:r>
              <a:rPr lang="en-US" altLang="en-US" sz="2400" dirty="0">
                <a:latin typeface="Arial" panose="020B0604020202020204" pitchFamily="34" charset="0"/>
              </a:rPr>
              <a:t>Maternal mortality rates in particular have seen the most dramatic improvements. </a:t>
            </a:r>
          </a:p>
          <a:p>
            <a:endParaRPr lang="en-US"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C345EF5-CB21-4DEF-9F61-AAF2EAAA27F5}"/>
              </a:ext>
            </a:extLst>
          </p:cNvPr>
          <p:cNvSpPr>
            <a:spLocks noGrp="1"/>
          </p:cNvSpPr>
          <p:nvPr>
            <p:ph type="title"/>
          </p:nvPr>
        </p:nvSpPr>
        <p:spPr/>
        <p:txBody>
          <a:bodyPr/>
          <a:lstStyle/>
          <a:p>
            <a:r>
              <a:rPr lang="en-US" altLang="en-US" dirty="0"/>
              <a:t>………..Continued </a:t>
            </a:r>
          </a:p>
        </p:txBody>
      </p:sp>
      <p:sp>
        <p:nvSpPr>
          <p:cNvPr id="40963" name="Content Placeholder 2">
            <a:extLst>
              <a:ext uri="{FF2B5EF4-FFF2-40B4-BE49-F238E27FC236}">
                <a16:creationId xmlns:a16="http://schemas.microsoft.com/office/drawing/2014/main" id="{B2D45122-32D6-43E9-9B97-DDE1BB289A09}"/>
              </a:ext>
            </a:extLst>
          </p:cNvPr>
          <p:cNvSpPr>
            <a:spLocks noGrp="1"/>
          </p:cNvSpPr>
          <p:nvPr>
            <p:ph idx="1"/>
          </p:nvPr>
        </p:nvSpPr>
        <p:spPr>
          <a:xfrm>
            <a:off x="365760" y="1752600"/>
            <a:ext cx="11826240" cy="4572000"/>
          </a:xfrm>
        </p:spPr>
        <p:txBody>
          <a:bodyPr>
            <a:normAutofit/>
          </a:bodyPr>
          <a:lstStyle/>
          <a:p>
            <a:r>
              <a:rPr lang="en-US" altLang="en-US" sz="2400" dirty="0">
                <a:latin typeface="Arial" panose="020B0604020202020204" pitchFamily="34" charset="0"/>
              </a:rPr>
              <a:t>Between 2006 and 2015 Bangladesh experience a decline from 303 to 176per 100,000live births, a decline of 41.9percent. </a:t>
            </a:r>
          </a:p>
          <a:p>
            <a:r>
              <a:rPr lang="en-US" altLang="en-US" sz="2400" dirty="0">
                <a:latin typeface="Arial" panose="020B0604020202020204" pitchFamily="34" charset="0"/>
              </a:rPr>
              <a:t>This decline was faster than in regional neighbors India, Pakistan and Sri Lanka. </a:t>
            </a:r>
          </a:p>
          <a:p>
            <a:pPr algn="just"/>
            <a:r>
              <a:rPr lang="en-US" altLang="en-US" sz="2400" dirty="0">
                <a:latin typeface="Arial" panose="020B0604020202020204" pitchFamily="34" charset="0"/>
              </a:rPr>
              <a:t>Substantial improvements have also been seen in infant mortality, with a decline of 35.4percent between 2006 and 201</a:t>
            </a:r>
          </a:p>
          <a:p>
            <a:pPr algn="just"/>
            <a:r>
              <a:rPr lang="en-US" altLang="en-US" sz="2400" dirty="0">
                <a:latin typeface="Arial" panose="020B0604020202020204" pitchFamily="34" charset="0"/>
              </a:rPr>
              <a:t>Despite these laudable results, low birth rates, premature births, birth defects and still born births continue to be a cause of concern. The health of mothers and infants has significant implications. Low birth-weight babies can suffer life-long health risks as well as poor physical and cognitive development, leading to stunting and reduced incomes when they enter the labor market.</a:t>
            </a:r>
            <a:endParaRPr lang="en-US" altLang="en-US" sz="2400" dirty="0"/>
          </a:p>
          <a:p>
            <a:endParaRPr lang="en-US"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BB712C9-B0A8-41DC-A411-8095736FFBBF}"/>
              </a:ext>
            </a:extLst>
          </p:cNvPr>
          <p:cNvSpPr>
            <a:spLocks noGrp="1"/>
          </p:cNvSpPr>
          <p:nvPr>
            <p:ph type="title"/>
          </p:nvPr>
        </p:nvSpPr>
        <p:spPr/>
        <p:txBody>
          <a:bodyPr/>
          <a:lstStyle/>
          <a:p>
            <a:r>
              <a:rPr lang="en-US" altLang="en-US" dirty="0"/>
              <a:t>……….Continued </a:t>
            </a:r>
          </a:p>
        </p:txBody>
      </p:sp>
      <p:sp>
        <p:nvSpPr>
          <p:cNvPr id="43011" name="Content Placeholder 2">
            <a:extLst>
              <a:ext uri="{FF2B5EF4-FFF2-40B4-BE49-F238E27FC236}">
                <a16:creationId xmlns:a16="http://schemas.microsoft.com/office/drawing/2014/main" id="{85848371-17E1-44EE-95D9-DDFC95B1696C}"/>
              </a:ext>
            </a:extLst>
          </p:cNvPr>
          <p:cNvSpPr>
            <a:spLocks noGrp="1"/>
          </p:cNvSpPr>
          <p:nvPr>
            <p:ph idx="1"/>
          </p:nvPr>
        </p:nvSpPr>
        <p:spPr>
          <a:xfrm>
            <a:off x="396240" y="1447800"/>
            <a:ext cx="11186160" cy="4572000"/>
          </a:xfrm>
        </p:spPr>
        <p:txBody>
          <a:bodyPr>
            <a:normAutofit/>
          </a:bodyPr>
          <a:lstStyle/>
          <a:p>
            <a:pPr algn="just"/>
            <a:r>
              <a:rPr lang="en-US" altLang="en-US" sz="2800" dirty="0">
                <a:latin typeface="Arial" panose="020B0604020202020204" pitchFamily="34" charset="0"/>
              </a:rPr>
              <a:t>The persistence of mother and child under nutrition even among wealthy populations provides strong evidence that economic growth alone is not able to address the under nutrition issue in Bangladesh. </a:t>
            </a:r>
          </a:p>
          <a:p>
            <a:pPr algn="just"/>
            <a:endParaRPr lang="en-US" altLang="en-US" sz="2800" dirty="0">
              <a:latin typeface="Arial" panose="020B0604020202020204" pitchFamily="34" charset="0"/>
            </a:endParaRPr>
          </a:p>
          <a:p>
            <a:pPr algn="just"/>
            <a:r>
              <a:rPr lang="en-US" altLang="en-US" sz="2800" dirty="0">
                <a:latin typeface="Arial" panose="020B0604020202020204" pitchFamily="34" charset="0"/>
              </a:rPr>
              <a:t>Targeted nutrition intervention activities are needed. Resolving under nutrition among pregnant women and infants will require the promotion of a host of different nutrition interventions.</a:t>
            </a:r>
            <a:endParaRPr lang="en-US"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6AC1-8E26-4944-9285-BADE0768A52F}"/>
              </a:ext>
            </a:extLst>
          </p:cNvPr>
          <p:cNvSpPr>
            <a:spLocks noGrp="1"/>
          </p:cNvSpPr>
          <p:nvPr>
            <p:ph type="title"/>
          </p:nvPr>
        </p:nvSpPr>
        <p:spPr/>
        <p:txBody>
          <a:bodyPr/>
          <a:lstStyle/>
          <a:p>
            <a:pPr algn="ctr"/>
            <a:r>
              <a:rPr lang="en-US" dirty="0"/>
              <a:t>Malnutrition and Global Fact </a:t>
            </a:r>
          </a:p>
        </p:txBody>
      </p:sp>
      <p:sp>
        <p:nvSpPr>
          <p:cNvPr id="3" name="Content Placeholder 2">
            <a:extLst>
              <a:ext uri="{FF2B5EF4-FFF2-40B4-BE49-F238E27FC236}">
                <a16:creationId xmlns:a16="http://schemas.microsoft.com/office/drawing/2014/main" id="{FAD4E572-13EE-4A3B-B089-E66897F2F70E}"/>
              </a:ext>
            </a:extLst>
          </p:cNvPr>
          <p:cNvSpPr>
            <a:spLocks noGrp="1"/>
          </p:cNvSpPr>
          <p:nvPr>
            <p:ph idx="1"/>
          </p:nvPr>
        </p:nvSpPr>
        <p:spPr>
          <a:xfrm>
            <a:off x="457200" y="1447800"/>
            <a:ext cx="11470640" cy="4572000"/>
          </a:xfrm>
        </p:spPr>
        <p:txBody>
          <a:bodyPr>
            <a:normAutofit/>
          </a:bodyPr>
          <a:lstStyle/>
          <a:p>
            <a:r>
              <a:rPr lang="en-US" sz="2400" dirty="0"/>
              <a:t>Malnutrition affects </a:t>
            </a:r>
            <a:r>
              <a:rPr lang="en-US" sz="2400" b="1" dirty="0"/>
              <a:t>2 billion people</a:t>
            </a:r>
            <a:r>
              <a:rPr lang="en-US" sz="2400" dirty="0"/>
              <a:t> in the world.</a:t>
            </a:r>
          </a:p>
          <a:p>
            <a:r>
              <a:rPr lang="en-US" sz="2400" b="1" dirty="0"/>
              <a:t>45% of deaths of children </a:t>
            </a:r>
            <a:r>
              <a:rPr lang="en-US" sz="2400" b="1" dirty="0" err="1"/>
              <a:t>underfiveyears</a:t>
            </a:r>
            <a:r>
              <a:rPr lang="en-US" sz="2400" b="1" dirty="0"/>
              <a:t> of age </a:t>
            </a:r>
            <a:r>
              <a:rPr lang="en-US" sz="2400" dirty="0"/>
              <a:t>are attributable to under-nutrition.</a:t>
            </a:r>
          </a:p>
          <a:p>
            <a:r>
              <a:rPr lang="en-US" sz="2400" dirty="0"/>
              <a:t>Malnutrition is an underlying cause of death of </a:t>
            </a:r>
            <a:r>
              <a:rPr lang="en-US" sz="2400" b="1" dirty="0"/>
              <a:t>2.6 million children each year</a:t>
            </a:r>
            <a:r>
              <a:rPr lang="en-US" sz="2400" dirty="0"/>
              <a:t> – a third of child deaths globally.</a:t>
            </a:r>
          </a:p>
          <a:p>
            <a:r>
              <a:rPr lang="en-US" sz="2400" dirty="0"/>
              <a:t>Around </a:t>
            </a:r>
            <a:r>
              <a:rPr lang="en-US" sz="2400" b="1" dirty="0"/>
              <a:t>160 million children</a:t>
            </a:r>
            <a:r>
              <a:rPr lang="en-US" sz="2400" dirty="0"/>
              <a:t> under five years of age worldwide are affected by </a:t>
            </a:r>
            <a:r>
              <a:rPr lang="en-US" sz="2400" b="1" dirty="0"/>
              <a:t>stunting</a:t>
            </a:r>
            <a:r>
              <a:rPr lang="en-US" sz="2400" dirty="0"/>
              <a:t>.</a:t>
            </a:r>
          </a:p>
          <a:p>
            <a:r>
              <a:rPr lang="en-US" sz="2400" b="1" dirty="0"/>
              <a:t>Vitamin A deficiency</a:t>
            </a:r>
            <a:r>
              <a:rPr lang="en-US" sz="2400" dirty="0"/>
              <a:t>causes157,000 child deaths a year, </a:t>
            </a:r>
            <a:r>
              <a:rPr lang="en-US" sz="2400" dirty="0" err="1"/>
              <a:t>and</a:t>
            </a:r>
            <a:r>
              <a:rPr lang="en-US" sz="2400" b="1" dirty="0" err="1"/>
              <a:t>zinc</a:t>
            </a:r>
            <a:r>
              <a:rPr lang="en-US" sz="2400" b="1" dirty="0"/>
              <a:t> deficiency</a:t>
            </a:r>
            <a:r>
              <a:rPr lang="en-US" sz="2400" dirty="0"/>
              <a:t>116,000 child deaths.</a:t>
            </a:r>
          </a:p>
          <a:p>
            <a:endParaRPr lang="en-US" sz="2400" dirty="0"/>
          </a:p>
        </p:txBody>
      </p:sp>
    </p:spTree>
    <p:extLst>
      <p:ext uri="{BB962C8B-B14F-4D97-AF65-F5344CB8AC3E}">
        <p14:creationId xmlns:p14="http://schemas.microsoft.com/office/powerpoint/2010/main" val="3237517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E66D-1D41-4489-9BF7-F67DD0060844}"/>
              </a:ext>
            </a:extLst>
          </p:cNvPr>
          <p:cNvSpPr>
            <a:spLocks noGrp="1"/>
          </p:cNvSpPr>
          <p:nvPr>
            <p:ph type="title"/>
          </p:nvPr>
        </p:nvSpPr>
        <p:spPr>
          <a:xfrm>
            <a:off x="1219200" y="274638"/>
            <a:ext cx="10363200" cy="883602"/>
          </a:xfrm>
        </p:spPr>
        <p:txBody>
          <a:bodyPr/>
          <a:lstStyle/>
          <a:p>
            <a:pPr algn="ctr"/>
            <a:r>
              <a:rPr lang="en-US" dirty="0"/>
              <a:t>Malnutrition and Bangladesh </a:t>
            </a:r>
          </a:p>
        </p:txBody>
      </p:sp>
      <p:sp>
        <p:nvSpPr>
          <p:cNvPr id="3" name="Content Placeholder 2">
            <a:extLst>
              <a:ext uri="{FF2B5EF4-FFF2-40B4-BE49-F238E27FC236}">
                <a16:creationId xmlns:a16="http://schemas.microsoft.com/office/drawing/2014/main" id="{E622AA92-E3AA-4CCC-AE2F-71CE46BC8A5F}"/>
              </a:ext>
            </a:extLst>
          </p:cNvPr>
          <p:cNvSpPr>
            <a:spLocks noGrp="1"/>
          </p:cNvSpPr>
          <p:nvPr>
            <p:ph idx="1"/>
          </p:nvPr>
        </p:nvSpPr>
        <p:spPr>
          <a:xfrm>
            <a:off x="406400" y="1447800"/>
            <a:ext cx="11348720" cy="4572000"/>
          </a:xfrm>
        </p:spPr>
        <p:txBody>
          <a:bodyPr>
            <a:normAutofit/>
          </a:bodyPr>
          <a:lstStyle/>
          <a:p>
            <a:r>
              <a:rPr lang="en-US" sz="3200" dirty="0"/>
              <a:t>More than </a:t>
            </a:r>
            <a:r>
              <a:rPr lang="en-US" sz="3200" b="1" dirty="0"/>
              <a:t>half the population</a:t>
            </a:r>
            <a:r>
              <a:rPr lang="en-US" sz="3200" dirty="0"/>
              <a:t> suffers from malnutrition.</a:t>
            </a:r>
          </a:p>
          <a:p>
            <a:r>
              <a:rPr lang="en-US" sz="3200" b="1" dirty="0"/>
              <a:t>Severe acute malnutrition affects 450,000 children</a:t>
            </a:r>
            <a:r>
              <a:rPr lang="en-US" sz="3200" dirty="0"/>
              <a:t>, while close to 2 million children have moderate acute malnutrition.</a:t>
            </a:r>
          </a:p>
          <a:p>
            <a:r>
              <a:rPr lang="en-US" sz="3200" b="1" dirty="0" err="1"/>
              <a:t>Anaemia</a:t>
            </a:r>
            <a:r>
              <a:rPr lang="en-US" sz="3200" dirty="0" err="1"/>
              <a:t>affects</a:t>
            </a:r>
            <a:r>
              <a:rPr lang="en-US" sz="3200" dirty="0"/>
              <a:t> 52% of children under five years of age.</a:t>
            </a:r>
          </a:p>
          <a:p>
            <a:r>
              <a:rPr lang="en-US" sz="3200" dirty="0"/>
              <a:t>41% of children </a:t>
            </a:r>
            <a:r>
              <a:rPr lang="en-US" sz="3200" dirty="0" err="1"/>
              <a:t>underfive</a:t>
            </a:r>
            <a:r>
              <a:rPr lang="en-US" sz="3200" dirty="0"/>
              <a:t> years of </a:t>
            </a:r>
            <a:r>
              <a:rPr lang="en-US" sz="3200" dirty="0" err="1"/>
              <a:t>ageare</a:t>
            </a:r>
            <a:r>
              <a:rPr lang="en-US" sz="3200" dirty="0"/>
              <a:t> </a:t>
            </a:r>
            <a:r>
              <a:rPr lang="en-US" sz="3200" b="1" dirty="0"/>
              <a:t>stunted.</a:t>
            </a:r>
            <a:endParaRPr lang="en-US" sz="3200" dirty="0"/>
          </a:p>
          <a:p>
            <a:endParaRPr lang="en-US" sz="3200" dirty="0"/>
          </a:p>
        </p:txBody>
      </p:sp>
    </p:spTree>
    <p:extLst>
      <p:ext uri="{BB962C8B-B14F-4D97-AF65-F5344CB8AC3E}">
        <p14:creationId xmlns:p14="http://schemas.microsoft.com/office/powerpoint/2010/main" val="371916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492B-E343-410D-802A-9472AC871C67}"/>
              </a:ext>
            </a:extLst>
          </p:cNvPr>
          <p:cNvSpPr>
            <a:spLocks noGrp="1"/>
          </p:cNvSpPr>
          <p:nvPr>
            <p:ph type="title"/>
          </p:nvPr>
        </p:nvSpPr>
        <p:spPr/>
        <p:txBody>
          <a:bodyPr/>
          <a:lstStyle/>
          <a:p>
            <a:r>
              <a:rPr lang="en-US" dirty="0"/>
              <a:t>Malnutrition and Bangladesh </a:t>
            </a:r>
          </a:p>
        </p:txBody>
      </p:sp>
      <p:sp>
        <p:nvSpPr>
          <p:cNvPr id="3" name="Content Placeholder 2">
            <a:extLst>
              <a:ext uri="{FF2B5EF4-FFF2-40B4-BE49-F238E27FC236}">
                <a16:creationId xmlns:a16="http://schemas.microsoft.com/office/drawing/2014/main" id="{0E44F07A-6799-4B5A-A852-31C2262CACC2}"/>
              </a:ext>
            </a:extLst>
          </p:cNvPr>
          <p:cNvSpPr>
            <a:spLocks noGrp="1"/>
          </p:cNvSpPr>
          <p:nvPr>
            <p:ph idx="1"/>
          </p:nvPr>
        </p:nvSpPr>
        <p:spPr>
          <a:xfrm>
            <a:off x="1412240" y="1544320"/>
            <a:ext cx="10092372" cy="4366902"/>
          </a:xfrm>
        </p:spPr>
        <p:txBody>
          <a:bodyPr>
            <a:normAutofit fontScale="92500"/>
          </a:bodyPr>
          <a:lstStyle/>
          <a:p>
            <a:r>
              <a:rPr lang="en-US" sz="2800" dirty="0"/>
              <a:t>16% of children </a:t>
            </a:r>
            <a:r>
              <a:rPr lang="en-US" sz="2800" dirty="0" err="1"/>
              <a:t>underfive</a:t>
            </a:r>
            <a:r>
              <a:rPr lang="en-US" sz="2800" dirty="0"/>
              <a:t> years of </a:t>
            </a:r>
            <a:r>
              <a:rPr lang="en-US" sz="2800" dirty="0" err="1"/>
              <a:t>ageare</a:t>
            </a:r>
            <a:r>
              <a:rPr lang="en-US" sz="2800" dirty="0"/>
              <a:t> </a:t>
            </a:r>
            <a:r>
              <a:rPr lang="en-US" sz="2800" b="1" dirty="0"/>
              <a:t>wasted</a:t>
            </a:r>
            <a:r>
              <a:rPr lang="en-US" sz="2800" dirty="0"/>
              <a:t>.</a:t>
            </a:r>
          </a:p>
          <a:p>
            <a:r>
              <a:rPr lang="en-US" sz="2800" dirty="0"/>
              <a:t>36% of children under five years of </a:t>
            </a:r>
            <a:r>
              <a:rPr lang="en-US" sz="2800" dirty="0" err="1"/>
              <a:t>ageare</a:t>
            </a:r>
            <a:r>
              <a:rPr lang="en-US" sz="2800" dirty="0"/>
              <a:t> </a:t>
            </a:r>
            <a:r>
              <a:rPr lang="en-US" sz="2800" b="1" dirty="0"/>
              <a:t>underweight.</a:t>
            </a:r>
            <a:endParaRPr lang="en-US" sz="2800" dirty="0"/>
          </a:p>
          <a:p>
            <a:r>
              <a:rPr lang="en-US" sz="2800" b="1" dirty="0"/>
              <a:t>A quarter of women are </a:t>
            </a:r>
            <a:r>
              <a:rPr lang="en-US" sz="2800" b="1" dirty="0" err="1"/>
              <a:t>underweight</a:t>
            </a:r>
            <a:r>
              <a:rPr lang="en-US" sz="2800" dirty="0" err="1"/>
              <a:t>and</a:t>
            </a:r>
            <a:r>
              <a:rPr lang="en-US" sz="2800" dirty="0"/>
              <a:t> around 15% have short stature, which increases the risk of difficult childbirth and low-birth-weight infants.</a:t>
            </a:r>
          </a:p>
          <a:p>
            <a:r>
              <a:rPr lang="en-US" sz="2800" dirty="0"/>
              <a:t>Half of all women suffer from </a:t>
            </a:r>
            <a:r>
              <a:rPr lang="en-US" sz="2800" b="1" dirty="0" err="1"/>
              <a:t>anaemia</a:t>
            </a:r>
            <a:r>
              <a:rPr lang="en-US" sz="2800" dirty="0"/>
              <a:t>, mostly nutritional in origin.</a:t>
            </a:r>
          </a:p>
          <a:p>
            <a:r>
              <a:rPr lang="en-US" sz="2800" dirty="0"/>
              <a:t>Malnutrition is estimated to cost Bangladesh more than </a:t>
            </a:r>
            <a:r>
              <a:rPr lang="en-US" sz="2800" b="1" dirty="0"/>
              <a:t>US$1bn every year in lost productivity</a:t>
            </a:r>
            <a:r>
              <a:rPr lang="en-US" sz="2800" dirty="0"/>
              <a:t>.</a:t>
            </a:r>
          </a:p>
          <a:p>
            <a:endParaRPr lang="en-US" sz="2800" dirty="0"/>
          </a:p>
        </p:txBody>
      </p:sp>
    </p:spTree>
    <p:extLst>
      <p:ext uri="{BB962C8B-B14F-4D97-AF65-F5344CB8AC3E}">
        <p14:creationId xmlns:p14="http://schemas.microsoft.com/office/powerpoint/2010/main" val="66029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81FA-FD54-436D-BD48-AED28FF6C096}"/>
              </a:ext>
            </a:extLst>
          </p:cNvPr>
          <p:cNvSpPr>
            <a:spLocks noGrp="1"/>
          </p:cNvSpPr>
          <p:nvPr>
            <p:ph type="title"/>
          </p:nvPr>
        </p:nvSpPr>
        <p:spPr/>
        <p:txBody>
          <a:bodyPr/>
          <a:lstStyle/>
          <a:p>
            <a:r>
              <a:rPr lang="en-US" dirty="0"/>
              <a:t>Nutrition </a:t>
            </a:r>
          </a:p>
        </p:txBody>
      </p:sp>
      <p:sp>
        <p:nvSpPr>
          <p:cNvPr id="3" name="Content Placeholder 2">
            <a:extLst>
              <a:ext uri="{FF2B5EF4-FFF2-40B4-BE49-F238E27FC236}">
                <a16:creationId xmlns:a16="http://schemas.microsoft.com/office/drawing/2014/main" id="{1E99F7F1-A056-4EF3-8F29-CBDBD63EB869}"/>
              </a:ext>
            </a:extLst>
          </p:cNvPr>
          <p:cNvSpPr>
            <a:spLocks noGrp="1"/>
          </p:cNvSpPr>
          <p:nvPr>
            <p:ph idx="1"/>
          </p:nvPr>
        </p:nvSpPr>
        <p:spPr/>
        <p:txBody>
          <a:bodyPr/>
          <a:lstStyle/>
          <a:p>
            <a:r>
              <a:rPr lang="en-US" dirty="0"/>
              <a:t>Nutrition is a critical part of health and development. </a:t>
            </a:r>
          </a:p>
          <a:p>
            <a:r>
              <a:rPr lang="en-US" dirty="0"/>
              <a:t>Better nutrition is related to improved infant, child and maternal health, stronger immune systems, safer pregnancy and childbirth, lower risk of non-communicable diseases (such as diabetes and cardiovascular disease), and longevity. (WHO)</a:t>
            </a:r>
          </a:p>
          <a:p>
            <a:endParaRPr lang="en-US" dirty="0"/>
          </a:p>
        </p:txBody>
      </p:sp>
    </p:spTree>
    <p:extLst>
      <p:ext uri="{BB962C8B-B14F-4D97-AF65-F5344CB8AC3E}">
        <p14:creationId xmlns:p14="http://schemas.microsoft.com/office/powerpoint/2010/main" val="475466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8B04A6-2351-43B8-8A26-6C629F8AE94F}"/>
              </a:ext>
            </a:extLst>
          </p:cNvPr>
          <p:cNvPicPr>
            <a:picLocks noGrp="1" noChangeAspect="1"/>
          </p:cNvPicPr>
          <p:nvPr>
            <p:ph idx="1"/>
          </p:nvPr>
        </p:nvPicPr>
        <p:blipFill>
          <a:blip r:embed="rId2"/>
          <a:stretch>
            <a:fillRect/>
          </a:stretch>
        </p:blipFill>
        <p:spPr>
          <a:xfrm>
            <a:off x="1239520" y="502920"/>
            <a:ext cx="10840720" cy="5852160"/>
          </a:xfrm>
          <a:prstGeom prst="rect">
            <a:avLst/>
          </a:prstGeom>
        </p:spPr>
      </p:pic>
    </p:spTree>
    <p:extLst>
      <p:ext uri="{BB962C8B-B14F-4D97-AF65-F5344CB8AC3E}">
        <p14:creationId xmlns:p14="http://schemas.microsoft.com/office/powerpoint/2010/main" val="138329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CC3B-C0F8-4BEF-831D-4DBE32667FDA}"/>
              </a:ext>
            </a:extLst>
          </p:cNvPr>
          <p:cNvSpPr>
            <a:spLocks noGrp="1"/>
          </p:cNvSpPr>
          <p:nvPr>
            <p:ph type="title"/>
          </p:nvPr>
        </p:nvSpPr>
        <p:spPr>
          <a:xfrm>
            <a:off x="1330960" y="2997518"/>
            <a:ext cx="10363200" cy="1143000"/>
          </a:xfrm>
        </p:spPr>
        <p:txBody>
          <a:bodyPr/>
          <a:lstStyle/>
          <a:p>
            <a:r>
              <a:rPr lang="en-US" b="1" dirty="0"/>
              <a:t>UNDERLYING CAUSES OF MALNUTRITION</a:t>
            </a:r>
          </a:p>
        </p:txBody>
      </p:sp>
    </p:spTree>
    <p:extLst>
      <p:ext uri="{BB962C8B-B14F-4D97-AF65-F5344CB8AC3E}">
        <p14:creationId xmlns:p14="http://schemas.microsoft.com/office/powerpoint/2010/main" val="1712815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7AF-8FE5-4504-B03D-9DA7B304D2E7}"/>
              </a:ext>
            </a:extLst>
          </p:cNvPr>
          <p:cNvSpPr>
            <a:spLocks noGrp="1"/>
          </p:cNvSpPr>
          <p:nvPr>
            <p:ph type="title"/>
          </p:nvPr>
        </p:nvSpPr>
        <p:spPr>
          <a:xfrm>
            <a:off x="294640" y="274638"/>
            <a:ext cx="11287760" cy="1143000"/>
          </a:xfrm>
        </p:spPr>
        <p:txBody>
          <a:bodyPr/>
          <a:lstStyle/>
          <a:p>
            <a:r>
              <a:rPr lang="en-US" b="1" cap="all" dirty="0"/>
              <a:t>UNDERLYING CAUSES OF MALNUTRITION: POVERTY</a:t>
            </a:r>
            <a:endParaRPr lang="en-US" dirty="0"/>
          </a:p>
        </p:txBody>
      </p:sp>
      <p:sp>
        <p:nvSpPr>
          <p:cNvPr id="3" name="Content Placeholder 2">
            <a:extLst>
              <a:ext uri="{FF2B5EF4-FFF2-40B4-BE49-F238E27FC236}">
                <a16:creationId xmlns:a16="http://schemas.microsoft.com/office/drawing/2014/main" id="{640A91FF-A5F8-463A-A740-7FDEF9E90007}"/>
              </a:ext>
            </a:extLst>
          </p:cNvPr>
          <p:cNvSpPr>
            <a:spLocks noGrp="1"/>
          </p:cNvSpPr>
          <p:nvPr>
            <p:ph idx="1"/>
          </p:nvPr>
        </p:nvSpPr>
        <p:spPr>
          <a:xfrm>
            <a:off x="904240" y="1635760"/>
            <a:ext cx="10600372" cy="4275462"/>
          </a:xfrm>
        </p:spPr>
        <p:txBody>
          <a:bodyPr>
            <a:normAutofit/>
          </a:bodyPr>
          <a:lstStyle/>
          <a:p>
            <a:pPr algn="just"/>
            <a:r>
              <a:rPr lang="en-US" sz="2800" dirty="0"/>
              <a:t>One of the underlying causes of malnutrition is poverty and poverty is far from being eradicated. During the last two decades, the number of people effected by extreme poverty in Africa has nearly doubled, from 164 million in 1982 to some 313 million as of 2002. Poverty alone does not lead to malnutrition, but it seriously affects the availability of adequate amounts of nutritious food for the most vulnerable populations. Over 90 percent of malnourished people live in developing countries.</a:t>
            </a:r>
          </a:p>
        </p:txBody>
      </p:sp>
    </p:spTree>
    <p:extLst>
      <p:ext uri="{BB962C8B-B14F-4D97-AF65-F5344CB8AC3E}">
        <p14:creationId xmlns:p14="http://schemas.microsoft.com/office/powerpoint/2010/main" val="189076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0B57-6FE4-4BC0-AEBB-21147E3E0BA8}"/>
              </a:ext>
            </a:extLst>
          </p:cNvPr>
          <p:cNvSpPr>
            <a:spLocks noGrp="1"/>
          </p:cNvSpPr>
          <p:nvPr>
            <p:ph type="title"/>
          </p:nvPr>
        </p:nvSpPr>
        <p:spPr/>
        <p:txBody>
          <a:bodyPr>
            <a:normAutofit fontScale="90000"/>
          </a:bodyPr>
          <a:lstStyle/>
          <a:p>
            <a:r>
              <a:rPr lang="en-US" b="1" cap="all" dirty="0"/>
              <a:t>UNDERLYING CAUSES OF MALNUTRITION: LACK OF ACCESS TO FOOD</a:t>
            </a:r>
            <a:endParaRPr lang="en-US" dirty="0"/>
          </a:p>
        </p:txBody>
      </p:sp>
      <p:sp>
        <p:nvSpPr>
          <p:cNvPr id="3" name="Content Placeholder 2">
            <a:extLst>
              <a:ext uri="{FF2B5EF4-FFF2-40B4-BE49-F238E27FC236}">
                <a16:creationId xmlns:a16="http://schemas.microsoft.com/office/drawing/2014/main" id="{AA1EEB91-5F5C-487A-93D1-B6A569AA8E58}"/>
              </a:ext>
            </a:extLst>
          </p:cNvPr>
          <p:cNvSpPr>
            <a:spLocks noGrp="1"/>
          </p:cNvSpPr>
          <p:nvPr>
            <p:ph idx="1"/>
          </p:nvPr>
        </p:nvSpPr>
        <p:spPr>
          <a:xfrm>
            <a:off x="843280" y="1747520"/>
            <a:ext cx="10661332" cy="4486370"/>
          </a:xfrm>
        </p:spPr>
        <p:txBody>
          <a:bodyPr>
            <a:normAutofit/>
          </a:bodyPr>
          <a:lstStyle/>
          <a:p>
            <a:pPr algn="just"/>
            <a:r>
              <a:rPr lang="en-US" sz="2400" dirty="0"/>
              <a:t>Most major food and nutrition crises do not occur because of a lack of food, but rather because people are too poor to obtain enough food. Non-availability of food in markets, difficult access to markets due to lack of transportation, and insufficient financial resources are all factors contributing to the food insecurity of the most vulnerable populations. People are increasingly dependent on international markets for all or part of their food supply, particularly between harvest periods. Many people are increasingly vulnerable due to fluctuations in the prices, as was recently illustrated during the global food crisis.</a:t>
            </a:r>
          </a:p>
        </p:txBody>
      </p:sp>
    </p:spTree>
    <p:extLst>
      <p:ext uri="{BB962C8B-B14F-4D97-AF65-F5344CB8AC3E}">
        <p14:creationId xmlns:p14="http://schemas.microsoft.com/office/powerpoint/2010/main" val="2975937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1E84-1910-4C72-98BA-4A7C9576C7EA}"/>
              </a:ext>
            </a:extLst>
          </p:cNvPr>
          <p:cNvSpPr>
            <a:spLocks noGrp="1"/>
          </p:cNvSpPr>
          <p:nvPr>
            <p:ph type="title"/>
          </p:nvPr>
        </p:nvSpPr>
        <p:spPr/>
        <p:txBody>
          <a:bodyPr/>
          <a:lstStyle/>
          <a:p>
            <a:r>
              <a:rPr lang="en-US" b="1" cap="all" dirty="0"/>
              <a:t>UNDERLYING CAUSES OF MALNUTRITION: DISEASE</a:t>
            </a:r>
            <a:endParaRPr lang="en-US" dirty="0"/>
          </a:p>
        </p:txBody>
      </p:sp>
      <p:sp>
        <p:nvSpPr>
          <p:cNvPr id="3" name="Content Placeholder 2">
            <a:extLst>
              <a:ext uri="{FF2B5EF4-FFF2-40B4-BE49-F238E27FC236}">
                <a16:creationId xmlns:a16="http://schemas.microsoft.com/office/drawing/2014/main" id="{EB2D0758-6D56-48EC-9C3E-0FE8FD824F3E}"/>
              </a:ext>
            </a:extLst>
          </p:cNvPr>
          <p:cNvSpPr>
            <a:spLocks noGrp="1"/>
          </p:cNvSpPr>
          <p:nvPr>
            <p:ph idx="1"/>
          </p:nvPr>
        </p:nvSpPr>
        <p:spPr>
          <a:xfrm>
            <a:off x="416560" y="2001520"/>
            <a:ext cx="11088052" cy="3909702"/>
          </a:xfrm>
        </p:spPr>
        <p:txBody>
          <a:bodyPr>
            <a:normAutofit fontScale="92500" lnSpcReduction="20000"/>
          </a:bodyPr>
          <a:lstStyle/>
          <a:p>
            <a:pPr algn="just"/>
            <a:r>
              <a:rPr lang="en-US" sz="2800" dirty="0"/>
              <a:t>Certain illnesses and infections, such as tuberculosis, measles, and diarrhea are directly linked to and one of the underlying causes of malnutrition </a:t>
            </a:r>
            <a:r>
              <a:rPr lang="en-US" sz="2800" b="1" dirty="0"/>
              <a:t>acute malnutrition</a:t>
            </a:r>
            <a:r>
              <a:rPr lang="en-US" sz="2800" dirty="0"/>
              <a:t>. A combination of disease and malnutrition weakens the metabolism creating a vicious cycle of infection and undernourishment, leading to vulnerability to illness. HIV and AIDS have become a leading cause of acute malnutrition in developing countries. A child infected with HIV is more vulnerable to acute malnutrition than a healthy child. Anti-retroviral drugs are more effective when combined with adequate, regular food intake. So ensuring a healthy diet is an important aspect of HIV control and treatment.</a:t>
            </a:r>
          </a:p>
        </p:txBody>
      </p:sp>
    </p:spTree>
    <p:extLst>
      <p:ext uri="{BB962C8B-B14F-4D97-AF65-F5344CB8AC3E}">
        <p14:creationId xmlns:p14="http://schemas.microsoft.com/office/powerpoint/2010/main" val="1494282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AED42-3135-4E95-96E4-AB3D9F74FD06}"/>
              </a:ext>
            </a:extLst>
          </p:cNvPr>
          <p:cNvSpPr>
            <a:spLocks noGrp="1"/>
          </p:cNvSpPr>
          <p:nvPr>
            <p:ph idx="1"/>
          </p:nvPr>
        </p:nvSpPr>
        <p:spPr>
          <a:xfrm>
            <a:off x="894080" y="2133600"/>
            <a:ext cx="10610532" cy="3777622"/>
          </a:xfrm>
        </p:spPr>
        <p:txBody>
          <a:bodyPr>
            <a:normAutofit fontScale="92500" lnSpcReduction="20000"/>
          </a:bodyPr>
          <a:lstStyle/>
          <a:p>
            <a:pPr algn="just"/>
            <a:r>
              <a:rPr lang="en-US" sz="3200" dirty="0"/>
              <a:t>If the HIV-infected child becomes acutely malnourished, her/his diminished nutritional state will increase the likelihood of infections, and may lower the effectiveness of medications — either anti-retroviral treatment or for other illnesses and infections.  When severely malnourished, an individual may not be able to tolerate medications at all. The combination of acute malnutrition and HIV and AIDS thus considerably increases the chances of morbidity, placing the child at a higher risk of death.</a:t>
            </a:r>
          </a:p>
          <a:p>
            <a:pPr algn="just"/>
            <a:endParaRPr lang="en-US" sz="3200" dirty="0"/>
          </a:p>
        </p:txBody>
      </p:sp>
    </p:spTree>
    <p:extLst>
      <p:ext uri="{BB962C8B-B14F-4D97-AF65-F5344CB8AC3E}">
        <p14:creationId xmlns:p14="http://schemas.microsoft.com/office/powerpoint/2010/main" val="581564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2A18-3080-4B55-88B9-5DA8B843D561}"/>
              </a:ext>
            </a:extLst>
          </p:cNvPr>
          <p:cNvSpPr>
            <a:spLocks noGrp="1"/>
          </p:cNvSpPr>
          <p:nvPr>
            <p:ph type="title"/>
          </p:nvPr>
        </p:nvSpPr>
        <p:spPr/>
        <p:txBody>
          <a:bodyPr/>
          <a:lstStyle/>
          <a:p>
            <a:r>
              <a:rPr lang="en-US" b="1" cap="all" dirty="0"/>
              <a:t>UNDERLYING CAUSES OF MALNUTRITION: CONFLICTS</a:t>
            </a:r>
            <a:endParaRPr lang="en-US" dirty="0"/>
          </a:p>
        </p:txBody>
      </p:sp>
      <p:sp>
        <p:nvSpPr>
          <p:cNvPr id="3" name="Content Placeholder 2">
            <a:extLst>
              <a:ext uri="{FF2B5EF4-FFF2-40B4-BE49-F238E27FC236}">
                <a16:creationId xmlns:a16="http://schemas.microsoft.com/office/drawing/2014/main" id="{33ACA701-3B17-40C3-8EE1-11C3BFE42133}"/>
              </a:ext>
            </a:extLst>
          </p:cNvPr>
          <p:cNvSpPr>
            <a:spLocks noGrp="1"/>
          </p:cNvSpPr>
          <p:nvPr>
            <p:ph idx="1"/>
          </p:nvPr>
        </p:nvSpPr>
        <p:spPr>
          <a:xfrm>
            <a:off x="995680" y="2225040"/>
            <a:ext cx="10508932" cy="3686182"/>
          </a:xfrm>
        </p:spPr>
        <p:txBody>
          <a:bodyPr>
            <a:normAutofit lnSpcReduction="10000"/>
          </a:bodyPr>
          <a:lstStyle/>
          <a:p>
            <a:pPr algn="just"/>
            <a:r>
              <a:rPr lang="en-US" sz="2800" dirty="0"/>
              <a:t>Conflicts have a direct impact on food security, drastically compromising access to food. Often forced to flee as violence escalates, people uprooted by conflict lose access to their farms and businesses, or other means of local food production and markets. Abandoned fields and farms no longer provide food to broader distribution circuits.  As a result, food supplies to distributors may be cut off, and the many populations dependent on them may be unable to obtain sufficient food.</a:t>
            </a:r>
          </a:p>
        </p:txBody>
      </p:sp>
    </p:spTree>
    <p:extLst>
      <p:ext uri="{BB962C8B-B14F-4D97-AF65-F5344CB8AC3E}">
        <p14:creationId xmlns:p14="http://schemas.microsoft.com/office/powerpoint/2010/main" val="62793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4E27-8FCA-4F61-8B29-091650C06426}"/>
              </a:ext>
            </a:extLst>
          </p:cNvPr>
          <p:cNvSpPr>
            <a:spLocks noGrp="1"/>
          </p:cNvSpPr>
          <p:nvPr>
            <p:ph type="title"/>
          </p:nvPr>
        </p:nvSpPr>
        <p:spPr/>
        <p:txBody>
          <a:bodyPr/>
          <a:lstStyle/>
          <a:p>
            <a:r>
              <a:rPr lang="en-US" b="1" cap="all" dirty="0"/>
              <a:t>UNDERLYING CAUSES OF MALNUTRITION: CLIMATE CHANGE</a:t>
            </a:r>
            <a:endParaRPr lang="en-US" dirty="0"/>
          </a:p>
        </p:txBody>
      </p:sp>
      <p:sp>
        <p:nvSpPr>
          <p:cNvPr id="3" name="Content Placeholder 2">
            <a:extLst>
              <a:ext uri="{FF2B5EF4-FFF2-40B4-BE49-F238E27FC236}">
                <a16:creationId xmlns:a16="http://schemas.microsoft.com/office/drawing/2014/main" id="{CDD3848A-2F22-455F-BE54-9B3DEC1C8B6A}"/>
              </a:ext>
            </a:extLst>
          </p:cNvPr>
          <p:cNvSpPr>
            <a:spLocks noGrp="1"/>
          </p:cNvSpPr>
          <p:nvPr>
            <p:ph idx="1"/>
          </p:nvPr>
        </p:nvSpPr>
        <p:spPr>
          <a:xfrm>
            <a:off x="995680" y="1905000"/>
            <a:ext cx="10508932" cy="4006222"/>
          </a:xfrm>
        </p:spPr>
        <p:txBody>
          <a:bodyPr>
            <a:normAutofit/>
          </a:bodyPr>
          <a:lstStyle/>
          <a:p>
            <a:pPr algn="just"/>
            <a:r>
              <a:rPr lang="en-US" sz="2400" dirty="0"/>
              <a:t>In 30 years, the number of natural disasters — droughts, cyclones, floods, etc. — linked to climate change has increased substantially.  The effects of climate change are often dramatic, devastating areas which are already vulnerable. Infrastructure is damaged or destroyed; diseases spread quickly; people can no longer grow crops or raise livestock.</a:t>
            </a:r>
          </a:p>
          <a:p>
            <a:pPr algn="just"/>
            <a:r>
              <a:rPr lang="en-US" sz="2400" dirty="0"/>
              <a:t>According to UN studies in over 40 developing countries, the decline in agricultural production caused either directly or indirectly by climate change could dramatically increase the number of people suffering from hunger in the coming years.</a:t>
            </a:r>
          </a:p>
          <a:p>
            <a:pPr algn="just"/>
            <a:endParaRPr lang="en-US" sz="2400" dirty="0"/>
          </a:p>
        </p:txBody>
      </p:sp>
    </p:spTree>
    <p:extLst>
      <p:ext uri="{BB962C8B-B14F-4D97-AF65-F5344CB8AC3E}">
        <p14:creationId xmlns:p14="http://schemas.microsoft.com/office/powerpoint/2010/main" val="168005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91E7-1F91-4CB0-B91D-91EF2CB0D4A7}"/>
              </a:ext>
            </a:extLst>
          </p:cNvPr>
          <p:cNvSpPr>
            <a:spLocks noGrp="1"/>
          </p:cNvSpPr>
          <p:nvPr>
            <p:ph type="title"/>
          </p:nvPr>
        </p:nvSpPr>
        <p:spPr/>
        <p:txBody>
          <a:bodyPr>
            <a:normAutofit fontScale="90000"/>
          </a:bodyPr>
          <a:lstStyle/>
          <a:p>
            <a:r>
              <a:rPr lang="en-US" b="1" cap="all" dirty="0"/>
              <a:t>UNDERLYING CAUSES OF MALNUTRITION: LACK OF SAFE DRINKING WATER</a:t>
            </a:r>
            <a:endParaRPr lang="en-US" dirty="0"/>
          </a:p>
        </p:txBody>
      </p:sp>
      <p:sp>
        <p:nvSpPr>
          <p:cNvPr id="3" name="Content Placeholder 2">
            <a:extLst>
              <a:ext uri="{FF2B5EF4-FFF2-40B4-BE49-F238E27FC236}">
                <a16:creationId xmlns:a16="http://schemas.microsoft.com/office/drawing/2014/main" id="{6BDF7025-914F-4F09-80F0-1C7DFCAC2B45}"/>
              </a:ext>
            </a:extLst>
          </p:cNvPr>
          <p:cNvSpPr>
            <a:spLocks noGrp="1"/>
          </p:cNvSpPr>
          <p:nvPr>
            <p:ph idx="1"/>
          </p:nvPr>
        </p:nvSpPr>
        <p:spPr/>
        <p:txBody>
          <a:bodyPr>
            <a:normAutofit/>
          </a:bodyPr>
          <a:lstStyle/>
          <a:p>
            <a:r>
              <a:rPr lang="en-US" sz="3200" dirty="0"/>
              <a:t>Water is synonymous with life. Lack of potable water, poor sanitation, and dangerous hygiene practices increase vulnerability to infectious and water-borne diseases, which are direct causes of acute malnutrition.</a:t>
            </a:r>
          </a:p>
        </p:txBody>
      </p:sp>
    </p:spTree>
    <p:extLst>
      <p:ext uri="{BB962C8B-B14F-4D97-AF65-F5344CB8AC3E}">
        <p14:creationId xmlns:p14="http://schemas.microsoft.com/office/powerpoint/2010/main" val="133537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E0B7-9727-4C82-A82F-182E75DA4659}"/>
              </a:ext>
            </a:extLst>
          </p:cNvPr>
          <p:cNvSpPr>
            <a:spLocks noGrp="1"/>
          </p:cNvSpPr>
          <p:nvPr>
            <p:ph type="title"/>
          </p:nvPr>
        </p:nvSpPr>
        <p:spPr>
          <a:xfrm>
            <a:off x="1640156" y="248190"/>
            <a:ext cx="8911687" cy="808450"/>
          </a:xfrm>
        </p:spPr>
        <p:txBody>
          <a:bodyPr>
            <a:normAutofit/>
          </a:bodyPr>
          <a:lstStyle/>
          <a:p>
            <a:r>
              <a:rPr lang="en-US" sz="4000" b="1" dirty="0"/>
              <a:t>Effects of Malnutrition </a:t>
            </a:r>
          </a:p>
        </p:txBody>
      </p:sp>
      <p:pic>
        <p:nvPicPr>
          <p:cNvPr id="5" name="Content Placeholder 4">
            <a:extLst>
              <a:ext uri="{FF2B5EF4-FFF2-40B4-BE49-F238E27FC236}">
                <a16:creationId xmlns:a16="http://schemas.microsoft.com/office/drawing/2014/main" id="{73AB9C57-25FF-4FF3-99AE-F7CF17CC00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840" y="863601"/>
            <a:ext cx="10820400" cy="5994399"/>
          </a:xfrm>
        </p:spPr>
      </p:pic>
    </p:spTree>
    <p:extLst>
      <p:ext uri="{BB962C8B-B14F-4D97-AF65-F5344CB8AC3E}">
        <p14:creationId xmlns:p14="http://schemas.microsoft.com/office/powerpoint/2010/main" val="411337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3F07-4A2D-49D4-BF1D-EB0D414222FF}"/>
              </a:ext>
            </a:extLst>
          </p:cNvPr>
          <p:cNvSpPr>
            <a:spLocks noGrp="1"/>
          </p:cNvSpPr>
          <p:nvPr>
            <p:ph type="title"/>
          </p:nvPr>
        </p:nvSpPr>
        <p:spPr>
          <a:xfrm>
            <a:off x="1640156" y="619030"/>
            <a:ext cx="8911687" cy="955770"/>
          </a:xfrm>
        </p:spPr>
        <p:txBody>
          <a:bodyPr>
            <a:normAutofit/>
          </a:bodyPr>
          <a:lstStyle/>
          <a:p>
            <a:r>
              <a:rPr lang="en-US" sz="4000" b="1" dirty="0"/>
              <a:t>5 keys to a healthy diet</a:t>
            </a:r>
          </a:p>
        </p:txBody>
      </p:sp>
      <p:sp>
        <p:nvSpPr>
          <p:cNvPr id="3" name="Content Placeholder 2">
            <a:extLst>
              <a:ext uri="{FF2B5EF4-FFF2-40B4-BE49-F238E27FC236}">
                <a16:creationId xmlns:a16="http://schemas.microsoft.com/office/drawing/2014/main" id="{8CF86217-7CAE-4E34-99A3-0B0EA6B9141F}"/>
              </a:ext>
            </a:extLst>
          </p:cNvPr>
          <p:cNvSpPr>
            <a:spLocks noGrp="1"/>
          </p:cNvSpPr>
          <p:nvPr>
            <p:ph idx="1"/>
          </p:nvPr>
        </p:nvSpPr>
        <p:spPr>
          <a:xfrm>
            <a:off x="1564640" y="1666240"/>
            <a:ext cx="9939972" cy="4244982"/>
          </a:xfrm>
        </p:spPr>
        <p:txBody>
          <a:bodyPr>
            <a:normAutofit/>
          </a:bodyPr>
          <a:lstStyle/>
          <a:p>
            <a:pPr marL="0" indent="0" algn="just">
              <a:buNone/>
            </a:pPr>
            <a:r>
              <a:rPr lang="en-US" sz="2400" dirty="0"/>
              <a:t>1. </a:t>
            </a:r>
            <a:r>
              <a:rPr lang="en-US" sz="3600" b="1" dirty="0">
                <a:solidFill>
                  <a:srgbClr val="7030A0"/>
                </a:solidFill>
              </a:rPr>
              <a:t>Breastfeed babies and young children</a:t>
            </a:r>
          </a:p>
          <a:p>
            <a:pPr algn="just"/>
            <a:r>
              <a:rPr lang="en-US" sz="2400" dirty="0"/>
              <a:t>From birth to 6 months of age, feed babies exclusively with breast milk (i.e. give them no other food or drink), and feed them "on demand" (i.e. often as they want, day and night)</a:t>
            </a:r>
          </a:p>
          <a:p>
            <a:pPr algn="just"/>
            <a:r>
              <a:rPr lang="en-US" sz="2400" dirty="0"/>
              <a:t>At 6 months of age, introduce a variety of safe and nutritious foods to complement breastfeeding, and continue to breastfeed until babies are 2 years of age or beyond.</a:t>
            </a:r>
          </a:p>
          <a:p>
            <a:pPr algn="just"/>
            <a:r>
              <a:rPr lang="en-US" sz="2400" dirty="0"/>
              <a:t>Do not add salt or sugars to foods for babies and young children</a:t>
            </a:r>
          </a:p>
        </p:txBody>
      </p:sp>
    </p:spTree>
    <p:extLst>
      <p:ext uri="{BB962C8B-B14F-4D97-AF65-F5344CB8AC3E}">
        <p14:creationId xmlns:p14="http://schemas.microsoft.com/office/powerpoint/2010/main" val="1617080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1980-0774-4554-A75C-10BAC6CE68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C79D39D-186F-4212-BA75-C0E3F24F07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760" y="1595120"/>
            <a:ext cx="10363200" cy="4450080"/>
          </a:xfrm>
        </p:spPr>
      </p:pic>
    </p:spTree>
    <p:extLst>
      <p:ext uri="{BB962C8B-B14F-4D97-AF65-F5344CB8AC3E}">
        <p14:creationId xmlns:p14="http://schemas.microsoft.com/office/powerpoint/2010/main" val="2786680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472E-5E31-44AC-BAA1-F631A43A5B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E72E8E-A9C7-4628-9405-4190176532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760" y="1417638"/>
            <a:ext cx="10708640" cy="4912041"/>
          </a:xfrm>
        </p:spPr>
      </p:pic>
    </p:spTree>
    <p:extLst>
      <p:ext uri="{BB962C8B-B14F-4D97-AF65-F5344CB8AC3E}">
        <p14:creationId xmlns:p14="http://schemas.microsoft.com/office/powerpoint/2010/main" val="8045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C521-17E7-47D3-AC0D-6A6E81F528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4109C03-EA9E-4741-BB2F-DC2653CBDA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274638"/>
            <a:ext cx="7040880" cy="6736079"/>
          </a:xfrm>
        </p:spPr>
      </p:pic>
      <p:pic>
        <p:nvPicPr>
          <p:cNvPr id="7" name="Picture 6">
            <a:extLst>
              <a:ext uri="{FF2B5EF4-FFF2-40B4-BE49-F238E27FC236}">
                <a16:creationId xmlns:a16="http://schemas.microsoft.com/office/drawing/2014/main" id="{ED091D6F-D427-4420-B59F-A8188A568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880" y="274638"/>
            <a:ext cx="4551680" cy="6308724"/>
          </a:xfrm>
          <a:prstGeom prst="rect">
            <a:avLst/>
          </a:prstGeom>
        </p:spPr>
      </p:pic>
    </p:spTree>
    <p:extLst>
      <p:ext uri="{BB962C8B-B14F-4D97-AF65-F5344CB8AC3E}">
        <p14:creationId xmlns:p14="http://schemas.microsoft.com/office/powerpoint/2010/main" val="326162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1C15-9629-4966-BF1F-2A2913EC0FEC}"/>
              </a:ext>
            </a:extLst>
          </p:cNvPr>
          <p:cNvSpPr>
            <a:spLocks noGrp="1"/>
          </p:cNvSpPr>
          <p:nvPr>
            <p:ph type="title"/>
          </p:nvPr>
        </p:nvSpPr>
        <p:spPr>
          <a:xfrm>
            <a:off x="1219200" y="701040"/>
            <a:ext cx="10363200" cy="716598"/>
          </a:xfrm>
        </p:spPr>
        <p:txBody>
          <a:bodyPr>
            <a:normAutofit fontScale="90000"/>
          </a:bodyPr>
          <a:lstStyle/>
          <a:p>
            <a:r>
              <a:rPr lang="en-US" dirty="0"/>
              <a:t>2. </a:t>
            </a:r>
            <a:r>
              <a:rPr lang="en-US" b="1" dirty="0"/>
              <a:t>Eat a variety of foods</a:t>
            </a:r>
            <a:br>
              <a:rPr lang="en-US" b="1" dirty="0"/>
            </a:br>
            <a:endParaRPr lang="en-US" dirty="0"/>
          </a:p>
        </p:txBody>
      </p:sp>
      <p:sp>
        <p:nvSpPr>
          <p:cNvPr id="3" name="Content Placeholder 2">
            <a:extLst>
              <a:ext uri="{FF2B5EF4-FFF2-40B4-BE49-F238E27FC236}">
                <a16:creationId xmlns:a16="http://schemas.microsoft.com/office/drawing/2014/main" id="{F7F95AD7-1611-4052-9E7B-2614785C2262}"/>
              </a:ext>
            </a:extLst>
          </p:cNvPr>
          <p:cNvSpPr>
            <a:spLocks noGrp="1"/>
          </p:cNvSpPr>
          <p:nvPr>
            <p:ph idx="1"/>
          </p:nvPr>
        </p:nvSpPr>
        <p:spPr>
          <a:xfrm>
            <a:off x="914400" y="1584960"/>
            <a:ext cx="10363200" cy="4572000"/>
          </a:xfrm>
        </p:spPr>
        <p:txBody>
          <a:bodyPr>
            <a:normAutofit fontScale="92500" lnSpcReduction="10000"/>
          </a:bodyPr>
          <a:lstStyle/>
          <a:p>
            <a:pPr algn="just"/>
            <a:r>
              <a:rPr lang="en-US" sz="2400" dirty="0"/>
              <a:t>Eat a combination of different foods, including staple foods (e.g. cereals such as wheat, barley, rye, maize or rice, or starchy tubers or roots such as potato, yam, taro or cassava), legumes (e.g. lentils, beans), vegetables, fruit and foods from animals sources (e.g. meat, fish, eggs and milk)</a:t>
            </a:r>
          </a:p>
          <a:p>
            <a:pPr algn="just"/>
            <a:r>
              <a:rPr lang="en-US" sz="2400" b="1" dirty="0"/>
              <a:t>Why?</a:t>
            </a:r>
            <a:br>
              <a:rPr lang="en-US" sz="2400" dirty="0"/>
            </a:br>
            <a:r>
              <a:rPr lang="en-US" sz="2400" dirty="0"/>
              <a:t>Eating a variety of whole (i.e. unprocessed) and fresh foods every day helps children and adults to obtain the right amounts of essential nutrients. It also helps them to avoid a diet that is high in sugars, fats and salt, which can lead to unhealthy weight gain (i.e. overweight and obesity) and noncommunicable diseases. Eating a healthy, balanced diet is especially important for young children's and development; it also helps older people to have healthier and more active lives.</a:t>
            </a:r>
          </a:p>
        </p:txBody>
      </p:sp>
    </p:spTree>
    <p:extLst>
      <p:ext uri="{BB962C8B-B14F-4D97-AF65-F5344CB8AC3E}">
        <p14:creationId xmlns:p14="http://schemas.microsoft.com/office/powerpoint/2010/main" val="324165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B07A-7709-4C92-9783-9AD9691B32C8}"/>
              </a:ext>
            </a:extLst>
          </p:cNvPr>
          <p:cNvSpPr>
            <a:spLocks noGrp="1"/>
          </p:cNvSpPr>
          <p:nvPr>
            <p:ph type="title"/>
          </p:nvPr>
        </p:nvSpPr>
        <p:spPr/>
        <p:txBody>
          <a:bodyPr/>
          <a:lstStyle/>
          <a:p>
            <a:r>
              <a:rPr lang="en-US" dirty="0"/>
              <a:t>3. </a:t>
            </a:r>
            <a:r>
              <a:rPr lang="en-US" b="1" dirty="0"/>
              <a:t>Eat plenty of vegetables and fruit</a:t>
            </a:r>
            <a:br>
              <a:rPr lang="en-US" b="1" dirty="0"/>
            </a:br>
            <a:endParaRPr lang="en-US" dirty="0"/>
          </a:p>
        </p:txBody>
      </p:sp>
      <p:sp>
        <p:nvSpPr>
          <p:cNvPr id="3" name="Content Placeholder 2">
            <a:extLst>
              <a:ext uri="{FF2B5EF4-FFF2-40B4-BE49-F238E27FC236}">
                <a16:creationId xmlns:a16="http://schemas.microsoft.com/office/drawing/2014/main" id="{50987DEF-8178-4E13-8CC0-429980A4B52B}"/>
              </a:ext>
            </a:extLst>
          </p:cNvPr>
          <p:cNvSpPr>
            <a:spLocks noGrp="1"/>
          </p:cNvSpPr>
          <p:nvPr>
            <p:ph idx="1"/>
          </p:nvPr>
        </p:nvSpPr>
        <p:spPr>
          <a:xfrm>
            <a:off x="538480" y="1529080"/>
            <a:ext cx="10966132" cy="5115560"/>
          </a:xfrm>
        </p:spPr>
        <p:txBody>
          <a:bodyPr>
            <a:normAutofit/>
          </a:bodyPr>
          <a:lstStyle/>
          <a:p>
            <a:pPr algn="just"/>
            <a:r>
              <a:rPr lang="en-US" sz="2400" dirty="0"/>
              <a:t>Eat a wide variety of vegetables and fruit</a:t>
            </a:r>
          </a:p>
          <a:p>
            <a:pPr algn="just"/>
            <a:r>
              <a:rPr lang="en-US" sz="2400" dirty="0"/>
              <a:t>For snacks, choose raw vegetables and fresh fruit, rather than foods that are high in sugars, fats or salt</a:t>
            </a:r>
          </a:p>
          <a:p>
            <a:pPr algn="just"/>
            <a:r>
              <a:rPr lang="en-US" sz="2400" dirty="0"/>
              <a:t>Avoid overcooking vegetables and fruit as this can lead to the loss of important vitamins</a:t>
            </a:r>
          </a:p>
          <a:p>
            <a:pPr algn="just"/>
            <a:r>
              <a:rPr lang="en-US" sz="2400" dirty="0"/>
              <a:t>When using canned or dried vegetables and fruit, choose varieties without added salt and sugars</a:t>
            </a:r>
          </a:p>
          <a:p>
            <a:pPr algn="just"/>
            <a:r>
              <a:rPr lang="en-US" sz="2400" b="1" dirty="0"/>
              <a:t>Why?</a:t>
            </a:r>
            <a:br>
              <a:rPr lang="en-US" sz="2400" dirty="0"/>
            </a:br>
            <a:r>
              <a:rPr lang="en-US" sz="2400" dirty="0"/>
              <a:t>Vegetables and fruit are important sources of vitamins, minerals, dietary </a:t>
            </a:r>
            <a:r>
              <a:rPr lang="en-US" sz="2400" dirty="0" err="1"/>
              <a:t>fibre</a:t>
            </a:r>
            <a:r>
              <a:rPr lang="en-US" sz="2400" dirty="0"/>
              <a:t>, plant protein and antioxidants. People whose diets are rich in vegetables and fruit have a significantly lower risk of obesity, heart disease, stroke, diabetes and certain types of cancer</a:t>
            </a:r>
          </a:p>
        </p:txBody>
      </p:sp>
    </p:spTree>
    <p:extLst>
      <p:ext uri="{BB962C8B-B14F-4D97-AF65-F5344CB8AC3E}">
        <p14:creationId xmlns:p14="http://schemas.microsoft.com/office/powerpoint/2010/main" val="266869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6C4A-9BAA-4333-A2A1-2C8A0FE1311D}"/>
              </a:ext>
            </a:extLst>
          </p:cNvPr>
          <p:cNvSpPr>
            <a:spLocks noGrp="1"/>
          </p:cNvSpPr>
          <p:nvPr>
            <p:ph type="title"/>
          </p:nvPr>
        </p:nvSpPr>
        <p:spPr/>
        <p:txBody>
          <a:bodyPr>
            <a:normAutofit fontScale="90000"/>
          </a:bodyPr>
          <a:lstStyle/>
          <a:p>
            <a:r>
              <a:rPr lang="en-US" dirty="0"/>
              <a:t>4. </a:t>
            </a:r>
            <a:r>
              <a:rPr lang="en-US" b="1" dirty="0"/>
              <a:t>Eat moderate amounts of fats and oils</a:t>
            </a:r>
            <a:br>
              <a:rPr lang="en-US" b="1" dirty="0"/>
            </a:br>
            <a:endParaRPr lang="en-US" dirty="0"/>
          </a:p>
        </p:txBody>
      </p:sp>
      <p:sp>
        <p:nvSpPr>
          <p:cNvPr id="3" name="Content Placeholder 2">
            <a:extLst>
              <a:ext uri="{FF2B5EF4-FFF2-40B4-BE49-F238E27FC236}">
                <a16:creationId xmlns:a16="http://schemas.microsoft.com/office/drawing/2014/main" id="{4C192481-3249-424E-A669-B90D0958D417}"/>
              </a:ext>
            </a:extLst>
          </p:cNvPr>
          <p:cNvSpPr>
            <a:spLocks noGrp="1"/>
          </p:cNvSpPr>
          <p:nvPr>
            <p:ph idx="1"/>
          </p:nvPr>
        </p:nvSpPr>
        <p:spPr>
          <a:xfrm>
            <a:off x="477520" y="1615440"/>
            <a:ext cx="11155680" cy="5135880"/>
          </a:xfrm>
        </p:spPr>
        <p:txBody>
          <a:bodyPr>
            <a:normAutofit/>
          </a:bodyPr>
          <a:lstStyle/>
          <a:p>
            <a:pPr algn="just"/>
            <a:r>
              <a:rPr lang="en-US" sz="2000" dirty="0"/>
              <a:t>Use unsaturated vegetable oils (e.g. olive, soy, sunflower or corn oil) rather than animals fats or oils high in saturated fats (e.g. butter, ghee, lard, coconut and palm oil)</a:t>
            </a:r>
          </a:p>
          <a:p>
            <a:pPr algn="just"/>
            <a:r>
              <a:rPr lang="en-US" sz="2000" dirty="0"/>
              <a:t>Choose white meat (e.g. poultry) and fish, which are generally low in fats, in preference to red meat</a:t>
            </a:r>
          </a:p>
          <a:p>
            <a:pPr algn="just"/>
            <a:r>
              <a:rPr lang="en-US" sz="2000" dirty="0"/>
              <a:t>Eat only limited amounts of processed meats because these are high in fat and salt</a:t>
            </a:r>
          </a:p>
          <a:p>
            <a:pPr algn="just"/>
            <a:r>
              <a:rPr lang="en-US" sz="2000" dirty="0"/>
              <a:t>Where possible, opt for low-fat or </a:t>
            </a:r>
            <a:r>
              <a:rPr lang="en-US" sz="2000" dirty="0" err="1"/>
              <a:t>reduced'fat</a:t>
            </a:r>
            <a:r>
              <a:rPr lang="en-US" sz="2000" dirty="0"/>
              <a:t> versions of milk and dairy products</a:t>
            </a:r>
          </a:p>
          <a:p>
            <a:pPr algn="just"/>
            <a:r>
              <a:rPr lang="en-US" sz="2000" dirty="0"/>
              <a:t>Avoid processed, baked and fried foods that contain industrially produced trans-fat</a:t>
            </a:r>
          </a:p>
          <a:p>
            <a:pPr marL="0" indent="0" algn="just">
              <a:buNone/>
            </a:pPr>
            <a:r>
              <a:rPr lang="en-US" sz="2000" b="1" dirty="0"/>
              <a:t>Why?</a:t>
            </a:r>
            <a:br>
              <a:rPr lang="en-US" sz="2000" dirty="0"/>
            </a:br>
            <a:r>
              <a:rPr lang="en-US" sz="2000" dirty="0"/>
              <a:t>Fats and oils are concentrated sources of energy, and eating too much fat, particularly the wrong kinds of fat, can be harmful to health. For example, people who eat too much saturated fat and trans-fat are at higher risk of heart disease and stroke. Trans-fat may occur naturally in certain meat and milk products, but the industrially produced trans-fat (e.g. partially hydrogenated oils) present in various processed foods is the main source.</a:t>
            </a:r>
          </a:p>
          <a:p>
            <a:pPr algn="just"/>
            <a:endParaRPr lang="en-US" sz="2000" dirty="0"/>
          </a:p>
        </p:txBody>
      </p:sp>
    </p:spTree>
    <p:extLst>
      <p:ext uri="{BB962C8B-B14F-4D97-AF65-F5344CB8AC3E}">
        <p14:creationId xmlns:p14="http://schemas.microsoft.com/office/powerpoint/2010/main" val="259670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F482-45D0-4250-9234-4CEA884E78B0}"/>
              </a:ext>
            </a:extLst>
          </p:cNvPr>
          <p:cNvSpPr>
            <a:spLocks noGrp="1"/>
          </p:cNvSpPr>
          <p:nvPr>
            <p:ph type="title"/>
          </p:nvPr>
        </p:nvSpPr>
        <p:spPr/>
        <p:txBody>
          <a:bodyPr/>
          <a:lstStyle/>
          <a:p>
            <a:r>
              <a:rPr lang="en-US" dirty="0"/>
              <a:t>5. </a:t>
            </a:r>
            <a:r>
              <a:rPr lang="en-US" b="1" dirty="0"/>
              <a:t>Eat less salt and sugars</a:t>
            </a:r>
            <a:br>
              <a:rPr lang="en-US" b="1" dirty="0"/>
            </a:br>
            <a:endParaRPr lang="en-US" dirty="0"/>
          </a:p>
        </p:txBody>
      </p:sp>
      <p:sp>
        <p:nvSpPr>
          <p:cNvPr id="3" name="Content Placeholder 2">
            <a:extLst>
              <a:ext uri="{FF2B5EF4-FFF2-40B4-BE49-F238E27FC236}">
                <a16:creationId xmlns:a16="http://schemas.microsoft.com/office/drawing/2014/main" id="{A37E54B2-719E-47ED-BD67-E0807B0A641D}"/>
              </a:ext>
            </a:extLst>
          </p:cNvPr>
          <p:cNvSpPr>
            <a:spLocks noGrp="1"/>
          </p:cNvSpPr>
          <p:nvPr>
            <p:ph idx="1"/>
          </p:nvPr>
        </p:nvSpPr>
        <p:spPr>
          <a:xfrm>
            <a:off x="396240" y="1432560"/>
            <a:ext cx="11297920" cy="5811202"/>
          </a:xfrm>
        </p:spPr>
        <p:txBody>
          <a:bodyPr/>
          <a:lstStyle/>
          <a:p>
            <a:r>
              <a:rPr lang="en-US" dirty="0"/>
              <a:t>When cooking and preparing foods, limit the amount of salt and high-sodium condiments (e.g. soy sauce and fish sauce)</a:t>
            </a:r>
          </a:p>
          <a:p>
            <a:r>
              <a:rPr lang="en-US" dirty="0"/>
              <a:t>Avoid foods (e.g. snacks), that are high in salt and sugars</a:t>
            </a:r>
          </a:p>
          <a:p>
            <a:r>
              <a:rPr lang="en-US" dirty="0"/>
              <a:t>Limit intake of soft drinks or soda and other drinks that are high in sugars (e.g. fruit juices, cordials and syrups, </a:t>
            </a:r>
            <a:r>
              <a:rPr lang="en-US" dirty="0" err="1"/>
              <a:t>flavoured</a:t>
            </a:r>
            <a:r>
              <a:rPr lang="en-US" dirty="0"/>
              <a:t> milks and yogurt drinks)</a:t>
            </a:r>
          </a:p>
          <a:p>
            <a:r>
              <a:rPr lang="en-US" dirty="0"/>
              <a:t>Choose fresh fruits instead of sweet snacks such as cookies, cakes and chocolate</a:t>
            </a:r>
          </a:p>
          <a:p>
            <a:pPr marL="0" indent="0">
              <a:buNone/>
            </a:pPr>
            <a:r>
              <a:rPr lang="en-US" b="1" dirty="0"/>
              <a:t>Why?</a:t>
            </a:r>
            <a:br>
              <a:rPr lang="en-US" dirty="0"/>
            </a:br>
            <a:r>
              <a:rPr lang="en-US" dirty="0"/>
              <a:t>People whose diets are high in sodium (including salt) have a greater risk of high blood pressure, which can increase their risk of heart disease and stroke. Similarly, those whose diets are high in sugars have a greater risk of becoming overweight or obese, and an increased risk of tooth decay. People who reduce the amount of sugars in their diet may also reduce their risk of noncommunicable diseases such as heart disease and stroke.</a:t>
            </a:r>
          </a:p>
        </p:txBody>
      </p:sp>
    </p:spTree>
    <p:extLst>
      <p:ext uri="{BB962C8B-B14F-4D97-AF65-F5344CB8AC3E}">
        <p14:creationId xmlns:p14="http://schemas.microsoft.com/office/powerpoint/2010/main" val="389636066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483</TotalTime>
  <Words>1933</Words>
  <Application>Microsoft Office PowerPoint</Application>
  <PresentationFormat>Widescreen</PresentationFormat>
  <Paragraphs>129</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Gothic</vt:lpstr>
      <vt:lpstr>Wingdings 3</vt:lpstr>
      <vt:lpstr>Wisp</vt:lpstr>
      <vt:lpstr>Nutrition &amp; Health</vt:lpstr>
      <vt:lpstr>Learning Objectives </vt:lpstr>
      <vt:lpstr>Nutrition </vt:lpstr>
      <vt:lpstr>5 keys to a healthy diet</vt:lpstr>
      <vt:lpstr>PowerPoint Presentation</vt:lpstr>
      <vt:lpstr>2. Eat a variety of foods </vt:lpstr>
      <vt:lpstr>3. Eat plenty of vegetables and fruit </vt:lpstr>
      <vt:lpstr>4. Eat moderate amounts of fats and oils </vt:lpstr>
      <vt:lpstr>5. Eat less salt and sugars </vt:lpstr>
      <vt:lpstr>PowerPoint Presentation</vt:lpstr>
      <vt:lpstr>PowerPoint Presentation</vt:lpstr>
      <vt:lpstr>Malnutrition </vt:lpstr>
      <vt:lpstr>PowerPoint Presentation</vt:lpstr>
      <vt:lpstr>PowerPoint Presentation</vt:lpstr>
      <vt:lpstr>What are the consequences of malnutrition? </vt:lpstr>
      <vt:lpstr>Double burden of malnutrition </vt:lpstr>
      <vt:lpstr>PowerPoint Presentation</vt:lpstr>
      <vt:lpstr>What is Maternal Nutrition? </vt:lpstr>
      <vt:lpstr>Breastfeeding </vt:lpstr>
      <vt:lpstr>PowerPoint Presentation</vt:lpstr>
      <vt:lpstr>The primary maternal nutritional deficiencies found in deprived populations</vt:lpstr>
      <vt:lpstr>What Are The Causes Of Malnutrition? </vt:lpstr>
      <vt:lpstr>N A T I O N A L  N U T R I T I O N  OV E R V I E W</vt:lpstr>
      <vt:lpstr>N U T R I T I O N  D U R I N G          P R EG N A N C Y   O V E R V I E W</vt:lpstr>
      <vt:lpstr>………..Continued </vt:lpstr>
      <vt:lpstr>……….Continued </vt:lpstr>
      <vt:lpstr>Malnutrition and Global Fact </vt:lpstr>
      <vt:lpstr>Malnutrition and Bangladesh </vt:lpstr>
      <vt:lpstr>Malnutrition and Bangladesh </vt:lpstr>
      <vt:lpstr>PowerPoint Presentation</vt:lpstr>
      <vt:lpstr>UNDERLYING CAUSES OF MALNUTRITION</vt:lpstr>
      <vt:lpstr>UNDERLYING CAUSES OF MALNUTRITION: POVERTY</vt:lpstr>
      <vt:lpstr>UNDERLYING CAUSES OF MALNUTRITION: LACK OF ACCESS TO FOOD</vt:lpstr>
      <vt:lpstr>UNDERLYING CAUSES OF MALNUTRITION: DISEASE</vt:lpstr>
      <vt:lpstr>PowerPoint Presentation</vt:lpstr>
      <vt:lpstr>UNDERLYING CAUSES OF MALNUTRITION: CONFLICTS</vt:lpstr>
      <vt:lpstr>UNDERLYING CAUSES OF MALNUTRITION: CLIMATE CHANGE</vt:lpstr>
      <vt:lpstr>UNDERLYING CAUSES OF MALNUTRITION: LACK OF SAFE DRINKING WATER</vt:lpstr>
      <vt:lpstr>Effects of Malnutrition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Health</dc:title>
  <dc:creator>Baki Billah</dc:creator>
  <cp:lastModifiedBy>Baki Billah</cp:lastModifiedBy>
  <cp:revision>31</cp:revision>
  <dcterms:created xsi:type="dcterms:W3CDTF">2020-08-22T18:59:47Z</dcterms:created>
  <dcterms:modified xsi:type="dcterms:W3CDTF">2021-04-09T11:46:35Z</dcterms:modified>
</cp:coreProperties>
</file>