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560" r:id="rId3"/>
    <p:sldId id="594" r:id="rId4"/>
    <p:sldId id="595" r:id="rId5"/>
    <p:sldId id="596" r:id="rId6"/>
    <p:sldId id="597" r:id="rId7"/>
    <p:sldId id="641" r:id="rId8"/>
    <p:sldId id="598" r:id="rId9"/>
    <p:sldId id="599" r:id="rId10"/>
    <p:sldId id="600" r:id="rId11"/>
    <p:sldId id="601" r:id="rId12"/>
    <p:sldId id="602" r:id="rId13"/>
    <p:sldId id="603" r:id="rId14"/>
    <p:sldId id="640" r:id="rId15"/>
    <p:sldId id="316"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5071" autoAdjust="0"/>
  </p:normalViewPr>
  <p:slideViewPr>
    <p:cSldViewPr>
      <p:cViewPr varScale="1">
        <p:scale>
          <a:sx n="72" d="100"/>
          <a:sy n="72" d="100"/>
        </p:scale>
        <p:origin x="132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C4A28E5-0A02-4233-9D9B-4ECA035D4A3C}" type="datetimeFigureOut">
              <a:rPr lang="en-US" smtClean="0"/>
              <a:t>8/11/2020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995BDD3-CBCF-4229-B679-4F3D92DE84DC}" type="slidenum">
              <a:rPr lang="en-US" smtClean="0"/>
              <a:t>‹#›</a:t>
            </a:fld>
            <a:endParaRPr lang="en-US"/>
          </a:p>
        </p:txBody>
      </p:sp>
    </p:spTree>
    <p:extLst>
      <p:ext uri="{BB962C8B-B14F-4D97-AF65-F5344CB8AC3E}">
        <p14:creationId xmlns:p14="http://schemas.microsoft.com/office/powerpoint/2010/main" val="377167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5BDD3-CBCF-4229-B679-4F3D92DE84DC}" type="slidenum">
              <a:rPr lang="en-US" smtClean="0"/>
              <a:t>1</a:t>
            </a:fld>
            <a:endParaRPr lang="en-US"/>
          </a:p>
        </p:txBody>
      </p:sp>
    </p:spTree>
    <p:extLst>
      <p:ext uri="{BB962C8B-B14F-4D97-AF65-F5344CB8AC3E}">
        <p14:creationId xmlns:p14="http://schemas.microsoft.com/office/powerpoint/2010/main" val="372691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10</a:t>
            </a:fld>
            <a:endParaRPr lang="en-US"/>
          </a:p>
        </p:txBody>
      </p:sp>
    </p:spTree>
    <p:extLst>
      <p:ext uri="{BB962C8B-B14F-4D97-AF65-F5344CB8AC3E}">
        <p14:creationId xmlns:p14="http://schemas.microsoft.com/office/powerpoint/2010/main" val="976168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11</a:t>
            </a:fld>
            <a:endParaRPr lang="en-US"/>
          </a:p>
        </p:txBody>
      </p:sp>
    </p:spTree>
    <p:extLst>
      <p:ext uri="{BB962C8B-B14F-4D97-AF65-F5344CB8AC3E}">
        <p14:creationId xmlns:p14="http://schemas.microsoft.com/office/powerpoint/2010/main" val="77120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12</a:t>
            </a:fld>
            <a:endParaRPr lang="en-US"/>
          </a:p>
        </p:txBody>
      </p:sp>
    </p:spTree>
    <p:extLst>
      <p:ext uri="{BB962C8B-B14F-4D97-AF65-F5344CB8AC3E}">
        <p14:creationId xmlns:p14="http://schemas.microsoft.com/office/powerpoint/2010/main" val="1784326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13</a:t>
            </a:fld>
            <a:endParaRPr lang="en-US"/>
          </a:p>
        </p:txBody>
      </p:sp>
    </p:spTree>
    <p:extLst>
      <p:ext uri="{BB962C8B-B14F-4D97-AF65-F5344CB8AC3E}">
        <p14:creationId xmlns:p14="http://schemas.microsoft.com/office/powerpoint/2010/main" val="2461088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14</a:t>
            </a:fld>
            <a:endParaRPr lang="en-US"/>
          </a:p>
        </p:txBody>
      </p:sp>
    </p:spTree>
    <p:extLst>
      <p:ext uri="{BB962C8B-B14F-4D97-AF65-F5344CB8AC3E}">
        <p14:creationId xmlns:p14="http://schemas.microsoft.com/office/powerpoint/2010/main" val="2570701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5BDD3-CBCF-4229-B679-4F3D92DE84DC}" type="slidenum">
              <a:rPr lang="en-US" smtClean="0"/>
              <a:t>15</a:t>
            </a:fld>
            <a:endParaRPr lang="en-US"/>
          </a:p>
        </p:txBody>
      </p:sp>
    </p:spTree>
    <p:extLst>
      <p:ext uri="{BB962C8B-B14F-4D97-AF65-F5344CB8AC3E}">
        <p14:creationId xmlns:p14="http://schemas.microsoft.com/office/powerpoint/2010/main" val="86670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a:t>
            </a:fld>
            <a:endParaRPr lang="en-US"/>
          </a:p>
        </p:txBody>
      </p:sp>
    </p:spTree>
    <p:extLst>
      <p:ext uri="{BB962C8B-B14F-4D97-AF65-F5344CB8AC3E}">
        <p14:creationId xmlns:p14="http://schemas.microsoft.com/office/powerpoint/2010/main" val="211516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3</a:t>
            </a:fld>
            <a:endParaRPr lang="en-US"/>
          </a:p>
        </p:txBody>
      </p:sp>
    </p:spTree>
    <p:extLst>
      <p:ext uri="{BB962C8B-B14F-4D97-AF65-F5344CB8AC3E}">
        <p14:creationId xmlns:p14="http://schemas.microsoft.com/office/powerpoint/2010/main" val="109856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4</a:t>
            </a:fld>
            <a:endParaRPr lang="en-US"/>
          </a:p>
        </p:txBody>
      </p:sp>
    </p:spTree>
    <p:extLst>
      <p:ext uri="{BB962C8B-B14F-4D97-AF65-F5344CB8AC3E}">
        <p14:creationId xmlns:p14="http://schemas.microsoft.com/office/powerpoint/2010/main" val="1411748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5</a:t>
            </a:fld>
            <a:endParaRPr lang="en-US"/>
          </a:p>
        </p:txBody>
      </p:sp>
    </p:spTree>
    <p:extLst>
      <p:ext uri="{BB962C8B-B14F-4D97-AF65-F5344CB8AC3E}">
        <p14:creationId xmlns:p14="http://schemas.microsoft.com/office/powerpoint/2010/main" val="202656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6</a:t>
            </a:fld>
            <a:endParaRPr lang="en-US"/>
          </a:p>
        </p:txBody>
      </p:sp>
    </p:spTree>
    <p:extLst>
      <p:ext uri="{BB962C8B-B14F-4D97-AF65-F5344CB8AC3E}">
        <p14:creationId xmlns:p14="http://schemas.microsoft.com/office/powerpoint/2010/main" val="4087205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7</a:t>
            </a:fld>
            <a:endParaRPr lang="en-US"/>
          </a:p>
        </p:txBody>
      </p:sp>
    </p:spTree>
    <p:extLst>
      <p:ext uri="{BB962C8B-B14F-4D97-AF65-F5344CB8AC3E}">
        <p14:creationId xmlns:p14="http://schemas.microsoft.com/office/powerpoint/2010/main" val="101680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8</a:t>
            </a:fld>
            <a:endParaRPr lang="en-US"/>
          </a:p>
        </p:txBody>
      </p:sp>
    </p:spTree>
    <p:extLst>
      <p:ext uri="{BB962C8B-B14F-4D97-AF65-F5344CB8AC3E}">
        <p14:creationId xmlns:p14="http://schemas.microsoft.com/office/powerpoint/2010/main" val="3447466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9</a:t>
            </a:fld>
            <a:endParaRPr lang="en-US"/>
          </a:p>
        </p:txBody>
      </p:sp>
    </p:spTree>
    <p:extLst>
      <p:ext uri="{BB962C8B-B14F-4D97-AF65-F5344CB8AC3E}">
        <p14:creationId xmlns:p14="http://schemas.microsoft.com/office/powerpoint/2010/main" val="1640207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pic>
        <p:nvPicPr>
          <p:cNvPr id="4" name="Picture 3"/>
          <p:cNvPicPr>
            <a:picLocks noChangeAspect="1"/>
          </p:cNvPicPr>
          <p:nvPr userDrawn="1"/>
        </p:nvPicPr>
        <p:blipFill>
          <a:blip r:embed="rId2"/>
          <a:stretch>
            <a:fillRect/>
          </a:stretch>
        </p:blipFill>
        <p:spPr>
          <a:xfrm>
            <a:off x="1" y="1"/>
            <a:ext cx="2146300" cy="762000"/>
          </a:xfrm>
          <a:prstGeom prst="rect">
            <a:avLst/>
          </a:prstGeom>
        </p:spPr>
      </p:pic>
      <p:sp>
        <p:nvSpPr>
          <p:cNvPr id="7" name="Rectangle 6"/>
          <p:cNvSpPr/>
          <p:nvPr userDrawn="1"/>
        </p:nvSpPr>
        <p:spPr>
          <a:xfrm>
            <a:off x="5943600" y="18415"/>
            <a:ext cx="3200400" cy="514985"/>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EEE, Faculty of Engineering</a:t>
            </a:r>
          </a:p>
        </p:txBody>
      </p:sp>
    </p:spTree>
    <p:extLst>
      <p:ext uri="{BB962C8B-B14F-4D97-AF65-F5344CB8AC3E}">
        <p14:creationId xmlns:p14="http://schemas.microsoft.com/office/powerpoint/2010/main" val="225638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67793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97234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47715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317940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10123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990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Dawit Mekonnen, Hira Channa, &amp; Claudia Ringler                                               KP’s, FO’s and ag productivity</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73162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990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Dawit Mekonnen, Hira Channa, &amp; Claudia Ringler                                               KP’s, FO’s and ag productivity</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29813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990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Dawit Mekonnen, Hira Channa, &amp; Claudia Ringler                                               KP’s, FO’s and ag productivity</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22504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55420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415565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8000"/>
          </a:schemeClr>
        </a:solidFill>
        <a:effectLst/>
      </p:bgPr>
    </p:bg>
    <p:spTree>
      <p:nvGrpSpPr>
        <p:cNvPr id="1" name=""/>
        <p:cNvGrpSpPr/>
        <p:nvPr/>
      </p:nvGrpSpPr>
      <p:grpSpPr>
        <a:xfrm>
          <a:off x="0" y="0"/>
          <a:ext cx="0" cy="0"/>
          <a:chOff x="0" y="0"/>
          <a:chExt cx="0" cy="0"/>
        </a:xfrm>
      </p:grpSpPr>
      <p:pic>
        <p:nvPicPr>
          <p:cNvPr id="9" name="Picture 8" descr="PSSP_banner_v02.psd"/>
          <p:cNvPicPr>
            <a:picLocks noChangeAspect="1"/>
          </p:cNvPicPr>
          <p:nvPr userDrawn="1"/>
        </p:nvPicPr>
        <p:blipFill>
          <a:blip r:embed="rId13">
            <a:alphaModFix amt="91000"/>
            <a:extLst>
              <a:ext uri="{28A0092B-C50C-407E-A947-70E740481C1C}">
                <a14:useLocalDpi xmlns:a14="http://schemas.microsoft.com/office/drawing/2010/main"/>
              </a:ext>
            </a:extLst>
          </a:blip>
          <a:stretch>
            <a:fillRect/>
          </a:stretch>
        </p:blipFill>
        <p:spPr>
          <a:xfrm>
            <a:off x="0" y="1400033"/>
            <a:ext cx="9149208" cy="5457967"/>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217468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077200" cy="2057400"/>
          </a:xfrm>
        </p:spPr>
        <p:txBody>
          <a:bodyPr>
            <a:noAutofit/>
          </a:bodyPr>
          <a:lstStyle/>
          <a:p>
            <a:r>
              <a:rPr lang="en-US" sz="2800" b="1" dirty="0">
                <a:latin typeface="Times New Roman" panose="02020603050405020304" pitchFamily="18" charset="0"/>
                <a:cs typeface="Times New Roman" panose="02020603050405020304" pitchFamily="18" charset="0"/>
              </a:rPr>
              <a:t>Tariff</a:t>
            </a:r>
            <a:br>
              <a:rPr lang="en-US" sz="2800" b="1" dirty="0">
                <a:latin typeface="Times New Roman" panose="02020603050405020304" pitchFamily="18" charset="0"/>
                <a:cs typeface="Times New Roman" panose="02020603050405020304" pitchFamily="18" charset="0"/>
              </a:rPr>
            </a:br>
            <a:br>
              <a:rPr lang="en-US" sz="2800" b="1" dirty="0">
                <a:latin typeface="Times New Roman" panose="02020603050405020304" pitchFamily="18" charset="0"/>
                <a:cs typeface="Times New Roman" panose="02020603050405020304" pitchFamily="18" charset="0"/>
              </a:rPr>
            </a:br>
            <a:r>
              <a:rPr lang="en-US" sz="2800" b="1" dirty="0">
                <a:highlight>
                  <a:srgbClr val="00FF00"/>
                </a:highlight>
                <a:latin typeface="Times New Roman" panose="02020603050405020304" pitchFamily="18" charset="0"/>
                <a:cs typeface="Times New Roman" panose="02020603050405020304" pitchFamily="18" charset="0"/>
              </a:rPr>
              <a:t>Power Plant Engineering</a:t>
            </a:r>
          </a:p>
        </p:txBody>
      </p:sp>
    </p:spTree>
    <p:extLst>
      <p:ext uri="{BB962C8B-B14F-4D97-AF65-F5344CB8AC3E}">
        <p14:creationId xmlns:p14="http://schemas.microsoft.com/office/powerpoint/2010/main" val="101345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3" name="Picture 2">
            <a:extLst>
              <a:ext uri="{FF2B5EF4-FFF2-40B4-BE49-F238E27FC236}">
                <a16:creationId xmlns:a16="http://schemas.microsoft.com/office/drawing/2014/main" id="{5617D61B-67FE-4328-A71E-4E5D58E14BE5}"/>
              </a:ext>
            </a:extLst>
          </p:cNvPr>
          <p:cNvPicPr>
            <a:picLocks noChangeAspect="1"/>
          </p:cNvPicPr>
          <p:nvPr/>
        </p:nvPicPr>
        <p:blipFill>
          <a:blip r:embed="rId3"/>
          <a:stretch>
            <a:fillRect/>
          </a:stretch>
        </p:blipFill>
        <p:spPr>
          <a:xfrm>
            <a:off x="0" y="1523999"/>
            <a:ext cx="9144000" cy="711813"/>
          </a:xfrm>
          <a:prstGeom prst="rect">
            <a:avLst/>
          </a:prstGeom>
        </p:spPr>
      </p:pic>
      <p:pic>
        <p:nvPicPr>
          <p:cNvPr id="2" name="Picture 1">
            <a:extLst>
              <a:ext uri="{FF2B5EF4-FFF2-40B4-BE49-F238E27FC236}">
                <a16:creationId xmlns:a16="http://schemas.microsoft.com/office/drawing/2014/main" id="{F4C1446D-F6FB-473F-B054-01AD700AE798}"/>
              </a:ext>
            </a:extLst>
          </p:cNvPr>
          <p:cNvPicPr>
            <a:picLocks noChangeAspect="1"/>
          </p:cNvPicPr>
          <p:nvPr/>
        </p:nvPicPr>
        <p:blipFill>
          <a:blip r:embed="rId4"/>
          <a:stretch>
            <a:fillRect/>
          </a:stretch>
        </p:blipFill>
        <p:spPr>
          <a:xfrm>
            <a:off x="1904999" y="2655603"/>
            <a:ext cx="5622185" cy="837867"/>
          </a:xfrm>
          <a:prstGeom prst="rect">
            <a:avLst/>
          </a:prstGeom>
        </p:spPr>
      </p:pic>
      <p:pic>
        <p:nvPicPr>
          <p:cNvPr id="5" name="Picture 4">
            <a:extLst>
              <a:ext uri="{FF2B5EF4-FFF2-40B4-BE49-F238E27FC236}">
                <a16:creationId xmlns:a16="http://schemas.microsoft.com/office/drawing/2014/main" id="{F411C6ED-C3D6-4AC3-983C-F140E93D5494}"/>
              </a:ext>
            </a:extLst>
          </p:cNvPr>
          <p:cNvPicPr>
            <a:picLocks noChangeAspect="1"/>
          </p:cNvPicPr>
          <p:nvPr/>
        </p:nvPicPr>
        <p:blipFill>
          <a:blip r:embed="rId5"/>
          <a:stretch>
            <a:fillRect/>
          </a:stretch>
        </p:blipFill>
        <p:spPr>
          <a:xfrm>
            <a:off x="1895061" y="3618955"/>
            <a:ext cx="5632124" cy="1003233"/>
          </a:xfrm>
          <a:prstGeom prst="rect">
            <a:avLst/>
          </a:prstGeom>
        </p:spPr>
      </p:pic>
      <p:pic>
        <p:nvPicPr>
          <p:cNvPr id="6" name="Picture 5">
            <a:extLst>
              <a:ext uri="{FF2B5EF4-FFF2-40B4-BE49-F238E27FC236}">
                <a16:creationId xmlns:a16="http://schemas.microsoft.com/office/drawing/2014/main" id="{F4B41F9F-B091-4064-BCF1-EC1A88242211}"/>
              </a:ext>
            </a:extLst>
          </p:cNvPr>
          <p:cNvPicPr>
            <a:picLocks noChangeAspect="1"/>
          </p:cNvPicPr>
          <p:nvPr/>
        </p:nvPicPr>
        <p:blipFill>
          <a:blip r:embed="rId6"/>
          <a:stretch>
            <a:fillRect/>
          </a:stretch>
        </p:blipFill>
        <p:spPr>
          <a:xfrm>
            <a:off x="1905000" y="4713722"/>
            <a:ext cx="5632124" cy="848877"/>
          </a:xfrm>
          <a:prstGeom prst="rect">
            <a:avLst/>
          </a:prstGeom>
        </p:spPr>
      </p:pic>
    </p:spTree>
    <p:extLst>
      <p:ext uri="{BB962C8B-B14F-4D97-AF65-F5344CB8AC3E}">
        <p14:creationId xmlns:p14="http://schemas.microsoft.com/office/powerpoint/2010/main" val="200413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2" name="Picture 1">
            <a:extLst>
              <a:ext uri="{FF2B5EF4-FFF2-40B4-BE49-F238E27FC236}">
                <a16:creationId xmlns:a16="http://schemas.microsoft.com/office/drawing/2014/main" id="{DD8D89A7-6067-4A54-BC47-E8680D729730}"/>
              </a:ext>
            </a:extLst>
          </p:cNvPr>
          <p:cNvPicPr>
            <a:picLocks noChangeAspect="1"/>
          </p:cNvPicPr>
          <p:nvPr/>
        </p:nvPicPr>
        <p:blipFill>
          <a:blip r:embed="rId3"/>
          <a:stretch>
            <a:fillRect/>
          </a:stretch>
        </p:blipFill>
        <p:spPr>
          <a:xfrm>
            <a:off x="0" y="1272460"/>
            <a:ext cx="9144000" cy="1396286"/>
          </a:xfrm>
          <a:prstGeom prst="rect">
            <a:avLst/>
          </a:prstGeom>
        </p:spPr>
      </p:pic>
      <p:pic>
        <p:nvPicPr>
          <p:cNvPr id="3" name="Picture 2">
            <a:extLst>
              <a:ext uri="{FF2B5EF4-FFF2-40B4-BE49-F238E27FC236}">
                <a16:creationId xmlns:a16="http://schemas.microsoft.com/office/drawing/2014/main" id="{980D6635-ED6D-4B2F-BE4C-765B54C4A412}"/>
              </a:ext>
            </a:extLst>
          </p:cNvPr>
          <p:cNvPicPr>
            <a:picLocks noChangeAspect="1"/>
          </p:cNvPicPr>
          <p:nvPr/>
        </p:nvPicPr>
        <p:blipFill>
          <a:blip r:embed="rId4"/>
          <a:stretch>
            <a:fillRect/>
          </a:stretch>
        </p:blipFill>
        <p:spPr>
          <a:xfrm>
            <a:off x="1295400" y="2924593"/>
            <a:ext cx="5636035" cy="902797"/>
          </a:xfrm>
          <a:prstGeom prst="rect">
            <a:avLst/>
          </a:prstGeom>
        </p:spPr>
      </p:pic>
      <p:pic>
        <p:nvPicPr>
          <p:cNvPr id="4" name="Picture 3">
            <a:extLst>
              <a:ext uri="{FF2B5EF4-FFF2-40B4-BE49-F238E27FC236}">
                <a16:creationId xmlns:a16="http://schemas.microsoft.com/office/drawing/2014/main" id="{01C8B11F-264B-4B0A-91C8-42F2739487DF}"/>
              </a:ext>
            </a:extLst>
          </p:cNvPr>
          <p:cNvPicPr>
            <a:picLocks noChangeAspect="1"/>
          </p:cNvPicPr>
          <p:nvPr/>
        </p:nvPicPr>
        <p:blipFill>
          <a:blip r:embed="rId5"/>
          <a:stretch>
            <a:fillRect/>
          </a:stretch>
        </p:blipFill>
        <p:spPr>
          <a:xfrm>
            <a:off x="1295400" y="4016976"/>
            <a:ext cx="5636035" cy="992347"/>
          </a:xfrm>
          <a:prstGeom prst="rect">
            <a:avLst/>
          </a:prstGeom>
        </p:spPr>
      </p:pic>
      <p:pic>
        <p:nvPicPr>
          <p:cNvPr id="7" name="Picture 6">
            <a:extLst>
              <a:ext uri="{FF2B5EF4-FFF2-40B4-BE49-F238E27FC236}">
                <a16:creationId xmlns:a16="http://schemas.microsoft.com/office/drawing/2014/main" id="{2555561B-8730-40E3-A692-A824ED369C81}"/>
              </a:ext>
            </a:extLst>
          </p:cNvPr>
          <p:cNvPicPr>
            <a:picLocks noChangeAspect="1"/>
          </p:cNvPicPr>
          <p:nvPr/>
        </p:nvPicPr>
        <p:blipFill>
          <a:blip r:embed="rId6"/>
          <a:stretch>
            <a:fillRect/>
          </a:stretch>
        </p:blipFill>
        <p:spPr>
          <a:xfrm>
            <a:off x="1311965" y="5148468"/>
            <a:ext cx="5619470" cy="683449"/>
          </a:xfrm>
          <a:prstGeom prst="rect">
            <a:avLst/>
          </a:prstGeom>
        </p:spPr>
      </p:pic>
      <p:pic>
        <p:nvPicPr>
          <p:cNvPr id="9" name="Picture 8">
            <a:extLst>
              <a:ext uri="{FF2B5EF4-FFF2-40B4-BE49-F238E27FC236}">
                <a16:creationId xmlns:a16="http://schemas.microsoft.com/office/drawing/2014/main" id="{B927DD29-6B15-46BF-881F-3E9041444972}"/>
              </a:ext>
            </a:extLst>
          </p:cNvPr>
          <p:cNvPicPr>
            <a:picLocks noChangeAspect="1"/>
          </p:cNvPicPr>
          <p:nvPr/>
        </p:nvPicPr>
        <p:blipFill>
          <a:blip r:embed="rId7"/>
          <a:stretch>
            <a:fillRect/>
          </a:stretch>
        </p:blipFill>
        <p:spPr>
          <a:xfrm>
            <a:off x="1311965" y="6010818"/>
            <a:ext cx="5619470" cy="641774"/>
          </a:xfrm>
          <a:prstGeom prst="rect">
            <a:avLst/>
          </a:prstGeom>
        </p:spPr>
      </p:pic>
    </p:spTree>
    <p:extLst>
      <p:ext uri="{BB962C8B-B14F-4D97-AF65-F5344CB8AC3E}">
        <p14:creationId xmlns:p14="http://schemas.microsoft.com/office/powerpoint/2010/main" val="283962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3" name="Picture 2">
            <a:extLst>
              <a:ext uri="{FF2B5EF4-FFF2-40B4-BE49-F238E27FC236}">
                <a16:creationId xmlns:a16="http://schemas.microsoft.com/office/drawing/2014/main" id="{FB74E526-5FB2-41B5-BC85-6D915BF33DB1}"/>
              </a:ext>
            </a:extLst>
          </p:cNvPr>
          <p:cNvPicPr>
            <a:picLocks noChangeAspect="1"/>
          </p:cNvPicPr>
          <p:nvPr/>
        </p:nvPicPr>
        <p:blipFill>
          <a:blip r:embed="rId3"/>
          <a:stretch>
            <a:fillRect/>
          </a:stretch>
        </p:blipFill>
        <p:spPr>
          <a:xfrm>
            <a:off x="-18222" y="809625"/>
            <a:ext cx="9162222" cy="2619375"/>
          </a:xfrm>
          <a:prstGeom prst="rect">
            <a:avLst/>
          </a:prstGeom>
        </p:spPr>
      </p:pic>
      <p:pic>
        <p:nvPicPr>
          <p:cNvPr id="4" name="Picture 3">
            <a:extLst>
              <a:ext uri="{FF2B5EF4-FFF2-40B4-BE49-F238E27FC236}">
                <a16:creationId xmlns:a16="http://schemas.microsoft.com/office/drawing/2014/main" id="{181FA048-D1A0-4A0F-B5CC-2646AA7CBB4A}"/>
              </a:ext>
            </a:extLst>
          </p:cNvPr>
          <p:cNvPicPr>
            <a:picLocks noChangeAspect="1"/>
          </p:cNvPicPr>
          <p:nvPr/>
        </p:nvPicPr>
        <p:blipFill>
          <a:blip r:embed="rId4"/>
          <a:stretch>
            <a:fillRect/>
          </a:stretch>
        </p:blipFill>
        <p:spPr>
          <a:xfrm>
            <a:off x="599340" y="3733800"/>
            <a:ext cx="7442556" cy="1828800"/>
          </a:xfrm>
          <a:prstGeom prst="rect">
            <a:avLst/>
          </a:prstGeom>
        </p:spPr>
      </p:pic>
    </p:spTree>
    <p:extLst>
      <p:ext uri="{BB962C8B-B14F-4D97-AF65-F5344CB8AC3E}">
        <p14:creationId xmlns:p14="http://schemas.microsoft.com/office/powerpoint/2010/main" val="34769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3" name="Picture 2">
            <a:extLst>
              <a:ext uri="{FF2B5EF4-FFF2-40B4-BE49-F238E27FC236}">
                <a16:creationId xmlns:a16="http://schemas.microsoft.com/office/drawing/2014/main" id="{FB74E526-5FB2-41B5-BC85-6D915BF33DB1}"/>
              </a:ext>
            </a:extLst>
          </p:cNvPr>
          <p:cNvPicPr>
            <a:picLocks noChangeAspect="1"/>
          </p:cNvPicPr>
          <p:nvPr/>
        </p:nvPicPr>
        <p:blipFill>
          <a:blip r:embed="rId3"/>
          <a:stretch>
            <a:fillRect/>
          </a:stretch>
        </p:blipFill>
        <p:spPr>
          <a:xfrm>
            <a:off x="-18222" y="809626"/>
            <a:ext cx="9162222" cy="2427636"/>
          </a:xfrm>
          <a:prstGeom prst="rect">
            <a:avLst/>
          </a:prstGeom>
        </p:spPr>
      </p:pic>
      <p:pic>
        <p:nvPicPr>
          <p:cNvPr id="2" name="Picture 1">
            <a:extLst>
              <a:ext uri="{FF2B5EF4-FFF2-40B4-BE49-F238E27FC236}">
                <a16:creationId xmlns:a16="http://schemas.microsoft.com/office/drawing/2014/main" id="{11C599A1-4E03-48DC-8346-F8D9361FABA8}"/>
              </a:ext>
            </a:extLst>
          </p:cNvPr>
          <p:cNvPicPr>
            <a:picLocks noChangeAspect="1"/>
          </p:cNvPicPr>
          <p:nvPr/>
        </p:nvPicPr>
        <p:blipFill>
          <a:blip r:embed="rId4"/>
          <a:stretch>
            <a:fillRect/>
          </a:stretch>
        </p:blipFill>
        <p:spPr>
          <a:xfrm>
            <a:off x="457200" y="3254655"/>
            <a:ext cx="7674429" cy="1143000"/>
          </a:xfrm>
          <a:prstGeom prst="rect">
            <a:avLst/>
          </a:prstGeom>
        </p:spPr>
      </p:pic>
      <p:pic>
        <p:nvPicPr>
          <p:cNvPr id="4" name="Picture 3">
            <a:extLst>
              <a:ext uri="{FF2B5EF4-FFF2-40B4-BE49-F238E27FC236}">
                <a16:creationId xmlns:a16="http://schemas.microsoft.com/office/drawing/2014/main" id="{5FF3936E-CBF6-44FB-AAA0-37EF74069B7F}"/>
              </a:ext>
            </a:extLst>
          </p:cNvPr>
          <p:cNvPicPr>
            <a:picLocks noChangeAspect="1"/>
          </p:cNvPicPr>
          <p:nvPr/>
        </p:nvPicPr>
        <p:blipFill>
          <a:blip r:embed="rId5"/>
          <a:stretch>
            <a:fillRect/>
          </a:stretch>
        </p:blipFill>
        <p:spPr>
          <a:xfrm>
            <a:off x="457199" y="4442793"/>
            <a:ext cx="7076661" cy="609600"/>
          </a:xfrm>
          <a:prstGeom prst="rect">
            <a:avLst/>
          </a:prstGeom>
        </p:spPr>
      </p:pic>
      <p:pic>
        <p:nvPicPr>
          <p:cNvPr id="5" name="Picture 4">
            <a:extLst>
              <a:ext uri="{FF2B5EF4-FFF2-40B4-BE49-F238E27FC236}">
                <a16:creationId xmlns:a16="http://schemas.microsoft.com/office/drawing/2014/main" id="{3DFDDB1D-6B87-447E-89D5-18E0CEEE653E}"/>
              </a:ext>
            </a:extLst>
          </p:cNvPr>
          <p:cNvPicPr>
            <a:picLocks noChangeAspect="1"/>
          </p:cNvPicPr>
          <p:nvPr/>
        </p:nvPicPr>
        <p:blipFill>
          <a:blip r:embed="rId6"/>
          <a:stretch>
            <a:fillRect/>
          </a:stretch>
        </p:blipFill>
        <p:spPr>
          <a:xfrm>
            <a:off x="457199" y="5083037"/>
            <a:ext cx="6781801" cy="609600"/>
          </a:xfrm>
          <a:prstGeom prst="rect">
            <a:avLst/>
          </a:prstGeom>
        </p:spPr>
      </p:pic>
      <p:pic>
        <p:nvPicPr>
          <p:cNvPr id="6" name="Picture 5">
            <a:extLst>
              <a:ext uri="{FF2B5EF4-FFF2-40B4-BE49-F238E27FC236}">
                <a16:creationId xmlns:a16="http://schemas.microsoft.com/office/drawing/2014/main" id="{1DE385DE-A72B-441F-9795-8257F403E4B7}"/>
              </a:ext>
            </a:extLst>
          </p:cNvPr>
          <p:cNvPicPr>
            <a:picLocks noChangeAspect="1"/>
          </p:cNvPicPr>
          <p:nvPr/>
        </p:nvPicPr>
        <p:blipFill>
          <a:blip r:embed="rId7"/>
          <a:stretch>
            <a:fillRect/>
          </a:stretch>
        </p:blipFill>
        <p:spPr>
          <a:xfrm>
            <a:off x="457199" y="5776567"/>
            <a:ext cx="6781801" cy="990600"/>
          </a:xfrm>
          <a:prstGeom prst="rect">
            <a:avLst/>
          </a:prstGeom>
        </p:spPr>
      </p:pic>
    </p:spTree>
    <p:extLst>
      <p:ext uri="{BB962C8B-B14F-4D97-AF65-F5344CB8AC3E}">
        <p14:creationId xmlns:p14="http://schemas.microsoft.com/office/powerpoint/2010/main" val="127776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sp>
        <p:nvSpPr>
          <p:cNvPr id="2" name="Rectangle 1">
            <a:extLst>
              <a:ext uri="{FF2B5EF4-FFF2-40B4-BE49-F238E27FC236}">
                <a16:creationId xmlns:a16="http://schemas.microsoft.com/office/drawing/2014/main" id="{1A999D86-A394-4690-9D9E-11E078F24D9C}"/>
              </a:ext>
            </a:extLst>
          </p:cNvPr>
          <p:cNvSpPr/>
          <p:nvPr/>
        </p:nvSpPr>
        <p:spPr>
          <a:xfrm>
            <a:off x="114300" y="1981200"/>
            <a:ext cx="9029700" cy="4154984"/>
          </a:xfrm>
          <a:prstGeom prst="rect">
            <a:avLst/>
          </a:prstGeom>
        </p:spPr>
        <p:txBody>
          <a:bodyPr wrap="square">
            <a:spAutoFit/>
          </a:bodyPr>
          <a:lstStyle/>
          <a:p>
            <a:pPr algn="just"/>
            <a:r>
              <a:rPr lang="en-US" sz="2400" dirty="0">
                <a:highlight>
                  <a:srgbClr val="FFFF00"/>
                </a:highlight>
                <a:latin typeface="Times New Roman" panose="02020603050405020304" pitchFamily="18" charset="0"/>
                <a:cs typeface="Times New Roman" panose="02020603050405020304" pitchFamily="18" charset="0"/>
              </a:rPr>
              <a:t>Example 5.6: A generating station has a maximum demand of 75 MW and a yearly load factor of 40%. Generating costs inclusive of station capital costs are BDT 60 per annum per kW demand plus BDT 0.4 per kWh transmitted. The annual capital charges for transmission system are BDT 20,00,000 and for distribution system BDT 15,00,000; the respective diversity factors being 1.2 and 1.25. The efficiency of transmission system is 90% and that of the distribution system inclusive of substation losses is 85%. Find the yearly cost per kW demand and cost per kWh supplied :</a:t>
            </a:r>
          </a:p>
          <a:p>
            <a:pPr marL="514350" indent="-514350" algn="just">
              <a:buAutoNum type="romanLcParenBoth"/>
            </a:pPr>
            <a:r>
              <a:rPr lang="en-US" sz="2400" dirty="0">
                <a:highlight>
                  <a:srgbClr val="FFFF00"/>
                </a:highlight>
                <a:latin typeface="Times New Roman" panose="02020603050405020304" pitchFamily="18" charset="0"/>
                <a:cs typeface="Times New Roman" panose="02020603050405020304" pitchFamily="18" charset="0"/>
              </a:rPr>
              <a:t>at the substation (ii) at the consumers premises</a:t>
            </a:r>
          </a:p>
          <a:p>
            <a:pPr marL="514350" indent="-514350" algn="just">
              <a:buAutoNum type="romanLcParenBoth"/>
            </a:pPr>
            <a:endParaRPr lang="en-US" sz="24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91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685800" y="2915456"/>
            <a:ext cx="7620000" cy="1563688"/>
          </a:xfrm>
          <a:prstGeom prst="rect">
            <a:avLst/>
          </a:prstGeom>
          <a:ln>
            <a:miter lim="800000"/>
            <a:headEnd/>
            <a:tailEnd/>
          </a:ln>
        </p:spPr>
        <p:txBody>
          <a:bodyPr/>
          <a:lstStyle/>
          <a:p>
            <a:pPr algn="ctr" fontAlgn="base">
              <a:spcBef>
                <a:spcPct val="0"/>
              </a:spcBef>
              <a:spcAft>
                <a:spcPct val="0"/>
              </a:spcAft>
              <a:defRPr/>
            </a:pPr>
            <a:r>
              <a:rPr lang="de-DE" sz="6600" b="1" kern="0" dirty="0">
                <a:solidFill>
                  <a:srgbClr val="00B0F0"/>
                </a:solidFill>
                <a:latin typeface="RotisSansSerif" pitchFamily="34" charset="0"/>
              </a:rPr>
              <a:t>Thank You</a:t>
            </a:r>
            <a:endParaRPr lang="de-DE" sz="7200" b="1" kern="0" dirty="0">
              <a:solidFill>
                <a:srgbClr val="00B0F0"/>
              </a:solidFill>
              <a:latin typeface="RotisSansSerif" pitchFamily="34" charset="0"/>
            </a:endParaRPr>
          </a:p>
        </p:txBody>
      </p:sp>
      <p:sp>
        <p:nvSpPr>
          <p:cNvPr id="7" name="Text Box 4"/>
          <p:cNvSpPr txBox="1">
            <a:spLocks noChangeArrowheads="1"/>
          </p:cNvSpPr>
          <p:nvPr/>
        </p:nvSpPr>
        <p:spPr bwMode="auto">
          <a:xfrm>
            <a:off x="4648200" y="5562600"/>
            <a:ext cx="4168775" cy="892552"/>
          </a:xfrm>
          <a:prstGeom prst="rect">
            <a:avLst/>
          </a:prstGeom>
          <a:noFill/>
          <a:ln w="9525">
            <a:noFill/>
            <a:miter lim="800000"/>
            <a:headEnd/>
            <a:tailEnd/>
          </a:ln>
        </p:spPr>
        <p:txBody>
          <a:bodyPr>
            <a:spAutoFit/>
          </a:bodyPr>
          <a:lstStyle/>
          <a:p>
            <a:pPr algn="r" eaLnBrk="0" fontAlgn="base" hangingPunct="0">
              <a:spcBef>
                <a:spcPct val="0"/>
              </a:spcBef>
              <a:spcAft>
                <a:spcPct val="0"/>
              </a:spcAft>
            </a:pPr>
            <a:r>
              <a:rPr lang="de-DE" sz="2600" b="1" dirty="0">
                <a:solidFill>
                  <a:srgbClr val="00B0F0"/>
                </a:solidFill>
                <a:latin typeface="Garamond" pitchFamily="18" charset="0"/>
              </a:rPr>
              <a:t>Contact: dralam.eee@diu.edu.bd</a:t>
            </a:r>
            <a:endParaRPr lang="de-DE" sz="2600" dirty="0">
              <a:solidFill>
                <a:srgbClr val="00B0F0"/>
              </a:solidFill>
              <a:latin typeface="Garamond" pitchFamily="18" charset="0"/>
            </a:endParaRPr>
          </a:p>
        </p:txBody>
      </p:sp>
    </p:spTree>
    <p:extLst>
      <p:ext uri="{BB962C8B-B14F-4D97-AF65-F5344CB8AC3E}">
        <p14:creationId xmlns:p14="http://schemas.microsoft.com/office/powerpoint/2010/main" val="159460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Tariff </a:t>
            </a:r>
          </a:p>
        </p:txBody>
      </p:sp>
      <p:sp>
        <p:nvSpPr>
          <p:cNvPr id="2" name="Rectangle 1">
            <a:extLst>
              <a:ext uri="{FF2B5EF4-FFF2-40B4-BE49-F238E27FC236}">
                <a16:creationId xmlns:a16="http://schemas.microsoft.com/office/drawing/2014/main" id="{8E080F09-734F-4AEC-A0FD-B1034A20F4F0}"/>
              </a:ext>
            </a:extLst>
          </p:cNvPr>
          <p:cNvSpPr/>
          <p:nvPr/>
        </p:nvSpPr>
        <p:spPr>
          <a:xfrm>
            <a:off x="228600" y="1905000"/>
            <a:ext cx="8801100" cy="4247317"/>
          </a:xfrm>
          <a:prstGeom prst="rect">
            <a:avLst/>
          </a:prstGeom>
        </p:spPr>
        <p:txBody>
          <a:bodyPr wrap="square">
            <a:spAutoFit/>
          </a:bodyPr>
          <a:lstStyle/>
          <a:p>
            <a:pPr>
              <a:spcBef>
                <a:spcPts val="600"/>
              </a:spcBef>
            </a:pPr>
            <a:r>
              <a:rPr lang="en-US" sz="2400" dirty="0">
                <a:latin typeface="Times New Roman" panose="02020603050405020304" pitchFamily="18" charset="0"/>
                <a:cs typeface="Times New Roman" panose="02020603050405020304" pitchFamily="18" charset="0"/>
              </a:rPr>
              <a:t>The rate at which electrical energy is supplied to a consumer is known as </a:t>
            </a:r>
            <a:r>
              <a:rPr lang="en-US" sz="2400" b="1" dirty="0">
                <a:highlight>
                  <a:srgbClr val="FF00FF"/>
                </a:highlight>
                <a:latin typeface="Times New Roman" panose="02020603050405020304" pitchFamily="18" charset="0"/>
                <a:cs typeface="Times New Roman" panose="02020603050405020304" pitchFamily="18" charset="0"/>
              </a:rPr>
              <a:t>tariff</a:t>
            </a:r>
            <a:r>
              <a:rPr lang="en-US" sz="2400" dirty="0">
                <a:latin typeface="Times New Roman" panose="02020603050405020304" pitchFamily="18" charset="0"/>
                <a:cs typeface="Times New Roman" panose="02020603050405020304" pitchFamily="18" charset="0"/>
              </a:rPr>
              <a:t>.</a:t>
            </a:r>
          </a:p>
          <a:p>
            <a:pPr>
              <a:spcBef>
                <a:spcPts val="600"/>
              </a:spcBef>
            </a:pPr>
            <a:endParaRPr lang="en-US" sz="2400" dirty="0">
              <a:latin typeface="Times New Roman" panose="02020603050405020304" pitchFamily="18" charset="0"/>
              <a:cs typeface="Times New Roman" panose="02020603050405020304" pitchFamily="18" charset="0"/>
            </a:endParaRPr>
          </a:p>
          <a:p>
            <a:pPr>
              <a:spcBef>
                <a:spcPts val="600"/>
              </a:spcBef>
            </a:pPr>
            <a:r>
              <a:rPr lang="en-US" sz="2400" dirty="0">
                <a:latin typeface="Times New Roman" panose="02020603050405020304" pitchFamily="18" charset="0"/>
                <a:cs typeface="Times New Roman" panose="02020603050405020304" pitchFamily="18" charset="0"/>
              </a:rPr>
              <a:t>Objectives: A tariff should include the following items:</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Recovery of cost of producing electrical energy at the power station</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Recovery of cost on the capital investment in transmission and distribution systems</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Recovery of cost of operation and maintenance of supply of electrical energy</a:t>
            </a:r>
          </a:p>
          <a:p>
            <a:pPr marL="342900" indent="-342900">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suitable profit on the capital investment</a:t>
            </a:r>
          </a:p>
        </p:txBody>
      </p:sp>
    </p:spTree>
    <p:extLst>
      <p:ext uri="{BB962C8B-B14F-4D97-AF65-F5344CB8AC3E}">
        <p14:creationId xmlns:p14="http://schemas.microsoft.com/office/powerpoint/2010/main" val="124001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Tariff </a:t>
            </a:r>
          </a:p>
        </p:txBody>
      </p:sp>
      <p:sp>
        <p:nvSpPr>
          <p:cNvPr id="2" name="Rectangle 1">
            <a:extLst>
              <a:ext uri="{FF2B5EF4-FFF2-40B4-BE49-F238E27FC236}">
                <a16:creationId xmlns:a16="http://schemas.microsoft.com/office/drawing/2014/main" id="{8E080F09-734F-4AEC-A0FD-B1034A20F4F0}"/>
              </a:ext>
            </a:extLst>
          </p:cNvPr>
          <p:cNvSpPr/>
          <p:nvPr/>
        </p:nvSpPr>
        <p:spPr>
          <a:xfrm>
            <a:off x="152400" y="1752600"/>
            <a:ext cx="8877300" cy="4893647"/>
          </a:xfrm>
          <a:prstGeom prst="rect">
            <a:avLst/>
          </a:prstGeom>
        </p:spPr>
        <p:txBody>
          <a:bodyPr wrap="square">
            <a:spAutoFit/>
          </a:bodyPr>
          <a:lstStyle/>
          <a:p>
            <a:r>
              <a:rPr lang="en-US" sz="2400" b="1" dirty="0">
                <a:highlight>
                  <a:srgbClr val="FF00FF"/>
                </a:highlight>
                <a:latin typeface="Times New Roman" panose="02020603050405020304" pitchFamily="18" charset="0"/>
                <a:cs typeface="Times New Roman" panose="02020603050405020304" pitchFamily="18" charset="0"/>
              </a:rPr>
              <a:t>Characteristics of a Tariff</a:t>
            </a:r>
          </a:p>
          <a:p>
            <a:r>
              <a:rPr lang="en-US" sz="2400" dirty="0">
                <a:latin typeface="Times New Roman" panose="02020603050405020304" pitchFamily="18" charset="0"/>
                <a:cs typeface="Times New Roman" panose="02020603050405020304" pitchFamily="18" charset="0"/>
              </a:rPr>
              <a:t>A tariff must have the following desirable characteristics:</a:t>
            </a:r>
          </a:p>
          <a:p>
            <a:r>
              <a:rPr lang="en-US" sz="2400" b="1" dirty="0">
                <a:latin typeface="Times New Roman" panose="02020603050405020304" pitchFamily="18" charset="0"/>
                <a:cs typeface="Times New Roman" panose="02020603050405020304" pitchFamily="18" charset="0"/>
              </a:rPr>
              <a:t>Proper return</a:t>
            </a:r>
            <a:r>
              <a:rPr lang="en-US" sz="2400" dirty="0">
                <a:latin typeface="Times New Roman" panose="02020603050405020304" pitchFamily="18" charset="0"/>
                <a:cs typeface="Times New Roman" panose="02020603050405020304" pitchFamily="18" charset="0"/>
              </a:rPr>
              <a:t>: The tariff should be such that it ensures the proper return from each consumer. </a:t>
            </a:r>
          </a:p>
          <a:p>
            <a:r>
              <a:rPr lang="en-US" sz="2400" b="1" dirty="0">
                <a:latin typeface="Times New Roman" panose="02020603050405020304" pitchFamily="18" charset="0"/>
                <a:cs typeface="Times New Roman" panose="02020603050405020304" pitchFamily="18" charset="0"/>
              </a:rPr>
              <a:t>Fairness</a:t>
            </a:r>
            <a:r>
              <a:rPr lang="en-US" sz="2400" dirty="0">
                <a:latin typeface="Times New Roman" panose="02020603050405020304" pitchFamily="18" charset="0"/>
                <a:cs typeface="Times New Roman" panose="02020603050405020304" pitchFamily="18" charset="0"/>
              </a:rPr>
              <a:t>: The tariff must be fair so that different types of consumers are satisfied with the rate of charge of electrical energy. </a:t>
            </a:r>
            <a:r>
              <a:rPr lang="en-US" sz="2400" dirty="0">
                <a:highlight>
                  <a:srgbClr val="00FF00"/>
                </a:highlight>
                <a:latin typeface="Times New Roman" panose="02020603050405020304" pitchFamily="18" charset="0"/>
                <a:cs typeface="Times New Roman" panose="02020603050405020304" pitchFamily="18" charset="0"/>
              </a:rPr>
              <a:t>Thus a big consumer should be charged at a lower rate than a small consumer</a:t>
            </a:r>
            <a:r>
              <a:rPr lang="en-US" sz="2400" dirty="0">
                <a:latin typeface="Times New Roman" panose="02020603050405020304" pitchFamily="18" charset="0"/>
                <a:cs typeface="Times New Roman" panose="02020603050405020304" pitchFamily="18" charset="0"/>
              </a:rPr>
              <a:t>. </a:t>
            </a:r>
          </a:p>
          <a:p>
            <a:r>
              <a:rPr lang="en-US" sz="2400" b="1" dirty="0">
                <a:latin typeface="Times New Roman" panose="02020603050405020304" pitchFamily="18" charset="0"/>
                <a:cs typeface="Times New Roman" panose="02020603050405020304" pitchFamily="18" charset="0"/>
              </a:rPr>
              <a:t>Simplicity</a:t>
            </a:r>
            <a:r>
              <a:rPr lang="en-US" sz="2400" dirty="0">
                <a:latin typeface="Times New Roman" panose="02020603050405020304" pitchFamily="18" charset="0"/>
                <a:cs typeface="Times New Roman" panose="02020603050405020304" pitchFamily="18" charset="0"/>
              </a:rPr>
              <a:t>  The tariff should be simple so that an ordinary consumer can easily understand it.</a:t>
            </a:r>
          </a:p>
          <a:p>
            <a:r>
              <a:rPr lang="en-US" sz="2400" b="1" dirty="0">
                <a:latin typeface="Times New Roman" panose="02020603050405020304" pitchFamily="18" charset="0"/>
                <a:cs typeface="Times New Roman" panose="02020603050405020304" pitchFamily="18" charset="0"/>
              </a:rPr>
              <a:t>Reasonable profit</a:t>
            </a:r>
            <a:r>
              <a:rPr lang="en-US" sz="2400" dirty="0">
                <a:latin typeface="Times New Roman" panose="02020603050405020304" pitchFamily="18" charset="0"/>
                <a:cs typeface="Times New Roman" panose="02020603050405020304" pitchFamily="18" charset="0"/>
              </a:rPr>
              <a:t>: The profit element in the tariff should be reasonable</a:t>
            </a:r>
          </a:p>
          <a:p>
            <a:r>
              <a:rPr lang="en-US" sz="2400" b="1" dirty="0">
                <a:latin typeface="Times New Roman" panose="02020603050405020304" pitchFamily="18" charset="0"/>
                <a:cs typeface="Times New Roman" panose="02020603050405020304" pitchFamily="18" charset="0"/>
              </a:rPr>
              <a:t>Attractive</a:t>
            </a:r>
            <a:r>
              <a:rPr lang="en-US" sz="2400" dirty="0">
                <a:latin typeface="Times New Roman" panose="02020603050405020304" pitchFamily="18" charset="0"/>
                <a:cs typeface="Times New Roman" panose="02020603050405020304" pitchFamily="18" charset="0"/>
              </a:rPr>
              <a:t>: The tariff should be attractive so that many consumers are encouraged to use electrical energy. </a:t>
            </a:r>
          </a:p>
        </p:txBody>
      </p:sp>
    </p:spTree>
    <p:extLst>
      <p:ext uri="{BB962C8B-B14F-4D97-AF65-F5344CB8AC3E}">
        <p14:creationId xmlns:p14="http://schemas.microsoft.com/office/powerpoint/2010/main" val="92699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76200" y="1828800"/>
            <a:ext cx="8953500" cy="3046988"/>
          </a:xfrm>
          <a:prstGeom prst="rect">
            <a:avLst/>
          </a:prstGeom>
        </p:spPr>
        <p:txBody>
          <a:bodyPr wrap="square">
            <a:spAutoFit/>
          </a:bodyPr>
          <a:lstStyle/>
          <a:p>
            <a:r>
              <a:rPr lang="en-US" sz="2400" b="1" dirty="0">
                <a:highlight>
                  <a:srgbClr val="FF00FF"/>
                </a:highlight>
                <a:latin typeface="Times New Roman" panose="02020603050405020304" pitchFamily="18" charset="0"/>
                <a:cs typeface="Times New Roman" panose="02020603050405020304" pitchFamily="18" charset="0"/>
              </a:rPr>
              <a:t>Simple tariff</a:t>
            </a:r>
            <a:r>
              <a:rPr lang="en-US" sz="2400" dirty="0">
                <a:highlight>
                  <a:srgbClr val="FF00FF"/>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When there is a fixed rate per unit of energy consumed, it is called a simple tariff or uniform rate tariff.</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Disadvantages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There is no discrimination between different types of consumers since every consumer has to pay equitably for the fixed charges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cost per unit delivered is high</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does not encourage the use of electricity</a:t>
            </a:r>
          </a:p>
        </p:txBody>
      </p:sp>
    </p:spTree>
    <p:extLst>
      <p:ext uri="{BB962C8B-B14F-4D97-AF65-F5344CB8AC3E}">
        <p14:creationId xmlns:p14="http://schemas.microsoft.com/office/powerpoint/2010/main" val="111672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76200" y="1782416"/>
            <a:ext cx="8953500" cy="452431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Flat rate tariff: </a:t>
            </a:r>
            <a:r>
              <a:rPr lang="en-US" sz="2400" dirty="0">
                <a:latin typeface="Times New Roman" panose="02020603050405020304" pitchFamily="18" charset="0"/>
                <a:cs typeface="Times New Roman" panose="02020603050405020304" pitchFamily="18" charset="0"/>
              </a:rPr>
              <a:t>When different types of consumers are charged at different uniform per unit rates, it is called a flat rate tariff.</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Disadvantages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Since the flat rate tariff varies according to the way the supply is used, separate meters are required for lighting load, power load etc. This makes the application of such a tariff expensive and complicated.</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particular class of consumers is charged at the same rate irrespective of the magnitude of energy consumed. However, a big consumer should be charged at a lower rate as in his case the fixed charges per unit are reduced.</a:t>
            </a:r>
          </a:p>
        </p:txBody>
      </p:sp>
    </p:spTree>
    <p:extLst>
      <p:ext uri="{BB962C8B-B14F-4D97-AF65-F5344CB8AC3E}">
        <p14:creationId xmlns:p14="http://schemas.microsoft.com/office/powerpoint/2010/main" val="344048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228600" y="1829523"/>
            <a:ext cx="8915400" cy="3046988"/>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Block rate tariff: </a:t>
            </a:r>
            <a:r>
              <a:rPr lang="en-US" sz="2400" dirty="0">
                <a:latin typeface="Times New Roman" panose="02020603050405020304" pitchFamily="18" charset="0"/>
                <a:cs typeface="Times New Roman" panose="02020603050405020304" pitchFamily="18" charset="0"/>
              </a:rPr>
              <a:t>When a given block of energy is charged at a specified rate and the succeeding blocks of energy are charged at progressively reduced rates, it is called a block rate tariff.</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Maximum demand tariff: </a:t>
            </a:r>
            <a:r>
              <a:rPr lang="en-US" sz="2400" dirty="0">
                <a:latin typeface="Times New Roman" panose="02020603050405020304" pitchFamily="18" charset="0"/>
                <a:cs typeface="Times New Roman" panose="02020603050405020304" pitchFamily="18" charset="0"/>
              </a:rPr>
              <a:t>It is similar to two-part tariff with the only difference that the maximum demand is actually measured by installing maximum demand meter in the premises of the consumer.</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68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228600" y="1676400"/>
            <a:ext cx="8915400" cy="4893647"/>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Two-part tariff: </a:t>
            </a:r>
            <a:r>
              <a:rPr lang="en-US" sz="2400" dirty="0">
                <a:latin typeface="Times New Roman" panose="02020603050405020304" pitchFamily="18" charset="0"/>
                <a:cs typeface="Times New Roman" panose="02020603050405020304" pitchFamily="18" charset="0"/>
              </a:rPr>
              <a:t>When the rate of electrical energy is charged on the basis of maximum demand of the consumer and the units consumed, it is called a two-part tariff. </a:t>
            </a:r>
          </a:p>
          <a:p>
            <a:r>
              <a:rPr lang="en-US" sz="2400" b="1" i="1" dirty="0">
                <a:latin typeface="Times New Roman" panose="02020603050405020304" pitchFamily="18" charset="0"/>
                <a:cs typeface="Times New Roman" panose="02020603050405020304" pitchFamily="18" charset="0"/>
              </a:rPr>
              <a:t>Advantages</a:t>
            </a:r>
            <a:endParaRPr lang="en-US" sz="2400" dirty="0">
              <a:latin typeface="Times New Roman" panose="02020603050405020304" pitchFamily="18" charset="0"/>
              <a:cs typeface="Times New Roman" panose="02020603050405020304" pitchFamily="18" charset="0"/>
            </a:endParaRPr>
          </a:p>
          <a:p>
            <a:pPr marL="514350" indent="-514350">
              <a:buAutoNum type="romanLcParenBoth"/>
            </a:pPr>
            <a:r>
              <a:rPr lang="en-US" sz="2400" dirty="0">
                <a:latin typeface="Times New Roman" panose="02020603050405020304" pitchFamily="18" charset="0"/>
                <a:cs typeface="Times New Roman" panose="02020603050405020304" pitchFamily="18" charset="0"/>
              </a:rPr>
              <a:t>It is easily understood by the consumers</a:t>
            </a:r>
          </a:p>
          <a:p>
            <a:pPr marL="514350" indent="-514350">
              <a:buAutoNum type="romanLcParenBoth"/>
            </a:pPr>
            <a:r>
              <a:rPr lang="en-US" sz="2400" dirty="0">
                <a:latin typeface="Times New Roman" panose="02020603050405020304" pitchFamily="18" charset="0"/>
                <a:cs typeface="Times New Roman" panose="02020603050405020304" pitchFamily="18" charset="0"/>
              </a:rPr>
              <a:t>It recovers the fixed charges which depend upon the maximum demand of the consumer but are independent of the units consumed.</a:t>
            </a:r>
          </a:p>
          <a:p>
            <a:r>
              <a:rPr lang="en-US" sz="2400" b="1" i="1" dirty="0">
                <a:latin typeface="Times New Roman" panose="02020603050405020304" pitchFamily="18" charset="0"/>
                <a:cs typeface="Times New Roman" panose="02020603050405020304" pitchFamily="18" charset="0"/>
              </a:rPr>
              <a:t>Disadvantages</a:t>
            </a:r>
          </a:p>
          <a:p>
            <a:pPr marL="514350" indent="-514350">
              <a:buAutoNum type="romanLcParenBoth"/>
            </a:pPr>
            <a:r>
              <a:rPr lang="en-US" sz="2400" dirty="0">
                <a:latin typeface="Times New Roman" panose="02020603050405020304" pitchFamily="18" charset="0"/>
                <a:cs typeface="Times New Roman" panose="02020603050405020304" pitchFamily="18" charset="0"/>
              </a:rPr>
              <a:t>The consumer has to pay the fixed charges irrespective of the fact whether he has consumed or not consumed the electrical energy</a:t>
            </a:r>
          </a:p>
          <a:p>
            <a:pPr marL="514350" indent="-514350">
              <a:buAutoNum type="romanLcParenBoth"/>
            </a:pPr>
            <a:r>
              <a:rPr lang="en-US" sz="2400" dirty="0">
                <a:latin typeface="Times New Roman" panose="02020603050405020304" pitchFamily="18" charset="0"/>
                <a:cs typeface="Times New Roman" panose="02020603050405020304" pitchFamily="18" charset="0"/>
              </a:rPr>
              <a:t>There is always error in assessing the maximum demand of the consumer</a:t>
            </a:r>
          </a:p>
        </p:txBody>
      </p:sp>
    </p:spTree>
    <p:extLst>
      <p:ext uri="{BB962C8B-B14F-4D97-AF65-F5344CB8AC3E}">
        <p14:creationId xmlns:p14="http://schemas.microsoft.com/office/powerpoint/2010/main" val="3728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183872" y="1676400"/>
            <a:ext cx="8943563" cy="5016758"/>
          </a:xfrm>
          <a:prstGeom prst="rect">
            <a:avLst/>
          </a:prstGeom>
        </p:spPr>
        <p:txBody>
          <a:bodyPr wrap="square">
            <a:spAutoFit/>
          </a:bodyPr>
          <a:lstStyle/>
          <a:p>
            <a:endParaRPr lang="en-US" sz="8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Power factor tariff: </a:t>
            </a:r>
            <a:r>
              <a:rPr lang="en-US" sz="2400" dirty="0">
                <a:latin typeface="Times New Roman" panose="02020603050405020304" pitchFamily="18" charset="0"/>
                <a:cs typeface="Times New Roman" panose="02020603050405020304" pitchFamily="18" charset="0"/>
              </a:rPr>
              <a:t>The tariff in which power factor of the consumer’s load is taken into consideration is known as power factor tariff.</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following are the important types of power factor tariff:</a:t>
            </a:r>
          </a:p>
          <a:p>
            <a:r>
              <a:rPr lang="en-US" sz="2400" b="1" i="1" dirty="0">
                <a:latin typeface="Times New Roman" panose="02020603050405020304" pitchFamily="18" charset="0"/>
                <a:cs typeface="Times New Roman" panose="02020603050405020304" pitchFamily="18" charset="0"/>
              </a:rPr>
              <a:t>k VA maximum demand tariff</a:t>
            </a:r>
            <a:r>
              <a:rPr lang="en-US" sz="2400" dirty="0">
                <a:latin typeface="Times New Roman" panose="02020603050405020304" pitchFamily="18" charset="0"/>
                <a:cs typeface="Times New Roman" panose="02020603050405020304" pitchFamily="18" charset="0"/>
              </a:rPr>
              <a:t>: It is a modified form of two-part tariff. In this case, the fixed charges are made on the basis of maximum demand in kVA and not in kW. </a:t>
            </a:r>
          </a:p>
          <a:p>
            <a:r>
              <a:rPr lang="en-US" sz="2400" b="1" i="1" dirty="0">
                <a:latin typeface="Times New Roman" panose="02020603050405020304" pitchFamily="18" charset="0"/>
                <a:cs typeface="Times New Roman" panose="02020603050405020304" pitchFamily="18" charset="0"/>
              </a:rPr>
              <a:t>Sliding scale tariff</a:t>
            </a:r>
            <a:r>
              <a:rPr lang="en-US" sz="2400" dirty="0">
                <a:latin typeface="Times New Roman" panose="02020603050405020304" pitchFamily="18" charset="0"/>
                <a:cs typeface="Times New Roman" panose="02020603050405020304" pitchFamily="18" charset="0"/>
              </a:rPr>
              <a:t>: This is also known as average power factor tariff. In this case, an average power factor, say 0·8 lagging, is taken as the reference. </a:t>
            </a:r>
          </a:p>
          <a:p>
            <a:r>
              <a:rPr lang="en-US" sz="2400" b="1" i="1" dirty="0">
                <a:latin typeface="Times New Roman" panose="02020603050405020304" pitchFamily="18" charset="0"/>
                <a:cs typeface="Times New Roman" panose="02020603050405020304" pitchFamily="18" charset="0"/>
              </a:rPr>
              <a:t>kW and </a:t>
            </a:r>
            <a:r>
              <a:rPr lang="en-US" sz="2400" b="1" i="1" dirty="0" err="1">
                <a:latin typeface="Times New Roman" panose="02020603050405020304" pitchFamily="18" charset="0"/>
                <a:cs typeface="Times New Roman" panose="02020603050405020304" pitchFamily="18" charset="0"/>
              </a:rPr>
              <a:t>kVAR</a:t>
            </a:r>
            <a:r>
              <a:rPr lang="en-US" sz="2400" b="1" i="1" dirty="0">
                <a:latin typeface="Times New Roman" panose="02020603050405020304" pitchFamily="18" charset="0"/>
                <a:cs typeface="Times New Roman" panose="02020603050405020304" pitchFamily="18" charset="0"/>
              </a:rPr>
              <a:t> tariff</a:t>
            </a:r>
            <a:r>
              <a:rPr lang="en-US" sz="2400" dirty="0">
                <a:latin typeface="Times New Roman" panose="02020603050405020304" pitchFamily="18" charset="0"/>
                <a:cs typeface="Times New Roman" panose="02020603050405020304" pitchFamily="18" charset="0"/>
              </a:rPr>
              <a:t>: In this type, both active power (kW) and reactive power (</a:t>
            </a:r>
            <a:r>
              <a:rPr lang="en-US" sz="2400" dirty="0" err="1">
                <a:latin typeface="Times New Roman" panose="02020603050405020304" pitchFamily="18" charset="0"/>
                <a:cs typeface="Times New Roman" panose="02020603050405020304" pitchFamily="18" charset="0"/>
              </a:rPr>
              <a:t>kVAR</a:t>
            </a:r>
            <a:r>
              <a:rPr lang="en-US" sz="2400" dirty="0">
                <a:latin typeface="Times New Roman" panose="02020603050405020304" pitchFamily="18" charset="0"/>
                <a:cs typeface="Times New Roman" panose="02020603050405020304" pitchFamily="18" charset="0"/>
              </a:rPr>
              <a:t>) supplied are charged separately. </a:t>
            </a:r>
          </a:p>
        </p:txBody>
      </p:sp>
    </p:spTree>
    <p:extLst>
      <p:ext uri="{BB962C8B-B14F-4D97-AF65-F5344CB8AC3E}">
        <p14:creationId xmlns:p14="http://schemas.microsoft.com/office/powerpoint/2010/main" val="389526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152400" y="1600200"/>
            <a:ext cx="8877300" cy="526297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Three-part tariff: </a:t>
            </a:r>
            <a:r>
              <a:rPr lang="en-US" sz="2400" dirty="0">
                <a:latin typeface="Times New Roman" panose="02020603050405020304" pitchFamily="18" charset="0"/>
                <a:cs typeface="Times New Roman" panose="02020603050405020304" pitchFamily="18" charset="0"/>
              </a:rPr>
              <a:t>When the total charge to be made from the consumer is split into three parts viz., fixed charge, semi-fixed charge and running charge, it is known as a three-part tariff:</a:t>
            </a:r>
          </a:p>
          <a:p>
            <a:r>
              <a:rPr lang="en-US" sz="2400" dirty="0">
                <a:latin typeface="Times New Roman" panose="02020603050405020304" pitchFamily="18" charset="0"/>
                <a:cs typeface="Times New Roman" panose="02020603050405020304" pitchFamily="18" charset="0"/>
              </a:rPr>
              <a:t>Total charge = Rs (a + b × kW + c × kWh)</a:t>
            </a:r>
          </a:p>
          <a:p>
            <a:r>
              <a:rPr lang="en-US" sz="2400" dirty="0">
                <a:latin typeface="Times New Roman" panose="02020603050405020304" pitchFamily="18" charset="0"/>
                <a:cs typeface="Times New Roman" panose="02020603050405020304" pitchFamily="18" charset="0"/>
              </a:rPr>
              <a:t>Where; </a:t>
            </a:r>
          </a:p>
          <a:p>
            <a:r>
              <a:rPr lang="en-US" sz="2400" dirty="0">
                <a:latin typeface="Times New Roman" panose="02020603050405020304" pitchFamily="18" charset="0"/>
                <a:cs typeface="Times New Roman" panose="02020603050405020304" pitchFamily="18" charset="0"/>
              </a:rPr>
              <a:t>a = fixed charge made during each billing period. It includes interest and depreciation on the cost of secondary distribution and labor cost of collecting revenues,</a:t>
            </a:r>
          </a:p>
          <a:p>
            <a:r>
              <a:rPr lang="en-US" sz="2400" dirty="0">
                <a:latin typeface="Times New Roman" panose="02020603050405020304" pitchFamily="18" charset="0"/>
                <a:cs typeface="Times New Roman" panose="02020603050405020304" pitchFamily="18" charset="0"/>
              </a:rPr>
              <a:t>b = charge per kW of maximum demand,</a:t>
            </a:r>
          </a:p>
          <a:p>
            <a:r>
              <a:rPr lang="en-US" sz="2400" dirty="0">
                <a:latin typeface="Times New Roman" panose="02020603050405020304" pitchFamily="18" charset="0"/>
                <a:cs typeface="Times New Roman" panose="02020603050405020304" pitchFamily="18" charset="0"/>
              </a:rPr>
              <a:t>c = charge per kWh of energy consumed.</a:t>
            </a:r>
          </a:p>
          <a:p>
            <a:r>
              <a:rPr lang="en-US" sz="2400" dirty="0">
                <a:highlight>
                  <a:srgbClr val="FFFF00"/>
                </a:highlight>
                <a:latin typeface="Times New Roman" panose="02020603050405020304" pitchFamily="18" charset="0"/>
                <a:cs typeface="Times New Roman" panose="02020603050405020304" pitchFamily="18" charset="0"/>
              </a:rPr>
              <a:t>It may be seen that by adding fixed charge or consumer’s charge to two-part tariff, it becomes three-part tariff. The principal objection of this type of tariff is that the charges are split into three components. This type of tariff is generally applied to big consumers</a:t>
            </a:r>
          </a:p>
        </p:txBody>
      </p:sp>
    </p:spTree>
    <p:extLst>
      <p:ext uri="{BB962C8B-B14F-4D97-AF65-F5344CB8AC3E}">
        <p14:creationId xmlns:p14="http://schemas.microsoft.com/office/powerpoint/2010/main" val="313161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14449</TotalTime>
  <Words>986</Words>
  <Application>Microsoft Office PowerPoint</Application>
  <PresentationFormat>On-screen Show (4:3)</PresentationFormat>
  <Paragraphs>82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Garamond</vt:lpstr>
      <vt:lpstr>RotisSansSerif</vt:lpstr>
      <vt:lpstr>Times New Roman</vt:lpstr>
      <vt:lpstr>Wingdings</vt:lpstr>
      <vt:lpstr>Office Theme</vt:lpstr>
      <vt:lpstr>Tariff  Power Plant Engineering</vt:lpstr>
      <vt:lpstr>Tariff </vt:lpstr>
      <vt:lpstr>Tariff </vt:lpstr>
      <vt:lpstr>Types of Tariff </vt:lpstr>
      <vt:lpstr>Types of Tariff </vt:lpstr>
      <vt:lpstr>Types of Tariff </vt:lpstr>
      <vt:lpstr>Types of Tariff </vt:lpstr>
      <vt:lpstr>Types of Tariff </vt:lpstr>
      <vt:lpstr>Types of Tariff </vt:lpstr>
      <vt:lpstr>Examples: Tariff </vt:lpstr>
      <vt:lpstr>Examples: Tariff </vt:lpstr>
      <vt:lpstr>Examples: Tariff </vt:lpstr>
      <vt:lpstr>Examples: Tariff </vt:lpstr>
      <vt:lpstr>Examples: Tariff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water users’  association</dc:title>
  <dc:creator>Hira Channa</dc:creator>
  <cp:lastModifiedBy>Mondal, Alam (IFPRI-Dhaka Non-Staff Fellow)</cp:lastModifiedBy>
  <cp:revision>1081</cp:revision>
  <cp:lastPrinted>2015-12-01T22:28:27Z</cp:lastPrinted>
  <dcterms:created xsi:type="dcterms:W3CDTF">2014-01-17T05:08:51Z</dcterms:created>
  <dcterms:modified xsi:type="dcterms:W3CDTF">2020-08-11T07:04:55Z</dcterms:modified>
</cp:coreProperties>
</file>