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81" r:id="rId16"/>
    <p:sldId id="284" r:id="rId17"/>
    <p:sldId id="285" r:id="rId18"/>
    <p:sldId id="282" r:id="rId19"/>
    <p:sldId id="283" r:id="rId20"/>
    <p:sldId id="286" r:id="rId21"/>
    <p:sldId id="287" r:id="rId22"/>
    <p:sldId id="270" r:id="rId23"/>
    <p:sldId id="271" r:id="rId24"/>
    <p:sldId id="272" r:id="rId25"/>
    <p:sldId id="273" r:id="rId26"/>
    <p:sldId id="274" r:id="rId27"/>
    <p:sldId id="275" r:id="rId28"/>
    <p:sldId id="276" r:id="rId29"/>
    <p:sldId id="277" r:id="rId30"/>
    <p:sldId id="278" r:id="rId31"/>
    <p:sldId id="279" r:id="rId32"/>
    <p:sldId id="280"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9559612-E1C3-48EB-9255-5BE23673020A}" type="datetimeFigureOut">
              <a:rPr lang="en-US" smtClean="0"/>
              <a:t>01-Mar-24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50119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59612-E1C3-48EB-9255-5BE23673020A}" type="datetimeFigureOut">
              <a:rPr lang="en-US" smtClean="0"/>
              <a:t>01-Mar-24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232000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559612-E1C3-48EB-9255-5BE23673020A}" type="datetimeFigureOut">
              <a:rPr lang="en-US" smtClean="0"/>
              <a:t>01-Mar-24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2330039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559612-E1C3-48EB-9255-5BE23673020A}" type="datetimeFigureOut">
              <a:rPr lang="en-US" smtClean="0"/>
              <a:t>01-Mar-24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2992187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559612-E1C3-48EB-9255-5BE23673020A}" type="datetimeFigureOut">
              <a:rPr lang="en-US" smtClean="0"/>
              <a:t>01-Mar-24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1818757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559612-E1C3-48EB-9255-5BE23673020A}" type="datetimeFigureOut">
              <a:rPr lang="en-US" smtClean="0"/>
              <a:t>01-Mar-24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2447041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559612-E1C3-48EB-9255-5BE23673020A}" type="datetimeFigureOut">
              <a:rPr lang="en-US" smtClean="0"/>
              <a:t>01-Mar-24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3045346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9559612-E1C3-48EB-9255-5BE23673020A}" type="datetimeFigureOut">
              <a:rPr lang="en-US" smtClean="0"/>
              <a:t>01-Mar-24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13028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9559612-E1C3-48EB-9255-5BE23673020A}" type="datetimeFigureOut">
              <a:rPr lang="en-US" smtClean="0"/>
              <a:t>01-Mar-24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255331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559612-E1C3-48EB-9255-5BE23673020A}" type="datetimeFigureOut">
              <a:rPr lang="en-US" smtClean="0"/>
              <a:t>01-Mar-24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200931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559612-E1C3-48EB-9255-5BE23673020A}" type="datetimeFigureOut">
              <a:rPr lang="en-US" smtClean="0"/>
              <a:t>01-Mar-24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397126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559612-E1C3-48EB-9255-5BE23673020A}" type="datetimeFigureOut">
              <a:rPr lang="en-US" smtClean="0"/>
              <a:t>01-Mar-24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107099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559612-E1C3-48EB-9255-5BE23673020A}" type="datetimeFigureOut">
              <a:rPr lang="en-US" smtClean="0"/>
              <a:t>01-Mar-24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149588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559612-E1C3-48EB-9255-5BE23673020A}" type="datetimeFigureOut">
              <a:rPr lang="en-US" smtClean="0"/>
              <a:t>01-Mar-24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136385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59612-E1C3-48EB-9255-5BE23673020A}" type="datetimeFigureOut">
              <a:rPr lang="en-US" smtClean="0"/>
              <a:t>01-Mar-24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398572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59612-E1C3-48EB-9255-5BE23673020A}" type="datetimeFigureOut">
              <a:rPr lang="en-US" smtClean="0"/>
              <a:t>01-Mar-24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195331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59612-E1C3-48EB-9255-5BE23673020A}" type="datetimeFigureOut">
              <a:rPr lang="en-US" smtClean="0"/>
              <a:t>01-Mar-24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7A9DDF-D244-41D9-9622-6AE639AF0BE0}" type="slidenum">
              <a:rPr lang="en-US" smtClean="0"/>
              <a:t>‹#›</a:t>
            </a:fld>
            <a:endParaRPr lang="en-US"/>
          </a:p>
        </p:txBody>
      </p:sp>
    </p:spTree>
    <p:extLst>
      <p:ext uri="{BB962C8B-B14F-4D97-AF65-F5344CB8AC3E}">
        <p14:creationId xmlns:p14="http://schemas.microsoft.com/office/powerpoint/2010/main" val="236129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9559612-E1C3-48EB-9255-5BE23673020A}" type="datetimeFigureOut">
              <a:rPr lang="en-US" smtClean="0"/>
              <a:t>01-Mar-24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07A9DDF-D244-41D9-9622-6AE639AF0BE0}" type="slidenum">
              <a:rPr lang="en-US" smtClean="0"/>
              <a:t>‹#›</a:t>
            </a:fld>
            <a:endParaRPr lang="en-US"/>
          </a:p>
        </p:txBody>
      </p:sp>
    </p:spTree>
    <p:extLst>
      <p:ext uri="{BB962C8B-B14F-4D97-AF65-F5344CB8AC3E}">
        <p14:creationId xmlns:p14="http://schemas.microsoft.com/office/powerpoint/2010/main" val="27231578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B467-33CE-99F8-AB4C-2F4D91949A40}"/>
              </a:ext>
            </a:extLst>
          </p:cNvPr>
          <p:cNvSpPr>
            <a:spLocks noGrp="1"/>
          </p:cNvSpPr>
          <p:nvPr>
            <p:ph type="ctrTitle"/>
          </p:nvPr>
        </p:nvSpPr>
        <p:spPr>
          <a:xfrm>
            <a:off x="1523999" y="1918447"/>
            <a:ext cx="8982636" cy="2285999"/>
          </a:xfrm>
        </p:spPr>
        <p:txBody>
          <a:bodyPr>
            <a:normAutofit fontScale="90000"/>
          </a:bodyPr>
          <a:lstStyle/>
          <a:p>
            <a:r>
              <a:rPr lang="en-US" dirty="0"/>
              <a:t>Effective Team Communication Techniques and Tools for Software Development</a:t>
            </a:r>
          </a:p>
        </p:txBody>
      </p:sp>
      <p:sp>
        <p:nvSpPr>
          <p:cNvPr id="3" name="Subtitle 2">
            <a:extLst>
              <a:ext uri="{FF2B5EF4-FFF2-40B4-BE49-F238E27FC236}">
                <a16:creationId xmlns:a16="http://schemas.microsoft.com/office/drawing/2014/main" id="{11830883-2034-3F33-8F21-797358791CB9}"/>
              </a:ext>
            </a:extLst>
          </p:cNvPr>
          <p:cNvSpPr>
            <a:spLocks noGrp="1"/>
          </p:cNvSpPr>
          <p:nvPr>
            <p:ph type="subTitle" idx="1"/>
          </p:nvPr>
        </p:nvSpPr>
        <p:spPr>
          <a:xfrm>
            <a:off x="1523999" y="4552297"/>
            <a:ext cx="9636125" cy="1655762"/>
          </a:xfrm>
        </p:spPr>
        <p:txBody>
          <a:bodyPr/>
          <a:lstStyle/>
          <a:p>
            <a:r>
              <a:rPr lang="en-US" dirty="0"/>
              <a:t>Fahim Faisal</a:t>
            </a:r>
          </a:p>
          <a:p>
            <a:r>
              <a:rPr lang="en-US" dirty="0"/>
              <a:t>Lecturer, Dept. of CSE</a:t>
            </a:r>
          </a:p>
          <a:p>
            <a:r>
              <a:rPr lang="en-US" dirty="0"/>
              <a:t>Daffodil International University</a:t>
            </a:r>
          </a:p>
        </p:txBody>
      </p:sp>
    </p:spTree>
    <p:extLst>
      <p:ext uri="{BB962C8B-B14F-4D97-AF65-F5344CB8AC3E}">
        <p14:creationId xmlns:p14="http://schemas.microsoft.com/office/powerpoint/2010/main" val="139463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48BF-6BDF-DF3E-45D9-75BFBB069140}"/>
              </a:ext>
            </a:extLst>
          </p:cNvPr>
          <p:cNvSpPr>
            <a:spLocks noGrp="1"/>
          </p:cNvSpPr>
          <p:nvPr>
            <p:ph type="title"/>
          </p:nvPr>
        </p:nvSpPr>
        <p:spPr/>
        <p:txBody>
          <a:bodyPr/>
          <a:lstStyle/>
          <a:p>
            <a:r>
              <a:rPr lang="en-US" dirty="0"/>
              <a:t>Project Management and Communication Tools</a:t>
            </a:r>
          </a:p>
        </p:txBody>
      </p:sp>
      <p:sp>
        <p:nvSpPr>
          <p:cNvPr id="3" name="Content Placeholder 2">
            <a:extLst>
              <a:ext uri="{FF2B5EF4-FFF2-40B4-BE49-F238E27FC236}">
                <a16:creationId xmlns:a16="http://schemas.microsoft.com/office/drawing/2014/main" id="{64191E28-5E70-B068-748E-E05FBBDF3A1E}"/>
              </a:ext>
            </a:extLst>
          </p:cNvPr>
          <p:cNvSpPr>
            <a:spLocks noGrp="1"/>
          </p:cNvSpPr>
          <p:nvPr>
            <p:ph idx="1"/>
          </p:nvPr>
        </p:nvSpPr>
        <p:spPr/>
        <p:txBody>
          <a:bodyPr>
            <a:normAutofit lnSpcReduction="10000"/>
          </a:bodyPr>
          <a:lstStyle/>
          <a:p>
            <a:pPr algn="just"/>
            <a:r>
              <a:rPr lang="en-US" dirty="0"/>
              <a:t>Modern-day software development must include the use of various management software to organize goals and transform them into tasks. Using these tools helps teams to collaborate smoothly.</a:t>
            </a:r>
          </a:p>
          <a:p>
            <a:pPr algn="just"/>
            <a:r>
              <a:rPr lang="en-US" dirty="0"/>
              <a:t>Team members can track their tasks and deadlines easily. It also gives the leaders and project managers a bird’s-eye view of the project’s progress. Moreover, everyone can document issue resolutions within the tool for the team to use as a reference.</a:t>
            </a:r>
          </a:p>
          <a:p>
            <a:pPr algn="just"/>
            <a:r>
              <a:rPr lang="en-US" dirty="0"/>
              <a:t>On the other hand, there are also tools for internal and external team communication. For instance, with remote working arrangements, most teams use Zoom, Slack, or Skype to communicate with each other. At full-scale, teams also use Google Workspace for collaboration and communication.</a:t>
            </a:r>
          </a:p>
        </p:txBody>
      </p:sp>
    </p:spTree>
    <p:extLst>
      <p:ext uri="{BB962C8B-B14F-4D97-AF65-F5344CB8AC3E}">
        <p14:creationId xmlns:p14="http://schemas.microsoft.com/office/powerpoint/2010/main" val="239678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14C7-01AF-3FC6-7E6D-672CC9774DCD}"/>
              </a:ext>
            </a:extLst>
          </p:cNvPr>
          <p:cNvSpPr>
            <a:spLocks noGrp="1"/>
          </p:cNvSpPr>
          <p:nvPr>
            <p:ph type="title"/>
          </p:nvPr>
        </p:nvSpPr>
        <p:spPr/>
        <p:txBody>
          <a:bodyPr/>
          <a:lstStyle/>
          <a:p>
            <a:r>
              <a:rPr lang="en-US" dirty="0"/>
              <a:t>Knowledge Sharing Among Peers</a:t>
            </a:r>
          </a:p>
        </p:txBody>
      </p:sp>
      <p:sp>
        <p:nvSpPr>
          <p:cNvPr id="3" name="Content Placeholder 2">
            <a:extLst>
              <a:ext uri="{FF2B5EF4-FFF2-40B4-BE49-F238E27FC236}">
                <a16:creationId xmlns:a16="http://schemas.microsoft.com/office/drawing/2014/main" id="{1C1A3FAD-1B74-BA60-C5B8-C335F3846AB9}"/>
              </a:ext>
            </a:extLst>
          </p:cNvPr>
          <p:cNvSpPr>
            <a:spLocks noGrp="1"/>
          </p:cNvSpPr>
          <p:nvPr>
            <p:ph idx="1"/>
          </p:nvPr>
        </p:nvSpPr>
        <p:spPr/>
        <p:txBody>
          <a:bodyPr/>
          <a:lstStyle/>
          <a:p>
            <a:pPr algn="just"/>
            <a:r>
              <a:rPr lang="en-US" dirty="0"/>
              <a:t>Promoting knowledge sharing is a good way to build a versatile software development team. Knowledge sharing among peers not only expands the skills and expertise of every member but also encourages camaraderie among groups, which leads to better collaboration. </a:t>
            </a:r>
          </a:p>
          <a:p>
            <a:pPr algn="just"/>
            <a:r>
              <a:rPr lang="en-US" dirty="0"/>
              <a:t>For example, informal monthly skill-sharing sessions can be arranged where developers can share their expertise so that others can get familiar with their work and learn new skills. This may lead to cross-functional teams without additional cost.</a:t>
            </a:r>
          </a:p>
        </p:txBody>
      </p:sp>
    </p:spTree>
    <p:extLst>
      <p:ext uri="{BB962C8B-B14F-4D97-AF65-F5344CB8AC3E}">
        <p14:creationId xmlns:p14="http://schemas.microsoft.com/office/powerpoint/2010/main" val="367576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F988-F599-406A-11A9-9EAB078A09E6}"/>
              </a:ext>
            </a:extLst>
          </p:cNvPr>
          <p:cNvSpPr>
            <a:spLocks noGrp="1"/>
          </p:cNvSpPr>
          <p:nvPr>
            <p:ph type="title"/>
          </p:nvPr>
        </p:nvSpPr>
        <p:spPr/>
        <p:txBody>
          <a:bodyPr/>
          <a:lstStyle/>
          <a:p>
            <a:r>
              <a:rPr lang="en-US" dirty="0"/>
              <a:t>Internal Conflict Resolution</a:t>
            </a:r>
          </a:p>
        </p:txBody>
      </p:sp>
      <p:sp>
        <p:nvSpPr>
          <p:cNvPr id="3" name="Content Placeholder 2">
            <a:extLst>
              <a:ext uri="{FF2B5EF4-FFF2-40B4-BE49-F238E27FC236}">
                <a16:creationId xmlns:a16="http://schemas.microsoft.com/office/drawing/2014/main" id="{29E803FF-1490-6617-4474-E500AFA34294}"/>
              </a:ext>
            </a:extLst>
          </p:cNvPr>
          <p:cNvSpPr>
            <a:spLocks noGrp="1"/>
          </p:cNvSpPr>
          <p:nvPr>
            <p:ph idx="1"/>
          </p:nvPr>
        </p:nvSpPr>
        <p:spPr/>
        <p:txBody>
          <a:bodyPr/>
          <a:lstStyle/>
          <a:p>
            <a:pPr algn="just"/>
            <a:r>
              <a:rPr lang="en-US" dirty="0"/>
              <a:t>Unresolved internal conflicts can dampen team morale, which is not good for any project’s progress. Hence, both technical and interpersonal issues should be discussed by setting some time aside and resolved as soon as possible.</a:t>
            </a:r>
          </a:p>
          <a:p>
            <a:pPr algn="just"/>
            <a:r>
              <a:rPr lang="en-US" dirty="0"/>
              <a:t>Personal biases and grudges should be kept at bay while resolving conflicts. Personal attacks and public humiliation of employees often result in disasters for companies.</a:t>
            </a:r>
          </a:p>
        </p:txBody>
      </p:sp>
    </p:spTree>
    <p:extLst>
      <p:ext uri="{BB962C8B-B14F-4D97-AF65-F5344CB8AC3E}">
        <p14:creationId xmlns:p14="http://schemas.microsoft.com/office/powerpoint/2010/main" val="41839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DE10-578C-A320-EA03-E298E047D32F}"/>
              </a:ext>
            </a:extLst>
          </p:cNvPr>
          <p:cNvSpPr>
            <a:spLocks noGrp="1"/>
          </p:cNvSpPr>
          <p:nvPr>
            <p:ph type="title"/>
          </p:nvPr>
        </p:nvSpPr>
        <p:spPr/>
        <p:txBody>
          <a:bodyPr/>
          <a:lstStyle/>
          <a:p>
            <a:r>
              <a:rPr lang="en-US" dirty="0"/>
              <a:t>Active Listening</a:t>
            </a:r>
          </a:p>
        </p:txBody>
      </p:sp>
      <p:sp>
        <p:nvSpPr>
          <p:cNvPr id="3" name="Content Placeholder 2">
            <a:extLst>
              <a:ext uri="{FF2B5EF4-FFF2-40B4-BE49-F238E27FC236}">
                <a16:creationId xmlns:a16="http://schemas.microsoft.com/office/drawing/2014/main" id="{F1EC27A2-40BC-FB64-D78B-4314C49E5BD8}"/>
              </a:ext>
            </a:extLst>
          </p:cNvPr>
          <p:cNvSpPr>
            <a:spLocks noGrp="1"/>
          </p:cNvSpPr>
          <p:nvPr>
            <p:ph idx="1"/>
          </p:nvPr>
        </p:nvSpPr>
        <p:spPr/>
        <p:txBody>
          <a:bodyPr/>
          <a:lstStyle/>
          <a:p>
            <a:pPr algn="just"/>
            <a:r>
              <a:rPr lang="en-US" dirty="0"/>
              <a:t>Active listening means proactively listening to what another person says instead of just hearing it. It is absolutely crucial for effective communication among peers. Attentively listening to teammates and ignoring distractions are keys to a healthy team environment. Asking questions and being respectful are integral parts of efficient communication. Maintaining eye contact from time-to-time is also considered very important.</a:t>
            </a:r>
          </a:p>
          <a:p>
            <a:pPr algn="just"/>
            <a:r>
              <a:rPr lang="en-US" dirty="0"/>
              <a:t>Even in case of disagreement, one must be polite and respectful to others. One may try to establish his/her opinion by providing logics and insights instead of arguing. Opinions must be presented in a civil, comprehensive and well-defined manner and criticisms must always be constructive.</a:t>
            </a:r>
          </a:p>
        </p:txBody>
      </p:sp>
    </p:spTree>
    <p:extLst>
      <p:ext uri="{BB962C8B-B14F-4D97-AF65-F5344CB8AC3E}">
        <p14:creationId xmlns:p14="http://schemas.microsoft.com/office/powerpoint/2010/main" val="88965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34B5-4030-6766-E707-27C1EC3F2CDE}"/>
              </a:ext>
            </a:extLst>
          </p:cNvPr>
          <p:cNvSpPr>
            <a:spLocks noGrp="1"/>
          </p:cNvSpPr>
          <p:nvPr>
            <p:ph type="title"/>
          </p:nvPr>
        </p:nvSpPr>
        <p:spPr/>
        <p:txBody>
          <a:bodyPr/>
          <a:lstStyle/>
          <a:p>
            <a:r>
              <a:rPr lang="en-US" dirty="0"/>
              <a:t>Positive Work Environment</a:t>
            </a:r>
          </a:p>
        </p:txBody>
      </p:sp>
      <p:sp>
        <p:nvSpPr>
          <p:cNvPr id="3" name="Content Placeholder 2">
            <a:extLst>
              <a:ext uri="{FF2B5EF4-FFF2-40B4-BE49-F238E27FC236}">
                <a16:creationId xmlns:a16="http://schemas.microsoft.com/office/drawing/2014/main" id="{4AE4D3CE-DBB1-19C0-6C75-9442B5086E9B}"/>
              </a:ext>
            </a:extLst>
          </p:cNvPr>
          <p:cNvSpPr>
            <a:spLocks noGrp="1"/>
          </p:cNvSpPr>
          <p:nvPr>
            <p:ph idx="1"/>
          </p:nvPr>
        </p:nvSpPr>
        <p:spPr/>
        <p:txBody>
          <a:bodyPr>
            <a:normAutofit/>
          </a:bodyPr>
          <a:lstStyle/>
          <a:p>
            <a:pPr algn="just"/>
            <a:r>
              <a:rPr lang="en-US" dirty="0"/>
              <a:t>When a positive workplace culture exists, developers feel at ease while performing their tasks. As a result, everyone becomes more productive and efficient in delivering expected outcomes.</a:t>
            </a:r>
          </a:p>
          <a:p>
            <a:pPr algn="just"/>
            <a:r>
              <a:rPr lang="en-US" dirty="0"/>
              <a:t>For materializing a positive work environment, respect and inclusivity from everyone must be appreciated and encouraged. Micromanaging the team should be avoided, the members must be held accountable for their actions.</a:t>
            </a:r>
          </a:p>
          <a:p>
            <a:pPr algn="just"/>
            <a:r>
              <a:rPr lang="en-US" dirty="0"/>
              <a:t>Expressing gratitude and rewarding deserving candidates are crucial for creating a healthy work environment. Criticizing developers publicly is always a bad idea. Instead, one-on-one coaching and training sessions are much more effective.</a:t>
            </a:r>
          </a:p>
        </p:txBody>
      </p:sp>
    </p:spTree>
    <p:extLst>
      <p:ext uri="{BB962C8B-B14F-4D97-AF65-F5344CB8AC3E}">
        <p14:creationId xmlns:p14="http://schemas.microsoft.com/office/powerpoint/2010/main" val="115421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7646-54A8-DDBC-AFC5-5D28C914F269}"/>
              </a:ext>
            </a:extLst>
          </p:cNvPr>
          <p:cNvSpPr>
            <a:spLocks noGrp="1"/>
          </p:cNvSpPr>
          <p:nvPr>
            <p:ph type="title"/>
          </p:nvPr>
        </p:nvSpPr>
        <p:spPr/>
        <p:txBody>
          <a:bodyPr/>
          <a:lstStyle/>
          <a:p>
            <a:r>
              <a:rPr lang="en-US" dirty="0"/>
              <a:t>Diagrams and Charts Used in Project Management</a:t>
            </a:r>
          </a:p>
        </p:txBody>
      </p:sp>
      <p:sp>
        <p:nvSpPr>
          <p:cNvPr id="3" name="Content Placeholder 2">
            <a:extLst>
              <a:ext uri="{FF2B5EF4-FFF2-40B4-BE49-F238E27FC236}">
                <a16:creationId xmlns:a16="http://schemas.microsoft.com/office/drawing/2014/main" id="{85520EB8-2BCA-740D-B1D0-C95AC178A47C}"/>
              </a:ext>
            </a:extLst>
          </p:cNvPr>
          <p:cNvSpPr>
            <a:spLocks noGrp="1"/>
          </p:cNvSpPr>
          <p:nvPr>
            <p:ph idx="1"/>
          </p:nvPr>
        </p:nvSpPr>
        <p:spPr>
          <a:xfrm>
            <a:off x="1154954" y="2603500"/>
            <a:ext cx="9916458" cy="3416300"/>
          </a:xfrm>
        </p:spPr>
        <p:txBody>
          <a:bodyPr/>
          <a:lstStyle/>
          <a:p>
            <a:pPr algn="just"/>
            <a:r>
              <a:rPr lang="en-US" dirty="0"/>
              <a:t>For managing software projects adequately and efficiently, we use various project management diagrams and charts. Some noteworthy diagrams and charts are listed below:</a:t>
            </a:r>
          </a:p>
          <a:p>
            <a:pPr lvl="1" algn="just"/>
            <a:r>
              <a:rPr lang="en-US" dirty="0"/>
              <a:t>Gantt Chart</a:t>
            </a:r>
          </a:p>
          <a:p>
            <a:pPr lvl="1" algn="just"/>
            <a:r>
              <a:rPr lang="en-US" dirty="0"/>
              <a:t>PERT Chart</a:t>
            </a:r>
          </a:p>
          <a:p>
            <a:pPr lvl="1" algn="just"/>
            <a:r>
              <a:rPr lang="en-US" dirty="0"/>
              <a:t>Product/Work Breakdown Structure</a:t>
            </a:r>
          </a:p>
        </p:txBody>
      </p:sp>
    </p:spTree>
    <p:extLst>
      <p:ext uri="{BB962C8B-B14F-4D97-AF65-F5344CB8AC3E}">
        <p14:creationId xmlns:p14="http://schemas.microsoft.com/office/powerpoint/2010/main" val="40913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C9AE-D021-5D13-E7C8-3A04EE029386}"/>
              </a:ext>
            </a:extLst>
          </p:cNvPr>
          <p:cNvSpPr>
            <a:spLocks noGrp="1"/>
          </p:cNvSpPr>
          <p:nvPr>
            <p:ph type="title"/>
          </p:nvPr>
        </p:nvSpPr>
        <p:spPr/>
        <p:txBody>
          <a:bodyPr/>
          <a:lstStyle/>
          <a:p>
            <a:r>
              <a:rPr lang="en-US" dirty="0"/>
              <a:t>Gantt Chart</a:t>
            </a:r>
          </a:p>
        </p:txBody>
      </p:sp>
      <p:sp>
        <p:nvSpPr>
          <p:cNvPr id="3" name="Content Placeholder 2">
            <a:extLst>
              <a:ext uri="{FF2B5EF4-FFF2-40B4-BE49-F238E27FC236}">
                <a16:creationId xmlns:a16="http://schemas.microsoft.com/office/drawing/2014/main" id="{F37B1AF6-AC1A-E517-EF7F-449A8A82486C}"/>
              </a:ext>
            </a:extLst>
          </p:cNvPr>
          <p:cNvSpPr>
            <a:spLocks noGrp="1"/>
          </p:cNvSpPr>
          <p:nvPr>
            <p:ph idx="1"/>
          </p:nvPr>
        </p:nvSpPr>
        <p:spPr>
          <a:xfrm>
            <a:off x="1154954" y="2603500"/>
            <a:ext cx="9871634" cy="3416300"/>
          </a:xfrm>
        </p:spPr>
        <p:txBody>
          <a:bodyPr/>
          <a:lstStyle/>
          <a:p>
            <a:pPr algn="just"/>
            <a:r>
              <a:rPr lang="en-US" dirty="0"/>
              <a:t>Gantt Chart first developed by Henry Gantt in 1917. Gantt chart usually utilized in project management, and it is one of the most popular and helpful ways of showing activities displayed against time. Each activity represented by a bar.</a:t>
            </a:r>
          </a:p>
          <a:p>
            <a:pPr algn="just"/>
            <a:r>
              <a:rPr lang="en-US" dirty="0"/>
              <a:t>Gantt chart is a useful tool when you want to see the entire landscape of either one or multiple projects. It helps you to view which tasks are dependent on one another and which event is coming up.</a:t>
            </a:r>
          </a:p>
        </p:txBody>
      </p:sp>
    </p:spTree>
    <p:extLst>
      <p:ext uri="{BB962C8B-B14F-4D97-AF65-F5344CB8AC3E}">
        <p14:creationId xmlns:p14="http://schemas.microsoft.com/office/powerpoint/2010/main" val="186377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54D6-6464-7FD3-2E6D-79053AA24162}"/>
              </a:ext>
            </a:extLst>
          </p:cNvPr>
          <p:cNvSpPr>
            <a:spLocks noGrp="1"/>
          </p:cNvSpPr>
          <p:nvPr>
            <p:ph type="title"/>
          </p:nvPr>
        </p:nvSpPr>
        <p:spPr/>
        <p:txBody>
          <a:bodyPr/>
          <a:lstStyle/>
          <a:p>
            <a:r>
              <a:rPr lang="en-US" dirty="0"/>
              <a:t>Gantt Chart Example</a:t>
            </a:r>
          </a:p>
        </p:txBody>
      </p:sp>
      <p:pic>
        <p:nvPicPr>
          <p:cNvPr id="5122" name="Picture 2" descr="Project Management Tools">
            <a:extLst>
              <a:ext uri="{FF2B5EF4-FFF2-40B4-BE49-F238E27FC236}">
                <a16:creationId xmlns:a16="http://schemas.microsoft.com/office/drawing/2014/main" id="{71D91385-8DE6-00F0-BDCD-B4E2F68F69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5420" y="2252618"/>
            <a:ext cx="7601160" cy="454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19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148A-D269-C7E4-3B1A-65D4A19EF2CE}"/>
              </a:ext>
            </a:extLst>
          </p:cNvPr>
          <p:cNvSpPr>
            <a:spLocks noGrp="1"/>
          </p:cNvSpPr>
          <p:nvPr>
            <p:ph type="title"/>
          </p:nvPr>
        </p:nvSpPr>
        <p:spPr/>
        <p:txBody>
          <a:bodyPr/>
          <a:lstStyle/>
          <a:p>
            <a:r>
              <a:rPr lang="en-US" dirty="0"/>
              <a:t>PERT Chart</a:t>
            </a:r>
          </a:p>
        </p:txBody>
      </p:sp>
      <p:sp>
        <p:nvSpPr>
          <p:cNvPr id="3" name="Content Placeholder 2">
            <a:extLst>
              <a:ext uri="{FF2B5EF4-FFF2-40B4-BE49-F238E27FC236}">
                <a16:creationId xmlns:a16="http://schemas.microsoft.com/office/drawing/2014/main" id="{304D7296-533B-76FB-D5DB-745197406A8B}"/>
              </a:ext>
            </a:extLst>
          </p:cNvPr>
          <p:cNvSpPr>
            <a:spLocks noGrp="1"/>
          </p:cNvSpPr>
          <p:nvPr>
            <p:ph idx="1"/>
          </p:nvPr>
        </p:nvSpPr>
        <p:spPr>
          <a:xfrm>
            <a:off x="1154954" y="2603500"/>
            <a:ext cx="9880599" cy="3416300"/>
          </a:xfrm>
        </p:spPr>
        <p:txBody>
          <a:bodyPr>
            <a:normAutofit/>
          </a:bodyPr>
          <a:lstStyle/>
          <a:p>
            <a:pPr algn="just"/>
            <a:r>
              <a:rPr lang="en-US" dirty="0"/>
              <a:t>PERT is an acronym of Program Evaluation Review Technique. In the 1950s, it is developed by the U.S. Navy to handle the Polaris submarine missile program.</a:t>
            </a:r>
          </a:p>
          <a:p>
            <a:pPr algn="just"/>
            <a:r>
              <a:rPr lang="en-US" dirty="0"/>
              <a:t>In Project Management, PERT chart represented as a network diagram concerning the number of nodes, which represents events.</a:t>
            </a:r>
          </a:p>
          <a:p>
            <a:pPr algn="just"/>
            <a:r>
              <a:rPr lang="en-US" dirty="0"/>
              <a:t>The direction of the lines indicates the sequence of the task. In the following example, tasks between "Task 1 to Task 9" must complete, and these are known as a dependent or serial task. Between Task 4 and 5, and Task 4 and 6, nodes are not depended and can undertake simultaneously. These are known as Parallel or concurrent tasks. Without resource or completion time, the task must complete in the sequence which is considered as event dependency, and these are known as Dummy activity and represented by dotted lines.</a:t>
            </a:r>
          </a:p>
        </p:txBody>
      </p:sp>
    </p:spTree>
    <p:extLst>
      <p:ext uri="{BB962C8B-B14F-4D97-AF65-F5344CB8AC3E}">
        <p14:creationId xmlns:p14="http://schemas.microsoft.com/office/powerpoint/2010/main" val="75650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D716-4BD5-EFE1-683D-59F8C26F3AAC}"/>
              </a:ext>
            </a:extLst>
          </p:cNvPr>
          <p:cNvSpPr>
            <a:spLocks noGrp="1"/>
          </p:cNvSpPr>
          <p:nvPr>
            <p:ph type="title"/>
          </p:nvPr>
        </p:nvSpPr>
        <p:spPr/>
        <p:txBody>
          <a:bodyPr/>
          <a:lstStyle/>
          <a:p>
            <a:r>
              <a:rPr lang="en-US" dirty="0"/>
              <a:t>PERT Chart Example</a:t>
            </a:r>
          </a:p>
        </p:txBody>
      </p:sp>
      <p:pic>
        <p:nvPicPr>
          <p:cNvPr id="6146" name="Picture 2" descr="Project Management Tools">
            <a:extLst>
              <a:ext uri="{FF2B5EF4-FFF2-40B4-BE49-F238E27FC236}">
                <a16:creationId xmlns:a16="http://schemas.microsoft.com/office/drawing/2014/main" id="{6562E2B5-73B0-D96A-E256-34EE8BC7F9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2226" y="2402541"/>
            <a:ext cx="10267547" cy="420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8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96F3-A5F0-83FA-51BF-5EEB95B2779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8700921-F5D5-5A99-CB57-FE627CD984E7}"/>
              </a:ext>
            </a:extLst>
          </p:cNvPr>
          <p:cNvSpPr>
            <a:spLocks noGrp="1"/>
          </p:cNvSpPr>
          <p:nvPr>
            <p:ph idx="1"/>
          </p:nvPr>
        </p:nvSpPr>
        <p:spPr/>
        <p:txBody>
          <a:bodyPr/>
          <a:lstStyle/>
          <a:p>
            <a:r>
              <a:rPr lang="en-US" dirty="0"/>
              <a:t>Introduction to Team Communication</a:t>
            </a:r>
          </a:p>
          <a:p>
            <a:r>
              <a:rPr lang="en-US" dirty="0"/>
              <a:t>Overview of Effective Team Communication</a:t>
            </a:r>
          </a:p>
          <a:p>
            <a:r>
              <a:rPr lang="en-US" dirty="0"/>
              <a:t>Techniques for Effective Team Communication</a:t>
            </a:r>
          </a:p>
          <a:p>
            <a:r>
              <a:rPr lang="en-US" dirty="0"/>
              <a:t>Diagrams and Charts Used in Software Project Management</a:t>
            </a:r>
          </a:p>
          <a:p>
            <a:r>
              <a:rPr lang="en-US" dirty="0"/>
              <a:t>Noteworthy Management and Communication Tools</a:t>
            </a:r>
          </a:p>
        </p:txBody>
      </p:sp>
    </p:spTree>
    <p:extLst>
      <p:ext uri="{BB962C8B-B14F-4D97-AF65-F5344CB8AC3E}">
        <p14:creationId xmlns:p14="http://schemas.microsoft.com/office/powerpoint/2010/main" val="413383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A84F-DBE5-B216-5FE8-2FDC99AFB151}"/>
              </a:ext>
            </a:extLst>
          </p:cNvPr>
          <p:cNvSpPr>
            <a:spLocks noGrp="1"/>
          </p:cNvSpPr>
          <p:nvPr>
            <p:ph type="title"/>
          </p:nvPr>
        </p:nvSpPr>
        <p:spPr/>
        <p:txBody>
          <a:bodyPr/>
          <a:lstStyle/>
          <a:p>
            <a:r>
              <a:rPr lang="en-US" dirty="0"/>
              <a:t>Product/Work Breakdown Structure</a:t>
            </a:r>
          </a:p>
        </p:txBody>
      </p:sp>
      <p:sp>
        <p:nvSpPr>
          <p:cNvPr id="3" name="Content Placeholder 2">
            <a:extLst>
              <a:ext uri="{FF2B5EF4-FFF2-40B4-BE49-F238E27FC236}">
                <a16:creationId xmlns:a16="http://schemas.microsoft.com/office/drawing/2014/main" id="{0612C5A7-896B-1765-DC36-7D6BA0BDBCC8}"/>
              </a:ext>
            </a:extLst>
          </p:cNvPr>
          <p:cNvSpPr>
            <a:spLocks noGrp="1"/>
          </p:cNvSpPr>
          <p:nvPr>
            <p:ph idx="1"/>
          </p:nvPr>
        </p:nvSpPr>
        <p:spPr>
          <a:xfrm>
            <a:off x="1154954" y="2603500"/>
            <a:ext cx="9943352" cy="3416300"/>
          </a:xfrm>
        </p:spPr>
        <p:txBody>
          <a:bodyPr/>
          <a:lstStyle/>
          <a:p>
            <a:pPr algn="just"/>
            <a:r>
              <a:rPr lang="en-US" dirty="0"/>
              <a:t>Product Breakdown Structure (PBS) is a management tool and necessary a part of the project designing. It is a task-oriented system for subdividing a project into product parts. The product breakdown structure describes subtasks or work packages and represents the connection between work packages. Within the Product Breakdown Structure, the project work is diagrammatically pictured with various types of lists. The Product Breakdown Structure is exactly the same as Work Breakdown Structure (WBS). PBS/WBS can either follow top-down or bottom-up approach.</a:t>
            </a:r>
          </a:p>
        </p:txBody>
      </p:sp>
    </p:spTree>
    <p:extLst>
      <p:ext uri="{BB962C8B-B14F-4D97-AF65-F5344CB8AC3E}">
        <p14:creationId xmlns:p14="http://schemas.microsoft.com/office/powerpoint/2010/main" val="78166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5D51-0E64-5429-ECF6-BE4864A70F21}"/>
              </a:ext>
            </a:extLst>
          </p:cNvPr>
          <p:cNvSpPr>
            <a:spLocks noGrp="1"/>
          </p:cNvSpPr>
          <p:nvPr>
            <p:ph type="title"/>
          </p:nvPr>
        </p:nvSpPr>
        <p:spPr/>
        <p:txBody>
          <a:bodyPr/>
          <a:lstStyle/>
          <a:p>
            <a:r>
              <a:rPr lang="en-US" dirty="0"/>
              <a:t>Product/Work Breakdown Structure Example</a:t>
            </a:r>
          </a:p>
        </p:txBody>
      </p:sp>
      <p:pic>
        <p:nvPicPr>
          <p:cNvPr id="7170" name="Picture 2" descr="Project Management Tools">
            <a:extLst>
              <a:ext uri="{FF2B5EF4-FFF2-40B4-BE49-F238E27FC236}">
                <a16:creationId xmlns:a16="http://schemas.microsoft.com/office/drawing/2014/main" id="{40718A6B-9C12-F4FA-3A25-13318515C9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7956" y="2301593"/>
            <a:ext cx="7936087" cy="446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83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FFD9-BC10-C032-501F-20F648D0B5AB}"/>
              </a:ext>
            </a:extLst>
          </p:cNvPr>
          <p:cNvSpPr>
            <a:spLocks noGrp="1"/>
          </p:cNvSpPr>
          <p:nvPr>
            <p:ph type="title"/>
          </p:nvPr>
        </p:nvSpPr>
        <p:spPr/>
        <p:txBody>
          <a:bodyPr/>
          <a:lstStyle/>
          <a:p>
            <a:r>
              <a:rPr lang="en-US" dirty="0"/>
              <a:t>Noteworthy Management and Communication Tools</a:t>
            </a:r>
          </a:p>
        </p:txBody>
      </p:sp>
      <p:sp>
        <p:nvSpPr>
          <p:cNvPr id="3" name="Content Placeholder 2">
            <a:extLst>
              <a:ext uri="{FF2B5EF4-FFF2-40B4-BE49-F238E27FC236}">
                <a16:creationId xmlns:a16="http://schemas.microsoft.com/office/drawing/2014/main" id="{21682F29-E8DE-765E-5307-6638D8F70CF2}"/>
              </a:ext>
            </a:extLst>
          </p:cNvPr>
          <p:cNvSpPr>
            <a:spLocks noGrp="1"/>
          </p:cNvSpPr>
          <p:nvPr>
            <p:ph idx="1"/>
          </p:nvPr>
        </p:nvSpPr>
        <p:spPr/>
        <p:txBody>
          <a:bodyPr>
            <a:normAutofit/>
          </a:bodyPr>
          <a:lstStyle/>
          <a:p>
            <a:pPr marL="0" indent="0">
              <a:buNone/>
            </a:pPr>
            <a:r>
              <a:rPr lang="en-US" dirty="0"/>
              <a:t>Some of the most popular and noteworthy management and team communications tools for software development are:</a:t>
            </a:r>
          </a:p>
          <a:p>
            <a:pPr>
              <a:spcBef>
                <a:spcPts val="0"/>
              </a:spcBef>
            </a:pPr>
            <a:r>
              <a:rPr lang="en-US" dirty="0"/>
              <a:t>monday.com</a:t>
            </a:r>
          </a:p>
          <a:p>
            <a:pPr>
              <a:spcBef>
                <a:spcPts val="0"/>
              </a:spcBef>
            </a:pPr>
            <a:r>
              <a:rPr lang="en-US" dirty="0"/>
              <a:t>Wrike</a:t>
            </a:r>
          </a:p>
          <a:p>
            <a:pPr>
              <a:spcBef>
                <a:spcPts val="0"/>
              </a:spcBef>
            </a:pPr>
            <a:r>
              <a:rPr lang="en-US" dirty="0"/>
              <a:t>Smartsheet</a:t>
            </a:r>
          </a:p>
          <a:p>
            <a:pPr>
              <a:spcBef>
                <a:spcPts val="0"/>
              </a:spcBef>
            </a:pPr>
            <a:r>
              <a:rPr lang="en-US" dirty="0"/>
              <a:t>GitHub</a:t>
            </a:r>
          </a:p>
          <a:p>
            <a:pPr>
              <a:spcBef>
                <a:spcPts val="0"/>
              </a:spcBef>
            </a:pPr>
            <a:r>
              <a:rPr lang="en-US" dirty="0"/>
              <a:t>Confluence</a:t>
            </a:r>
          </a:p>
          <a:p>
            <a:pPr>
              <a:spcBef>
                <a:spcPts val="0"/>
              </a:spcBef>
            </a:pPr>
            <a:r>
              <a:rPr lang="en-US" dirty="0"/>
              <a:t>Jira</a:t>
            </a:r>
          </a:p>
          <a:p>
            <a:pPr>
              <a:spcBef>
                <a:spcPts val="0"/>
              </a:spcBef>
            </a:pPr>
            <a:r>
              <a:rPr lang="en-US" dirty="0"/>
              <a:t>Trello</a:t>
            </a:r>
          </a:p>
          <a:p>
            <a:pPr>
              <a:spcBef>
                <a:spcPts val="0"/>
              </a:spcBef>
            </a:pPr>
            <a:r>
              <a:rPr lang="en-US" dirty="0"/>
              <a:t>Slack</a:t>
            </a:r>
          </a:p>
          <a:p>
            <a:pPr>
              <a:spcBef>
                <a:spcPts val="0"/>
              </a:spcBef>
            </a:pPr>
            <a:r>
              <a:rPr lang="en-US" dirty="0"/>
              <a:t>Google Workspace</a:t>
            </a:r>
          </a:p>
          <a:p>
            <a:pPr>
              <a:spcBef>
                <a:spcPts val="0"/>
              </a:spcBef>
            </a:pPr>
            <a:r>
              <a:rPr lang="en-US" dirty="0" err="1"/>
              <a:t>Wooboard</a:t>
            </a:r>
            <a:endParaRPr lang="en-US" dirty="0"/>
          </a:p>
        </p:txBody>
      </p:sp>
    </p:spTree>
    <p:extLst>
      <p:ext uri="{BB962C8B-B14F-4D97-AF65-F5344CB8AC3E}">
        <p14:creationId xmlns:p14="http://schemas.microsoft.com/office/powerpoint/2010/main" val="250539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4FAE-D24A-C68F-9A91-21B9DF37D95C}"/>
              </a:ext>
            </a:extLst>
          </p:cNvPr>
          <p:cNvSpPr>
            <a:spLocks noGrp="1"/>
          </p:cNvSpPr>
          <p:nvPr>
            <p:ph type="title"/>
          </p:nvPr>
        </p:nvSpPr>
        <p:spPr/>
        <p:txBody>
          <a:bodyPr/>
          <a:lstStyle/>
          <a:p>
            <a:r>
              <a:rPr lang="en-US" dirty="0"/>
              <a:t>monday.com</a:t>
            </a:r>
          </a:p>
        </p:txBody>
      </p:sp>
      <p:sp>
        <p:nvSpPr>
          <p:cNvPr id="3" name="Content Placeholder 2">
            <a:extLst>
              <a:ext uri="{FF2B5EF4-FFF2-40B4-BE49-F238E27FC236}">
                <a16:creationId xmlns:a16="http://schemas.microsoft.com/office/drawing/2014/main" id="{EECDCE2B-C3F1-F371-6787-1FB464A1AA2E}"/>
              </a:ext>
            </a:extLst>
          </p:cNvPr>
          <p:cNvSpPr>
            <a:spLocks noGrp="1"/>
          </p:cNvSpPr>
          <p:nvPr>
            <p:ph idx="1"/>
          </p:nvPr>
        </p:nvSpPr>
        <p:spPr>
          <a:xfrm>
            <a:off x="1154954" y="2603500"/>
            <a:ext cx="8825659" cy="922786"/>
          </a:xfrm>
        </p:spPr>
        <p:txBody>
          <a:bodyPr/>
          <a:lstStyle/>
          <a:p>
            <a:pPr algn="just"/>
            <a:r>
              <a:rPr lang="en-US" dirty="0"/>
              <a:t>monday.com is an open cloud-based platform where one can design, track, and customize one’s software projects. It is one of the most popular tools for task management and effective collaboration.</a:t>
            </a:r>
          </a:p>
          <a:p>
            <a:pPr marL="0" indent="0" algn="just">
              <a:buNone/>
            </a:pPr>
            <a:endParaRPr lang="en-US" dirty="0"/>
          </a:p>
        </p:txBody>
      </p:sp>
      <p:pic>
        <p:nvPicPr>
          <p:cNvPr id="4" name="Picture 3">
            <a:extLst>
              <a:ext uri="{FF2B5EF4-FFF2-40B4-BE49-F238E27FC236}">
                <a16:creationId xmlns:a16="http://schemas.microsoft.com/office/drawing/2014/main" id="{257175DF-A882-937F-044C-B9F315C0DE52}"/>
              </a:ext>
            </a:extLst>
          </p:cNvPr>
          <p:cNvPicPr>
            <a:picLocks noChangeAspect="1"/>
          </p:cNvPicPr>
          <p:nvPr/>
        </p:nvPicPr>
        <p:blipFill>
          <a:blip r:embed="rId2"/>
          <a:stretch>
            <a:fillRect/>
          </a:stretch>
        </p:blipFill>
        <p:spPr>
          <a:xfrm>
            <a:off x="3506822" y="3526286"/>
            <a:ext cx="5178356" cy="3233101"/>
          </a:xfrm>
          <a:prstGeom prst="rect">
            <a:avLst/>
          </a:prstGeom>
        </p:spPr>
      </p:pic>
    </p:spTree>
    <p:extLst>
      <p:ext uri="{BB962C8B-B14F-4D97-AF65-F5344CB8AC3E}">
        <p14:creationId xmlns:p14="http://schemas.microsoft.com/office/powerpoint/2010/main" val="292226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8FE4-352D-983D-1A18-0ED678C00B36}"/>
              </a:ext>
            </a:extLst>
          </p:cNvPr>
          <p:cNvSpPr>
            <a:spLocks noGrp="1"/>
          </p:cNvSpPr>
          <p:nvPr>
            <p:ph type="title"/>
          </p:nvPr>
        </p:nvSpPr>
        <p:spPr/>
        <p:txBody>
          <a:bodyPr/>
          <a:lstStyle/>
          <a:p>
            <a:r>
              <a:rPr lang="en-US" dirty="0"/>
              <a:t>Wrike</a:t>
            </a:r>
          </a:p>
        </p:txBody>
      </p:sp>
      <p:sp>
        <p:nvSpPr>
          <p:cNvPr id="3" name="Content Placeholder 2">
            <a:extLst>
              <a:ext uri="{FF2B5EF4-FFF2-40B4-BE49-F238E27FC236}">
                <a16:creationId xmlns:a16="http://schemas.microsoft.com/office/drawing/2014/main" id="{EEC503B7-C9FB-299F-10EC-5258C2DA99E4}"/>
              </a:ext>
            </a:extLst>
          </p:cNvPr>
          <p:cNvSpPr>
            <a:spLocks noGrp="1"/>
          </p:cNvSpPr>
          <p:nvPr>
            <p:ph idx="1"/>
          </p:nvPr>
        </p:nvSpPr>
        <p:spPr/>
        <p:txBody>
          <a:bodyPr/>
          <a:lstStyle/>
          <a:p>
            <a:pPr algn="just"/>
            <a:r>
              <a:rPr lang="en-US" dirty="0"/>
              <a:t>Wrike is a powerful cloud software tool for project management, planning, and team collaboration.</a:t>
            </a:r>
          </a:p>
        </p:txBody>
      </p:sp>
      <p:pic>
        <p:nvPicPr>
          <p:cNvPr id="1026" name="Picture 2" descr="Wrike as a software development tool">
            <a:extLst>
              <a:ext uri="{FF2B5EF4-FFF2-40B4-BE49-F238E27FC236}">
                <a16:creationId xmlns:a16="http://schemas.microsoft.com/office/drawing/2014/main" id="{864FAF52-B827-663E-D6CA-D3DE57F53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29000"/>
            <a:ext cx="60960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027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E498-F313-9B5F-E5A9-D183718E481B}"/>
              </a:ext>
            </a:extLst>
          </p:cNvPr>
          <p:cNvSpPr>
            <a:spLocks noGrp="1"/>
          </p:cNvSpPr>
          <p:nvPr>
            <p:ph type="title"/>
          </p:nvPr>
        </p:nvSpPr>
        <p:spPr/>
        <p:txBody>
          <a:bodyPr/>
          <a:lstStyle/>
          <a:p>
            <a:r>
              <a:rPr lang="en-US" dirty="0"/>
              <a:t>Smartsheet</a:t>
            </a:r>
          </a:p>
        </p:txBody>
      </p:sp>
      <p:sp>
        <p:nvSpPr>
          <p:cNvPr id="3" name="Content Placeholder 2">
            <a:extLst>
              <a:ext uri="{FF2B5EF4-FFF2-40B4-BE49-F238E27FC236}">
                <a16:creationId xmlns:a16="http://schemas.microsoft.com/office/drawing/2014/main" id="{A48F74E1-A539-8518-AF53-8978018A6D4A}"/>
              </a:ext>
            </a:extLst>
          </p:cNvPr>
          <p:cNvSpPr>
            <a:spLocks noGrp="1"/>
          </p:cNvSpPr>
          <p:nvPr>
            <p:ph idx="1"/>
          </p:nvPr>
        </p:nvSpPr>
        <p:spPr>
          <a:xfrm>
            <a:off x="1154954" y="2384612"/>
            <a:ext cx="8825659" cy="977153"/>
          </a:xfrm>
        </p:spPr>
        <p:txBody>
          <a:bodyPr>
            <a:normAutofit fontScale="92500"/>
          </a:bodyPr>
          <a:lstStyle/>
          <a:p>
            <a:pPr algn="just"/>
            <a:r>
              <a:rPr lang="en-US" dirty="0"/>
              <a:t>As an online collaboration tool, Smartsheet facilitates developers to work on multiple applications that might be of use when communicating or operating with stakeholders, such as Google Drive, Google Docs, and Google Calendar.</a:t>
            </a:r>
          </a:p>
        </p:txBody>
      </p:sp>
      <p:pic>
        <p:nvPicPr>
          <p:cNvPr id="2050" name="Picture 2" descr="Smartsheet as a software development solution">
            <a:extLst>
              <a:ext uri="{FF2B5EF4-FFF2-40B4-BE49-F238E27FC236}">
                <a16:creationId xmlns:a16="http://schemas.microsoft.com/office/drawing/2014/main" id="{C2AB5BCB-6729-DB18-8EEB-84F0F6603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83" y="3429000"/>
            <a:ext cx="6096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64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FB26-2BCB-B8F6-F929-8C050D24DC6F}"/>
              </a:ext>
            </a:extLst>
          </p:cNvPr>
          <p:cNvSpPr>
            <a:spLocks noGrp="1"/>
          </p:cNvSpPr>
          <p:nvPr>
            <p:ph type="title"/>
          </p:nvPr>
        </p:nvSpPr>
        <p:spPr/>
        <p:txBody>
          <a:bodyPr/>
          <a:lstStyle/>
          <a:p>
            <a:r>
              <a:rPr lang="en-US" dirty="0"/>
              <a:t>GitHub</a:t>
            </a:r>
          </a:p>
        </p:txBody>
      </p:sp>
      <p:sp>
        <p:nvSpPr>
          <p:cNvPr id="5" name="Content Placeholder 4">
            <a:extLst>
              <a:ext uri="{FF2B5EF4-FFF2-40B4-BE49-F238E27FC236}">
                <a16:creationId xmlns:a16="http://schemas.microsoft.com/office/drawing/2014/main" id="{520A8E78-0F49-6AE8-110B-4FF2417E76EA}"/>
              </a:ext>
            </a:extLst>
          </p:cNvPr>
          <p:cNvSpPr>
            <a:spLocks noGrp="1"/>
          </p:cNvSpPr>
          <p:nvPr>
            <p:ph idx="1"/>
          </p:nvPr>
        </p:nvSpPr>
        <p:spPr>
          <a:xfrm>
            <a:off x="1154954" y="2603500"/>
            <a:ext cx="8825659" cy="946524"/>
          </a:xfrm>
        </p:spPr>
        <p:txBody>
          <a:bodyPr/>
          <a:lstStyle/>
          <a:p>
            <a:pPr algn="just"/>
            <a:r>
              <a:rPr lang="en-US" dirty="0"/>
              <a:t>GitHub is an open-source community that brings developers together to create an end-to-end product, share code snippets, and discover how millions of users contribute to software development.</a:t>
            </a:r>
          </a:p>
        </p:txBody>
      </p:sp>
      <p:pic>
        <p:nvPicPr>
          <p:cNvPr id="3076" name="Picture 4" descr="github collaboration tool">
            <a:extLst>
              <a:ext uri="{FF2B5EF4-FFF2-40B4-BE49-F238E27FC236}">
                <a16:creationId xmlns:a16="http://schemas.microsoft.com/office/drawing/2014/main" id="{A7F964AE-6E56-4BB2-0F83-9E7FE4F4A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3550024"/>
            <a:ext cx="657225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12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B37D-8509-9616-2FAC-DC5EEDAEE53D}"/>
              </a:ext>
            </a:extLst>
          </p:cNvPr>
          <p:cNvSpPr>
            <a:spLocks noGrp="1"/>
          </p:cNvSpPr>
          <p:nvPr>
            <p:ph type="title"/>
          </p:nvPr>
        </p:nvSpPr>
        <p:spPr/>
        <p:txBody>
          <a:bodyPr/>
          <a:lstStyle/>
          <a:p>
            <a:r>
              <a:rPr lang="en-US" dirty="0"/>
              <a:t>Confluence</a:t>
            </a:r>
          </a:p>
        </p:txBody>
      </p:sp>
      <p:sp>
        <p:nvSpPr>
          <p:cNvPr id="3" name="Content Placeholder 2">
            <a:extLst>
              <a:ext uri="{FF2B5EF4-FFF2-40B4-BE49-F238E27FC236}">
                <a16:creationId xmlns:a16="http://schemas.microsoft.com/office/drawing/2014/main" id="{C001DCCC-0F0B-DBAF-D5D3-6DD84C91CD72}"/>
              </a:ext>
            </a:extLst>
          </p:cNvPr>
          <p:cNvSpPr>
            <a:spLocks noGrp="1"/>
          </p:cNvSpPr>
          <p:nvPr>
            <p:ph idx="1"/>
          </p:nvPr>
        </p:nvSpPr>
        <p:spPr>
          <a:xfrm>
            <a:off x="1154954" y="2384612"/>
            <a:ext cx="8825659" cy="1201270"/>
          </a:xfrm>
        </p:spPr>
        <p:txBody>
          <a:bodyPr/>
          <a:lstStyle/>
          <a:p>
            <a:pPr algn="just"/>
            <a:r>
              <a:rPr lang="en-US" dirty="0"/>
              <a:t>Major organizations like LinkedIn, NASA, and the New York Times use Confluence for their teams. It is a great tool, especially for receiving feedback on completed work and offers more than 3,000 app integrations with Google Drive, </a:t>
            </a:r>
            <a:r>
              <a:rPr lang="en-US" dirty="0" err="1"/>
              <a:t>DropBox</a:t>
            </a:r>
            <a:r>
              <a:rPr lang="en-US" dirty="0"/>
              <a:t>, Office, and more.</a:t>
            </a:r>
          </a:p>
        </p:txBody>
      </p:sp>
      <p:pic>
        <p:nvPicPr>
          <p:cNvPr id="4100" name="Picture 4" descr="confluence collaboration tool">
            <a:extLst>
              <a:ext uri="{FF2B5EF4-FFF2-40B4-BE49-F238E27FC236}">
                <a16:creationId xmlns:a16="http://schemas.microsoft.com/office/drawing/2014/main" id="{6DA7A3BB-D055-67C3-DBD5-1343B4497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678" y="3585882"/>
            <a:ext cx="5564643" cy="307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46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EB6E-FA7D-3909-655C-A1C3411E2926}"/>
              </a:ext>
            </a:extLst>
          </p:cNvPr>
          <p:cNvSpPr>
            <a:spLocks noGrp="1"/>
          </p:cNvSpPr>
          <p:nvPr>
            <p:ph type="title"/>
          </p:nvPr>
        </p:nvSpPr>
        <p:spPr/>
        <p:txBody>
          <a:bodyPr/>
          <a:lstStyle/>
          <a:p>
            <a:r>
              <a:rPr lang="en-US" dirty="0"/>
              <a:t>Jira</a:t>
            </a:r>
          </a:p>
        </p:txBody>
      </p:sp>
      <p:sp>
        <p:nvSpPr>
          <p:cNvPr id="3" name="Content Placeholder 2">
            <a:extLst>
              <a:ext uri="{FF2B5EF4-FFF2-40B4-BE49-F238E27FC236}">
                <a16:creationId xmlns:a16="http://schemas.microsoft.com/office/drawing/2014/main" id="{E95595AF-17E5-1C7A-9A1F-B60F3C3FDD09}"/>
              </a:ext>
            </a:extLst>
          </p:cNvPr>
          <p:cNvSpPr>
            <a:spLocks noGrp="1"/>
          </p:cNvSpPr>
          <p:nvPr>
            <p:ph idx="1"/>
          </p:nvPr>
        </p:nvSpPr>
        <p:spPr>
          <a:xfrm>
            <a:off x="1154954" y="2603500"/>
            <a:ext cx="8825659" cy="706964"/>
          </a:xfrm>
        </p:spPr>
        <p:txBody>
          <a:bodyPr/>
          <a:lstStyle/>
          <a:p>
            <a:pPr algn="just"/>
            <a:r>
              <a:rPr lang="en-US" dirty="0"/>
              <a:t>Jira is a proprietary product developed by Atlassian that allows bug tracking, issue tracking and agile project management.</a:t>
            </a:r>
          </a:p>
        </p:txBody>
      </p:sp>
      <p:pic>
        <p:nvPicPr>
          <p:cNvPr id="5122" name="Picture 2" descr="Jira software development collaboration tool">
            <a:extLst>
              <a:ext uri="{FF2B5EF4-FFF2-40B4-BE49-F238E27FC236}">
                <a16:creationId xmlns:a16="http://schemas.microsoft.com/office/drawing/2014/main" id="{81C3554F-BEB1-AA46-8A74-7F3E21046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3310464"/>
            <a:ext cx="65722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09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A3FA-5F92-E754-C599-FD1FE91AC763}"/>
              </a:ext>
            </a:extLst>
          </p:cNvPr>
          <p:cNvSpPr>
            <a:spLocks noGrp="1"/>
          </p:cNvSpPr>
          <p:nvPr>
            <p:ph type="title"/>
          </p:nvPr>
        </p:nvSpPr>
        <p:spPr/>
        <p:txBody>
          <a:bodyPr/>
          <a:lstStyle/>
          <a:p>
            <a:r>
              <a:rPr lang="en-US" dirty="0"/>
              <a:t>Trello</a:t>
            </a:r>
          </a:p>
        </p:txBody>
      </p:sp>
      <p:sp>
        <p:nvSpPr>
          <p:cNvPr id="3" name="Content Placeholder 2">
            <a:extLst>
              <a:ext uri="{FF2B5EF4-FFF2-40B4-BE49-F238E27FC236}">
                <a16:creationId xmlns:a16="http://schemas.microsoft.com/office/drawing/2014/main" id="{7D06F611-50F2-229E-78A3-054AE184B85C}"/>
              </a:ext>
            </a:extLst>
          </p:cNvPr>
          <p:cNvSpPr>
            <a:spLocks noGrp="1"/>
          </p:cNvSpPr>
          <p:nvPr>
            <p:ph idx="1"/>
          </p:nvPr>
        </p:nvSpPr>
        <p:spPr>
          <a:xfrm>
            <a:off x="1154954" y="2603500"/>
            <a:ext cx="9898528" cy="937559"/>
          </a:xfrm>
        </p:spPr>
        <p:txBody>
          <a:bodyPr/>
          <a:lstStyle/>
          <a:p>
            <a:pPr algn="just"/>
            <a:r>
              <a:rPr lang="en-US" dirty="0"/>
              <a:t>Trello is a project management tool for keeping track of tasks on a comprehensive dashboard and is very simplified and user-friendly yet perfectly functional. It also includes checklists, due dates, meeting notes, and attachments.</a:t>
            </a:r>
          </a:p>
        </p:txBody>
      </p:sp>
      <p:pic>
        <p:nvPicPr>
          <p:cNvPr id="1026" name="Picture 2" descr="trello collaboration tool">
            <a:extLst>
              <a:ext uri="{FF2B5EF4-FFF2-40B4-BE49-F238E27FC236}">
                <a16:creationId xmlns:a16="http://schemas.microsoft.com/office/drawing/2014/main" id="{8DD01CA5-DE97-5D25-0DE3-8A7FA77AF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525" y="3541059"/>
            <a:ext cx="4854949" cy="328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5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415F-F742-3795-3467-BCFFAC88B0EA}"/>
              </a:ext>
            </a:extLst>
          </p:cNvPr>
          <p:cNvSpPr>
            <a:spLocks noGrp="1"/>
          </p:cNvSpPr>
          <p:nvPr>
            <p:ph type="title"/>
          </p:nvPr>
        </p:nvSpPr>
        <p:spPr/>
        <p:txBody>
          <a:bodyPr/>
          <a:lstStyle/>
          <a:p>
            <a:r>
              <a:rPr lang="en-US" dirty="0"/>
              <a:t>Introduction to Team Communication</a:t>
            </a:r>
          </a:p>
        </p:txBody>
      </p:sp>
      <p:sp>
        <p:nvSpPr>
          <p:cNvPr id="3" name="Content Placeholder 2">
            <a:extLst>
              <a:ext uri="{FF2B5EF4-FFF2-40B4-BE49-F238E27FC236}">
                <a16:creationId xmlns:a16="http://schemas.microsoft.com/office/drawing/2014/main" id="{7A41CFEB-97DA-040B-DE1F-526042B1ADF4}"/>
              </a:ext>
            </a:extLst>
          </p:cNvPr>
          <p:cNvSpPr>
            <a:spLocks noGrp="1"/>
          </p:cNvSpPr>
          <p:nvPr>
            <p:ph idx="1"/>
          </p:nvPr>
        </p:nvSpPr>
        <p:spPr/>
        <p:txBody>
          <a:bodyPr>
            <a:normAutofit/>
          </a:bodyPr>
          <a:lstStyle/>
          <a:p>
            <a:pPr algn="just"/>
            <a:r>
              <a:rPr lang="en-US" dirty="0"/>
              <a:t>Team communication is a two-way street with lanes according to member count. If not done right, misunderstanding can lead to major mishaps.</a:t>
            </a:r>
          </a:p>
          <a:p>
            <a:pPr algn="just"/>
            <a:r>
              <a:rPr lang="en-US" dirty="0"/>
              <a:t>Behind every successful software deployment is an effective software development team. Developers and other key players have to collaborate for the accomplishment of project goals.</a:t>
            </a:r>
          </a:p>
          <a:p>
            <a:pPr algn="just"/>
            <a:r>
              <a:rPr lang="en-US" dirty="0"/>
              <a:t>Effective communication plays a major role in any goal achievement. Without it, misinterpretation of instructions and other information can sometimes cause irreparable damages. Hence, businesses must take steps ahead to counter miscommunication.</a:t>
            </a:r>
          </a:p>
        </p:txBody>
      </p:sp>
    </p:spTree>
    <p:extLst>
      <p:ext uri="{BB962C8B-B14F-4D97-AF65-F5344CB8AC3E}">
        <p14:creationId xmlns:p14="http://schemas.microsoft.com/office/powerpoint/2010/main" val="1659290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ADDC-D2B8-D660-1096-1DB2210CA67E}"/>
              </a:ext>
            </a:extLst>
          </p:cNvPr>
          <p:cNvSpPr>
            <a:spLocks noGrp="1"/>
          </p:cNvSpPr>
          <p:nvPr>
            <p:ph type="title"/>
          </p:nvPr>
        </p:nvSpPr>
        <p:spPr/>
        <p:txBody>
          <a:bodyPr/>
          <a:lstStyle/>
          <a:p>
            <a:r>
              <a:rPr lang="en-US" dirty="0"/>
              <a:t>Slack</a:t>
            </a:r>
          </a:p>
        </p:txBody>
      </p:sp>
      <p:sp>
        <p:nvSpPr>
          <p:cNvPr id="3" name="Content Placeholder 2">
            <a:extLst>
              <a:ext uri="{FF2B5EF4-FFF2-40B4-BE49-F238E27FC236}">
                <a16:creationId xmlns:a16="http://schemas.microsoft.com/office/drawing/2014/main" id="{9C836875-28FE-D8D8-D9F5-1F29D5FF02BE}"/>
              </a:ext>
            </a:extLst>
          </p:cNvPr>
          <p:cNvSpPr>
            <a:spLocks noGrp="1"/>
          </p:cNvSpPr>
          <p:nvPr>
            <p:ph idx="1"/>
          </p:nvPr>
        </p:nvSpPr>
        <p:spPr/>
        <p:txBody>
          <a:bodyPr/>
          <a:lstStyle/>
          <a:p>
            <a:pPr algn="just"/>
            <a:r>
              <a:rPr lang="en-US" dirty="0"/>
              <a:t>Slack is an amazing communication tool that makes group chats or calls, sending files, direct messaging, and third-party integrations seamless.</a:t>
            </a:r>
          </a:p>
        </p:txBody>
      </p:sp>
      <p:pic>
        <p:nvPicPr>
          <p:cNvPr id="2050" name="Picture 2" descr="slack software development collaboration tool">
            <a:extLst>
              <a:ext uri="{FF2B5EF4-FFF2-40B4-BE49-F238E27FC236}">
                <a16:creationId xmlns:a16="http://schemas.microsoft.com/office/drawing/2014/main" id="{E6A35CA7-2539-AB61-B610-7475C6F2A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694" y="3223376"/>
            <a:ext cx="5416611" cy="363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49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808F-E8C0-C4C9-D1B3-0F52602EB475}"/>
              </a:ext>
            </a:extLst>
          </p:cNvPr>
          <p:cNvSpPr>
            <a:spLocks noGrp="1"/>
          </p:cNvSpPr>
          <p:nvPr>
            <p:ph type="title"/>
          </p:nvPr>
        </p:nvSpPr>
        <p:spPr/>
        <p:txBody>
          <a:bodyPr/>
          <a:lstStyle/>
          <a:p>
            <a:r>
              <a:rPr lang="en-US" dirty="0"/>
              <a:t>Google Workspace</a:t>
            </a:r>
          </a:p>
        </p:txBody>
      </p:sp>
      <p:sp>
        <p:nvSpPr>
          <p:cNvPr id="3" name="Content Placeholder 2">
            <a:extLst>
              <a:ext uri="{FF2B5EF4-FFF2-40B4-BE49-F238E27FC236}">
                <a16:creationId xmlns:a16="http://schemas.microsoft.com/office/drawing/2014/main" id="{D9180F21-B809-30B6-6167-181453DB6B0B}"/>
              </a:ext>
            </a:extLst>
          </p:cNvPr>
          <p:cNvSpPr>
            <a:spLocks noGrp="1"/>
          </p:cNvSpPr>
          <p:nvPr>
            <p:ph idx="1"/>
          </p:nvPr>
        </p:nvSpPr>
        <p:spPr>
          <a:xfrm>
            <a:off x="1154954" y="2603500"/>
            <a:ext cx="9889564" cy="955488"/>
          </a:xfrm>
        </p:spPr>
        <p:txBody>
          <a:bodyPr/>
          <a:lstStyle/>
          <a:p>
            <a:pPr algn="just"/>
            <a:r>
              <a:rPr lang="en-US" dirty="0"/>
              <a:t>Considering that Google dominates the collaborative workspace arena, it is a viable option for team collaboration owing to its feature-rich tools (which expand and improve with each update) and user-friendly UI.</a:t>
            </a:r>
          </a:p>
        </p:txBody>
      </p:sp>
      <p:pic>
        <p:nvPicPr>
          <p:cNvPr id="3074" name="Picture 2" descr="google workspace collaboration tool">
            <a:extLst>
              <a:ext uri="{FF2B5EF4-FFF2-40B4-BE49-F238E27FC236}">
                <a16:creationId xmlns:a16="http://schemas.microsoft.com/office/drawing/2014/main" id="{4D5EAA5B-D29A-B0D2-EC14-C37545C1A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600" y="3558988"/>
            <a:ext cx="5640799" cy="315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279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6A03-B68F-0857-3F73-54BB1DFE197B}"/>
              </a:ext>
            </a:extLst>
          </p:cNvPr>
          <p:cNvSpPr>
            <a:spLocks noGrp="1"/>
          </p:cNvSpPr>
          <p:nvPr>
            <p:ph type="title"/>
          </p:nvPr>
        </p:nvSpPr>
        <p:spPr/>
        <p:txBody>
          <a:bodyPr/>
          <a:lstStyle/>
          <a:p>
            <a:r>
              <a:rPr lang="en-US" dirty="0" err="1"/>
              <a:t>WooBoard</a:t>
            </a:r>
            <a:endParaRPr lang="en-US" dirty="0"/>
          </a:p>
        </p:txBody>
      </p:sp>
      <p:sp>
        <p:nvSpPr>
          <p:cNvPr id="3" name="Content Placeholder 2">
            <a:extLst>
              <a:ext uri="{FF2B5EF4-FFF2-40B4-BE49-F238E27FC236}">
                <a16:creationId xmlns:a16="http://schemas.microsoft.com/office/drawing/2014/main" id="{9A32E3B5-EAD8-FBCA-571C-72AACCAB63AF}"/>
              </a:ext>
            </a:extLst>
          </p:cNvPr>
          <p:cNvSpPr>
            <a:spLocks noGrp="1"/>
          </p:cNvSpPr>
          <p:nvPr>
            <p:ph idx="1"/>
          </p:nvPr>
        </p:nvSpPr>
        <p:spPr>
          <a:xfrm>
            <a:off x="1154954" y="2603500"/>
            <a:ext cx="9853705" cy="955488"/>
          </a:xfrm>
        </p:spPr>
        <p:txBody>
          <a:bodyPr/>
          <a:lstStyle/>
          <a:p>
            <a:pPr algn="just"/>
            <a:r>
              <a:rPr lang="en-US" dirty="0" err="1"/>
              <a:t>Wooboard</a:t>
            </a:r>
            <a:r>
              <a:rPr lang="en-US" dirty="0"/>
              <a:t> is a social gamification platform to engage and reward employees. Team members can gain points and cash in real-world rewards for Amazon, Starbucks, Spotify, </a:t>
            </a:r>
            <a:r>
              <a:rPr lang="en-US" dirty="0" err="1"/>
              <a:t>FitBit</a:t>
            </a:r>
            <a:r>
              <a:rPr lang="en-US" dirty="0"/>
              <a:t>, and more.</a:t>
            </a:r>
          </a:p>
        </p:txBody>
      </p:sp>
      <p:pic>
        <p:nvPicPr>
          <p:cNvPr id="4098" name="Picture 2" descr="wooboard collaboration tool">
            <a:extLst>
              <a:ext uri="{FF2B5EF4-FFF2-40B4-BE49-F238E27FC236}">
                <a16:creationId xmlns:a16="http://schemas.microsoft.com/office/drawing/2014/main" id="{63BFC873-1063-250C-B4B9-EF81C12EF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376" y="3558988"/>
            <a:ext cx="6263248" cy="323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470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69C68-23E7-07CF-1418-EACD1260FB74}"/>
              </a:ext>
            </a:extLst>
          </p:cNvPr>
          <p:cNvSpPr>
            <a:spLocks noGrp="1"/>
          </p:cNvSpPr>
          <p:nvPr>
            <p:ph type="ctrTitle"/>
          </p:nvPr>
        </p:nvSpPr>
        <p:spPr>
          <a:xfrm>
            <a:off x="1178113" y="2972796"/>
            <a:ext cx="9835774" cy="912408"/>
          </a:xfrm>
        </p:spPr>
        <p:txBody>
          <a:bodyPr/>
          <a:lstStyle/>
          <a:p>
            <a:pPr algn="ctr"/>
            <a:r>
              <a:rPr lang="en-US" dirty="0"/>
              <a:t>Questions?</a:t>
            </a:r>
          </a:p>
        </p:txBody>
      </p:sp>
    </p:spTree>
    <p:extLst>
      <p:ext uri="{BB962C8B-B14F-4D97-AF65-F5344CB8AC3E}">
        <p14:creationId xmlns:p14="http://schemas.microsoft.com/office/powerpoint/2010/main" val="979436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D5CE6-8FC2-9D43-D76B-D4D9F2BFF3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548BC6-C6A4-3CE1-A4EC-7B8C1AEA29F5}"/>
              </a:ext>
            </a:extLst>
          </p:cNvPr>
          <p:cNvSpPr>
            <a:spLocks noGrp="1"/>
          </p:cNvSpPr>
          <p:nvPr>
            <p:ph type="ctrTitle"/>
          </p:nvPr>
        </p:nvSpPr>
        <p:spPr>
          <a:xfrm>
            <a:off x="1178113" y="2972796"/>
            <a:ext cx="9835774" cy="912408"/>
          </a:xfrm>
        </p:spPr>
        <p:txBody>
          <a:bodyPr/>
          <a:lstStyle/>
          <a:p>
            <a:pPr algn="ctr"/>
            <a:r>
              <a:rPr lang="en-US" dirty="0"/>
              <a:t>Thank You</a:t>
            </a:r>
          </a:p>
        </p:txBody>
      </p:sp>
    </p:spTree>
    <p:extLst>
      <p:ext uri="{BB962C8B-B14F-4D97-AF65-F5344CB8AC3E}">
        <p14:creationId xmlns:p14="http://schemas.microsoft.com/office/powerpoint/2010/main" val="377039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A4C2-BD1A-ED76-17A6-DA6B2E014A6C}"/>
              </a:ext>
            </a:extLst>
          </p:cNvPr>
          <p:cNvSpPr>
            <a:spLocks noGrp="1"/>
          </p:cNvSpPr>
          <p:nvPr>
            <p:ph type="title"/>
          </p:nvPr>
        </p:nvSpPr>
        <p:spPr/>
        <p:txBody>
          <a:bodyPr/>
          <a:lstStyle/>
          <a:p>
            <a:r>
              <a:rPr lang="en-US" dirty="0"/>
              <a:t>Overview of Effective Team Communication</a:t>
            </a:r>
          </a:p>
        </p:txBody>
      </p:sp>
      <p:sp>
        <p:nvSpPr>
          <p:cNvPr id="3" name="Content Placeholder 2">
            <a:extLst>
              <a:ext uri="{FF2B5EF4-FFF2-40B4-BE49-F238E27FC236}">
                <a16:creationId xmlns:a16="http://schemas.microsoft.com/office/drawing/2014/main" id="{416423B1-9C9B-A92D-50FA-FFEDC43FC09B}"/>
              </a:ext>
            </a:extLst>
          </p:cNvPr>
          <p:cNvSpPr>
            <a:spLocks noGrp="1"/>
          </p:cNvSpPr>
          <p:nvPr>
            <p:ph idx="1"/>
          </p:nvPr>
        </p:nvSpPr>
        <p:spPr>
          <a:xfrm>
            <a:off x="1154954" y="2603500"/>
            <a:ext cx="9826811" cy="3922806"/>
          </a:xfrm>
        </p:spPr>
        <p:txBody>
          <a:bodyPr>
            <a:normAutofit/>
          </a:bodyPr>
          <a:lstStyle/>
          <a:p>
            <a:pPr algn="just"/>
            <a:r>
              <a:rPr lang="en-US" sz="1600" dirty="0"/>
              <a:t>Improving a software development team’s communication process can be challenging. Team managers have to bridge the gap between differing personalities, values, and cultures. There may even be language nuances to consider. However, there are still ways to facilitate a good communication system.</a:t>
            </a:r>
          </a:p>
          <a:p>
            <a:pPr algn="just"/>
            <a:r>
              <a:rPr lang="en-US" sz="1600" dirty="0"/>
              <a:t>Effective communication happens when two or more people exchange ideas, messages, and information. The sender of the message has to ensure that the receiver understands it. While the receiver is expected to ask questions or clarify things if the message is confusing. Whether it’s verbal or written communication, effective communication is essential for project success.</a:t>
            </a:r>
          </a:p>
          <a:p>
            <a:pPr algn="just"/>
            <a:r>
              <a:rPr lang="en-US" sz="1600" dirty="0"/>
              <a:t>Bad team communication always leads to the disruption of information flow. It can also spark internal conflicts, which are hindrances to progress and team morale. And when all these happen, it’ll most likely waste time, money, and resources to undo mistakes and issues caused by miscommunication.</a:t>
            </a:r>
          </a:p>
        </p:txBody>
      </p:sp>
    </p:spTree>
    <p:extLst>
      <p:ext uri="{BB962C8B-B14F-4D97-AF65-F5344CB8AC3E}">
        <p14:creationId xmlns:p14="http://schemas.microsoft.com/office/powerpoint/2010/main" val="71967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4B7A-2F3B-1472-345F-021416C1B157}"/>
              </a:ext>
            </a:extLst>
          </p:cNvPr>
          <p:cNvSpPr>
            <a:spLocks noGrp="1"/>
          </p:cNvSpPr>
          <p:nvPr>
            <p:ph type="title"/>
          </p:nvPr>
        </p:nvSpPr>
        <p:spPr/>
        <p:txBody>
          <a:bodyPr/>
          <a:lstStyle/>
          <a:p>
            <a:r>
              <a:rPr lang="en-US" dirty="0"/>
              <a:t>Techniques for Effective Team Communication</a:t>
            </a:r>
          </a:p>
        </p:txBody>
      </p:sp>
      <p:sp>
        <p:nvSpPr>
          <p:cNvPr id="3" name="Content Placeholder 2">
            <a:extLst>
              <a:ext uri="{FF2B5EF4-FFF2-40B4-BE49-F238E27FC236}">
                <a16:creationId xmlns:a16="http://schemas.microsoft.com/office/drawing/2014/main" id="{829D24B2-2CAF-2CCA-1E61-C3AF46BD79E2}"/>
              </a:ext>
            </a:extLst>
          </p:cNvPr>
          <p:cNvSpPr>
            <a:spLocks noGrp="1"/>
          </p:cNvSpPr>
          <p:nvPr>
            <p:ph idx="1"/>
          </p:nvPr>
        </p:nvSpPr>
        <p:spPr/>
        <p:txBody>
          <a:bodyPr>
            <a:normAutofit lnSpcReduction="10000"/>
          </a:bodyPr>
          <a:lstStyle/>
          <a:p>
            <a:r>
              <a:rPr lang="en-US" dirty="0"/>
              <a:t>Well-Defined Project Guidelines</a:t>
            </a:r>
          </a:p>
          <a:p>
            <a:r>
              <a:rPr lang="en-US" dirty="0"/>
              <a:t>Keep it Short and Simple (KISS) Principle</a:t>
            </a:r>
          </a:p>
          <a:p>
            <a:r>
              <a:rPr lang="en-US" dirty="0"/>
              <a:t>Proper Questionnaire</a:t>
            </a:r>
          </a:p>
          <a:p>
            <a:r>
              <a:rPr lang="en-US" dirty="0"/>
              <a:t>Involving Developers from the Beginning</a:t>
            </a:r>
          </a:p>
          <a:p>
            <a:r>
              <a:rPr lang="en-US" dirty="0"/>
              <a:t>Use of Project Management Software</a:t>
            </a:r>
          </a:p>
          <a:p>
            <a:r>
              <a:rPr lang="en-US" dirty="0"/>
              <a:t>Knowledge Sharing Among Peers</a:t>
            </a:r>
          </a:p>
          <a:p>
            <a:r>
              <a:rPr lang="en-US" dirty="0"/>
              <a:t>Internal Conflict Resolution</a:t>
            </a:r>
          </a:p>
          <a:p>
            <a:r>
              <a:rPr lang="en-US" dirty="0"/>
              <a:t>Active Listening</a:t>
            </a:r>
          </a:p>
          <a:p>
            <a:r>
              <a:rPr lang="en-US" dirty="0"/>
              <a:t>Positive Work Environment</a:t>
            </a:r>
          </a:p>
          <a:p>
            <a:endParaRPr lang="en-US" dirty="0"/>
          </a:p>
          <a:p>
            <a:endParaRPr lang="en-US" dirty="0"/>
          </a:p>
        </p:txBody>
      </p:sp>
    </p:spTree>
    <p:extLst>
      <p:ext uri="{BB962C8B-B14F-4D97-AF65-F5344CB8AC3E}">
        <p14:creationId xmlns:p14="http://schemas.microsoft.com/office/powerpoint/2010/main" val="173109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47ED-D17B-69CA-A181-37A26A81EDF5}"/>
              </a:ext>
            </a:extLst>
          </p:cNvPr>
          <p:cNvSpPr>
            <a:spLocks noGrp="1"/>
          </p:cNvSpPr>
          <p:nvPr>
            <p:ph type="title"/>
          </p:nvPr>
        </p:nvSpPr>
        <p:spPr/>
        <p:txBody>
          <a:bodyPr/>
          <a:lstStyle/>
          <a:p>
            <a:r>
              <a:rPr lang="en-US" dirty="0"/>
              <a:t>Well-Defined Project Guidelines</a:t>
            </a:r>
          </a:p>
        </p:txBody>
      </p:sp>
      <p:sp>
        <p:nvSpPr>
          <p:cNvPr id="3" name="Content Placeholder 2">
            <a:extLst>
              <a:ext uri="{FF2B5EF4-FFF2-40B4-BE49-F238E27FC236}">
                <a16:creationId xmlns:a16="http://schemas.microsoft.com/office/drawing/2014/main" id="{489F19A0-0947-1820-F522-82F089AB7CAB}"/>
              </a:ext>
            </a:extLst>
          </p:cNvPr>
          <p:cNvSpPr>
            <a:spLocks noGrp="1"/>
          </p:cNvSpPr>
          <p:nvPr>
            <p:ph idx="1"/>
          </p:nvPr>
        </p:nvSpPr>
        <p:spPr/>
        <p:txBody>
          <a:bodyPr>
            <a:normAutofit fontScale="92500" lnSpcReduction="20000"/>
          </a:bodyPr>
          <a:lstStyle/>
          <a:p>
            <a:pPr algn="just"/>
            <a:r>
              <a:rPr lang="en-US" dirty="0"/>
              <a:t>All the stakeholders should know the goals and requirements of the project. This sets proper expectations for what the result should look like. Developers who know their precise responsibilities tend to become more productive and deliver great results.</a:t>
            </a:r>
          </a:p>
          <a:p>
            <a:pPr algn="just"/>
            <a:r>
              <a:rPr lang="en-US" dirty="0"/>
              <a:t>Guidelines should be properly documented alongside verbal communication. All documentation should be accessible to all the stakeholders at all time. Proper documentations ensure that every stakeholder knows how the final product should look like. Documentations work as bookmarks or blueprints. Everything goes smoothly when everyone understands how each task contributes to the accomplishment of goals.</a:t>
            </a:r>
          </a:p>
          <a:p>
            <a:pPr algn="just"/>
            <a:r>
              <a:rPr lang="en-US" dirty="0"/>
              <a:t>Communication frequency and schedule must set beforehand. Whether teams will post updates after every hour or every week must be finalized before beginning development. Additionally, meeting time should be discussed within the group and set at a convenient time for everyone.</a:t>
            </a:r>
          </a:p>
        </p:txBody>
      </p:sp>
    </p:spTree>
    <p:extLst>
      <p:ext uri="{BB962C8B-B14F-4D97-AF65-F5344CB8AC3E}">
        <p14:creationId xmlns:p14="http://schemas.microsoft.com/office/powerpoint/2010/main" val="31093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D2DB-9170-FF89-50C3-5C60605C5863}"/>
              </a:ext>
            </a:extLst>
          </p:cNvPr>
          <p:cNvSpPr>
            <a:spLocks noGrp="1"/>
          </p:cNvSpPr>
          <p:nvPr>
            <p:ph type="title"/>
          </p:nvPr>
        </p:nvSpPr>
        <p:spPr/>
        <p:txBody>
          <a:bodyPr/>
          <a:lstStyle/>
          <a:p>
            <a:r>
              <a:rPr lang="en-US" dirty="0"/>
              <a:t>Keep it Short and Simple (KISS) Principle</a:t>
            </a:r>
          </a:p>
        </p:txBody>
      </p:sp>
      <p:sp>
        <p:nvSpPr>
          <p:cNvPr id="3" name="Content Placeholder 2">
            <a:extLst>
              <a:ext uri="{FF2B5EF4-FFF2-40B4-BE49-F238E27FC236}">
                <a16:creationId xmlns:a16="http://schemas.microsoft.com/office/drawing/2014/main" id="{D9840798-A89A-D450-E656-764155357CC0}"/>
              </a:ext>
            </a:extLst>
          </p:cNvPr>
          <p:cNvSpPr>
            <a:spLocks noGrp="1"/>
          </p:cNvSpPr>
          <p:nvPr>
            <p:ph idx="1"/>
          </p:nvPr>
        </p:nvSpPr>
        <p:spPr/>
        <p:txBody>
          <a:bodyPr/>
          <a:lstStyle/>
          <a:p>
            <a:pPr algn="just"/>
            <a:r>
              <a:rPr lang="en-US" dirty="0"/>
              <a:t>Keeping every team communication short and simple goes a long way. Unnecessary words on important discussions may lead to confusion and misunderstanding. Specially, in case of remote communication, clear and concise instructions are absolutely crucial.</a:t>
            </a:r>
          </a:p>
          <a:p>
            <a:pPr algn="just"/>
            <a:r>
              <a:rPr lang="en-US" dirty="0"/>
              <a:t>Developers also have different knowledge and expertise. The same terms and phrases may mean different things for different people. Hence, clarification of the meaning of terms must be ensured so that everyone is on the same page.</a:t>
            </a:r>
          </a:p>
        </p:txBody>
      </p:sp>
    </p:spTree>
    <p:extLst>
      <p:ext uri="{BB962C8B-B14F-4D97-AF65-F5344CB8AC3E}">
        <p14:creationId xmlns:p14="http://schemas.microsoft.com/office/powerpoint/2010/main" val="259585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AFD2-C647-E9B1-6049-32AE60F6EF99}"/>
              </a:ext>
            </a:extLst>
          </p:cNvPr>
          <p:cNvSpPr>
            <a:spLocks noGrp="1"/>
          </p:cNvSpPr>
          <p:nvPr>
            <p:ph type="title"/>
          </p:nvPr>
        </p:nvSpPr>
        <p:spPr/>
        <p:txBody>
          <a:bodyPr/>
          <a:lstStyle/>
          <a:p>
            <a:r>
              <a:rPr lang="en-US" dirty="0"/>
              <a:t>Proper Questionnaire</a:t>
            </a:r>
          </a:p>
        </p:txBody>
      </p:sp>
      <p:sp>
        <p:nvSpPr>
          <p:cNvPr id="3" name="Content Placeholder 2">
            <a:extLst>
              <a:ext uri="{FF2B5EF4-FFF2-40B4-BE49-F238E27FC236}">
                <a16:creationId xmlns:a16="http://schemas.microsoft.com/office/drawing/2014/main" id="{7926B69F-FA98-D29E-585C-19A6937E5B95}"/>
              </a:ext>
            </a:extLst>
          </p:cNvPr>
          <p:cNvSpPr>
            <a:spLocks noGrp="1"/>
          </p:cNvSpPr>
          <p:nvPr>
            <p:ph idx="1"/>
          </p:nvPr>
        </p:nvSpPr>
        <p:spPr/>
        <p:txBody>
          <a:bodyPr>
            <a:normAutofit/>
          </a:bodyPr>
          <a:lstStyle/>
          <a:p>
            <a:pPr algn="just"/>
            <a:r>
              <a:rPr lang="en-US" dirty="0"/>
              <a:t>During a meeting or in written conversations, effective communication is a product of asking the right questions. It becomes even better with open-ended questions, since these kinds of queries encourage more details rather than the normal yes-or-no questions. In a way, it gauges the team’s understanding of the what, how, why, and when of your project specifications. </a:t>
            </a:r>
          </a:p>
          <a:p>
            <a:pPr algn="just"/>
            <a:r>
              <a:rPr lang="en-US" dirty="0"/>
              <a:t>So instead asking an employee if a certain task or goal can be accomplished, it is always better to ask the methodology or action plan which the employee wants to utilize in order to accomplish the goal. This creates room for group discussions and innovative ideas to be generated.</a:t>
            </a:r>
          </a:p>
        </p:txBody>
      </p:sp>
    </p:spTree>
    <p:extLst>
      <p:ext uri="{BB962C8B-B14F-4D97-AF65-F5344CB8AC3E}">
        <p14:creationId xmlns:p14="http://schemas.microsoft.com/office/powerpoint/2010/main" val="417595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BF25-E512-CEAD-7E09-F36066B16187}"/>
              </a:ext>
            </a:extLst>
          </p:cNvPr>
          <p:cNvSpPr>
            <a:spLocks noGrp="1"/>
          </p:cNvSpPr>
          <p:nvPr>
            <p:ph type="title"/>
          </p:nvPr>
        </p:nvSpPr>
        <p:spPr/>
        <p:txBody>
          <a:bodyPr/>
          <a:lstStyle/>
          <a:p>
            <a:r>
              <a:rPr lang="en-US" dirty="0"/>
              <a:t>Involving Developers from the Beginning</a:t>
            </a:r>
          </a:p>
        </p:txBody>
      </p:sp>
      <p:sp>
        <p:nvSpPr>
          <p:cNvPr id="3" name="Content Placeholder 2">
            <a:extLst>
              <a:ext uri="{FF2B5EF4-FFF2-40B4-BE49-F238E27FC236}">
                <a16:creationId xmlns:a16="http://schemas.microsoft.com/office/drawing/2014/main" id="{6B274843-63ED-9EB0-7BC4-C22F53CDC6A6}"/>
              </a:ext>
            </a:extLst>
          </p:cNvPr>
          <p:cNvSpPr>
            <a:spLocks noGrp="1"/>
          </p:cNvSpPr>
          <p:nvPr>
            <p:ph idx="1"/>
          </p:nvPr>
        </p:nvSpPr>
        <p:spPr/>
        <p:txBody>
          <a:bodyPr/>
          <a:lstStyle/>
          <a:p>
            <a:pPr algn="just"/>
            <a:r>
              <a:rPr lang="en-US" dirty="0"/>
              <a:t>Doing it right from the start makes it easier to succeed. Hence, it is crucial to involve the developers in the planning stage. If developers get involved in the design and planning phase, it will become easier in the implementation phase. Most importantly, this reduces the probability of losing time and resources on unfeasible plans.</a:t>
            </a:r>
          </a:p>
        </p:txBody>
      </p:sp>
    </p:spTree>
    <p:extLst>
      <p:ext uri="{BB962C8B-B14F-4D97-AF65-F5344CB8AC3E}">
        <p14:creationId xmlns:p14="http://schemas.microsoft.com/office/powerpoint/2010/main" val="812999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552</TotalTime>
  <Words>2055</Words>
  <Application>Microsoft Office PowerPoint</Application>
  <PresentationFormat>Widescreen</PresentationFormat>
  <Paragraphs>108</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Century Gothic</vt:lpstr>
      <vt:lpstr>Wingdings 3</vt:lpstr>
      <vt:lpstr>Ion Boardroom</vt:lpstr>
      <vt:lpstr>Effective Team Communication Techniques and Tools for Software Development</vt:lpstr>
      <vt:lpstr>Outline</vt:lpstr>
      <vt:lpstr>Introduction to Team Communication</vt:lpstr>
      <vt:lpstr>Overview of Effective Team Communication</vt:lpstr>
      <vt:lpstr>Techniques for Effective Team Communication</vt:lpstr>
      <vt:lpstr>Well-Defined Project Guidelines</vt:lpstr>
      <vt:lpstr>Keep it Short and Simple (KISS) Principle</vt:lpstr>
      <vt:lpstr>Proper Questionnaire</vt:lpstr>
      <vt:lpstr>Involving Developers from the Beginning</vt:lpstr>
      <vt:lpstr>Project Management and Communication Tools</vt:lpstr>
      <vt:lpstr>Knowledge Sharing Among Peers</vt:lpstr>
      <vt:lpstr>Internal Conflict Resolution</vt:lpstr>
      <vt:lpstr>Active Listening</vt:lpstr>
      <vt:lpstr>Positive Work Environment</vt:lpstr>
      <vt:lpstr>Diagrams and Charts Used in Project Management</vt:lpstr>
      <vt:lpstr>Gantt Chart</vt:lpstr>
      <vt:lpstr>Gantt Chart Example</vt:lpstr>
      <vt:lpstr>PERT Chart</vt:lpstr>
      <vt:lpstr>PERT Chart Example</vt:lpstr>
      <vt:lpstr>Product/Work Breakdown Structure</vt:lpstr>
      <vt:lpstr>Product/Work Breakdown Structure Example</vt:lpstr>
      <vt:lpstr>Noteworthy Management and Communication Tools</vt:lpstr>
      <vt:lpstr>monday.com</vt:lpstr>
      <vt:lpstr>Wrike</vt:lpstr>
      <vt:lpstr>Smartsheet</vt:lpstr>
      <vt:lpstr>GitHub</vt:lpstr>
      <vt:lpstr>Confluence</vt:lpstr>
      <vt:lpstr>Jira</vt:lpstr>
      <vt:lpstr>Trello</vt:lpstr>
      <vt:lpstr>Slack</vt:lpstr>
      <vt:lpstr>Google Workspace</vt:lpstr>
      <vt:lpstr>WooBoard</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Team Communication for Software Development</dc:title>
  <dc:creator>Fahim Faisal</dc:creator>
  <cp:lastModifiedBy>Fahim Faisal</cp:lastModifiedBy>
  <cp:revision>71</cp:revision>
  <dcterms:created xsi:type="dcterms:W3CDTF">2024-02-26T08:31:38Z</dcterms:created>
  <dcterms:modified xsi:type="dcterms:W3CDTF">2024-03-01T14:51:26Z</dcterms:modified>
</cp:coreProperties>
</file>