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74" r:id="rId4"/>
    <p:sldId id="258" r:id="rId5"/>
    <p:sldId id="259" r:id="rId6"/>
    <p:sldId id="260" r:id="rId7"/>
    <p:sldId id="275" r:id="rId8"/>
    <p:sldId id="261" r:id="rId9"/>
    <p:sldId id="262" r:id="rId10"/>
    <p:sldId id="263" r:id="rId11"/>
    <p:sldId id="264" r:id="rId12"/>
    <p:sldId id="265" r:id="rId13"/>
    <p:sldId id="266" r:id="rId14"/>
    <p:sldId id="276" r:id="rId15"/>
    <p:sldId id="277" r:id="rId16"/>
    <p:sldId id="268" r:id="rId17"/>
    <p:sldId id="279" r:id="rId18"/>
    <p:sldId id="280" r:id="rId19"/>
    <p:sldId id="281" r:id="rId20"/>
    <p:sldId id="269" r:id="rId21"/>
    <p:sldId id="270" r:id="rId22"/>
    <p:sldId id="271" r:id="rId23"/>
    <p:sldId id="272"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sz="quarter" idx="1"/>
          </p:nvPr>
        </p:nvSpPr>
        <p:spPr>
          <a:xfrm>
            <a:off x="3884613" y="2"/>
            <a:ext cx="2971800" cy="458788"/>
          </a:xfrm>
          <a:prstGeom prst="rect">
            <a:avLst/>
          </a:prstGeom>
        </p:spPr>
        <p:txBody>
          <a:bodyPr vert="horz" lIns="91435" tIns="45718" rIns="91435" bIns="45718" rtlCol="0"/>
          <a:lstStyle>
            <a:lvl1pPr algn="r">
              <a:defRPr sz="1200"/>
            </a:lvl1pPr>
          </a:lstStyle>
          <a:p>
            <a:fld id="{E4FC61D0-D8BA-4AFD-9E8D-D0ECD17B6158}" type="datetimeFigureOut">
              <a:rPr lang="en-US" smtClean="0"/>
              <a:t>11/14/2018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35" tIns="45718" rIns="91435" bIns="45718"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35" tIns="45718" rIns="91435" bIns="45718" rtlCol="0" anchor="b"/>
          <a:lstStyle>
            <a:lvl1pPr algn="r">
              <a:defRPr sz="1200"/>
            </a:lvl1pPr>
          </a:lstStyle>
          <a:p>
            <a:fld id="{AB7D429D-7155-49DE-AB38-193ABF1048E6}" type="slidenum">
              <a:rPr lang="en-US" smtClean="0"/>
              <a:t>‹#›</a:t>
            </a:fld>
            <a:endParaRPr lang="en-US"/>
          </a:p>
        </p:txBody>
      </p:sp>
    </p:spTree>
    <p:extLst>
      <p:ext uri="{BB962C8B-B14F-4D97-AF65-F5344CB8AC3E}">
        <p14:creationId xmlns:p14="http://schemas.microsoft.com/office/powerpoint/2010/main" val="17632202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FAE4C9-971D-429F-87A6-9085F3DAE45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128583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FAE4C9-971D-429F-87A6-9085F3DAE45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3843676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FAE4C9-971D-429F-87A6-9085F3DAE45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329655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FAE4C9-971D-429F-87A6-9085F3DAE45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3020655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FAE4C9-971D-429F-87A6-9085F3DAE45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102251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FAE4C9-971D-429F-87A6-9085F3DAE45D}"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29757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FAE4C9-971D-429F-87A6-9085F3DAE45D}"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212951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FAE4C9-971D-429F-87A6-9085F3DAE45D}"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1310985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AE4C9-971D-429F-87A6-9085F3DAE45D}"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370608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AE4C9-971D-429F-87A6-9085F3DAE45D}"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72763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AE4C9-971D-429F-87A6-9085F3DAE45D}"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A150A-9FFF-4FA3-8528-D3875C9AA7D5}" type="slidenum">
              <a:rPr lang="en-US" smtClean="0"/>
              <a:t>‹#›</a:t>
            </a:fld>
            <a:endParaRPr lang="en-US"/>
          </a:p>
        </p:txBody>
      </p:sp>
    </p:spTree>
    <p:extLst>
      <p:ext uri="{BB962C8B-B14F-4D97-AF65-F5344CB8AC3E}">
        <p14:creationId xmlns:p14="http://schemas.microsoft.com/office/powerpoint/2010/main" val="225467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AE4C9-971D-429F-87A6-9085F3DAE45D}" type="datetimeFigureOut">
              <a:rPr lang="en-US" smtClean="0"/>
              <a:t>11/14/2018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A150A-9FFF-4FA3-8528-D3875C9AA7D5}" type="slidenum">
              <a:rPr lang="en-US" smtClean="0"/>
              <a:t>‹#›</a:t>
            </a:fld>
            <a:endParaRPr lang="en-US"/>
          </a:p>
        </p:txBody>
      </p:sp>
    </p:spTree>
    <p:extLst>
      <p:ext uri="{BB962C8B-B14F-4D97-AF65-F5344CB8AC3E}">
        <p14:creationId xmlns:p14="http://schemas.microsoft.com/office/powerpoint/2010/main" val="3085355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rPr>
              <a:t>Colloid dispersion system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0225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878" y="993913"/>
            <a:ext cx="10571922" cy="5183050"/>
          </a:xfrm>
        </p:spPr>
        <p:txBody>
          <a:bodyPr/>
          <a:lstStyle/>
          <a:p>
            <a:pPr marL="0" indent="0" algn="just">
              <a:buNone/>
            </a:pPr>
            <a:r>
              <a:rPr lang="en-US" sz="3200" b="1" u="sng" dirty="0" smtClean="0"/>
              <a:t>Optical properties</a:t>
            </a:r>
          </a:p>
          <a:p>
            <a:pPr algn="just"/>
            <a:r>
              <a:rPr lang="en-US" b="1" dirty="0" smtClean="0"/>
              <a:t>Tyndall effect</a:t>
            </a:r>
            <a:r>
              <a:rPr lang="en-US" dirty="0" smtClean="0"/>
              <a:t>:</a:t>
            </a:r>
          </a:p>
          <a:p>
            <a:pPr algn="just"/>
            <a:r>
              <a:rPr lang="en-US" dirty="0" smtClean="0"/>
              <a:t> When light passes through a sol, its path becomes visible because of scattering of light by particles. </a:t>
            </a:r>
            <a:r>
              <a:rPr lang="en-US" dirty="0"/>
              <a:t>This is due to the fact that sol particles absorb light energy </a:t>
            </a:r>
            <a:r>
              <a:rPr lang="en-US" dirty="0" smtClean="0"/>
              <a:t>and then </a:t>
            </a:r>
            <a:r>
              <a:rPr lang="en-US" dirty="0"/>
              <a:t>emit it in all directions in space</a:t>
            </a:r>
            <a:r>
              <a:rPr lang="en-US" dirty="0" smtClean="0"/>
              <a:t>. It is called Tyndall effect. This phenomenon was studied for the first time by Tyndall. </a:t>
            </a:r>
          </a:p>
          <a:p>
            <a:pPr algn="just"/>
            <a:r>
              <a:rPr lang="en-US" dirty="0" smtClean="0"/>
              <a:t> The intensity of the scattered light depends on the difference between the refractive indexes of the dispersed phase and the dispersion medium.</a:t>
            </a:r>
          </a:p>
          <a:p>
            <a:pPr algn="just"/>
            <a:r>
              <a:rPr lang="en-US" dirty="0"/>
              <a:t>True solutions do not show Tyndall effect.</a:t>
            </a:r>
          </a:p>
        </p:txBody>
      </p:sp>
    </p:spTree>
    <p:extLst>
      <p:ext uri="{BB962C8B-B14F-4D97-AF65-F5344CB8AC3E}">
        <p14:creationId xmlns:p14="http://schemas.microsoft.com/office/powerpoint/2010/main" val="66593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835" y="490330"/>
            <a:ext cx="10959548" cy="5976731"/>
          </a:xfrm>
        </p:spPr>
        <p:txBody>
          <a:bodyPr>
            <a:normAutofit fontScale="92500" lnSpcReduction="10000"/>
          </a:bodyPr>
          <a:lstStyle/>
          <a:p>
            <a:pPr marL="0" indent="0">
              <a:buNone/>
            </a:pPr>
            <a:r>
              <a:rPr lang="en-US" sz="3500" b="1" u="sng" dirty="0" smtClean="0"/>
              <a:t>Electrical properties of Colloids</a:t>
            </a:r>
          </a:p>
          <a:p>
            <a:r>
              <a:rPr lang="en-US" dirty="0" smtClean="0"/>
              <a:t> </a:t>
            </a:r>
            <a:r>
              <a:rPr lang="en-US" b="1" dirty="0" smtClean="0"/>
              <a:t>Electrophoresis:</a:t>
            </a:r>
          </a:p>
          <a:p>
            <a:r>
              <a:rPr lang="en-US" dirty="0" smtClean="0"/>
              <a:t> The movement of colloidal particles under the influence of electric field is called Electrophoresis.</a:t>
            </a:r>
          </a:p>
          <a:p>
            <a:r>
              <a:rPr lang="en-US" dirty="0" smtClean="0"/>
              <a:t> When an electric field is applied across the colloidal solution, the colloidal particles migrate to    oppositely charged electrode where they get neutralized. This phenomenon is known as electrophoresis.</a:t>
            </a:r>
          </a:p>
          <a:p>
            <a:r>
              <a:rPr lang="en-US" dirty="0" smtClean="0"/>
              <a:t>  If the particles accumulate near the negative electrode, the charge on the particles is positive.</a:t>
            </a:r>
          </a:p>
          <a:p>
            <a:r>
              <a:rPr lang="en-US" dirty="0" smtClean="0"/>
              <a:t> On the other hand, if the sol particles accumulate near the positive electrode, the charge on the     particles is negative.</a:t>
            </a:r>
          </a:p>
          <a:p>
            <a:r>
              <a:rPr lang="en-US" dirty="0" smtClean="0"/>
              <a:t>  </a:t>
            </a:r>
            <a:r>
              <a:rPr lang="en-US" b="1" dirty="0" smtClean="0"/>
              <a:t>Electro-osmosis:</a:t>
            </a:r>
          </a:p>
          <a:p>
            <a:r>
              <a:rPr lang="en-US" dirty="0" smtClean="0"/>
              <a:t> Electro-osmosis is a phenomenon in which dispersion medium is allowed to move under the influence of an electrical field, whereas colloidal particles are not allowed to move.</a:t>
            </a:r>
          </a:p>
        </p:txBody>
      </p:sp>
    </p:spTree>
    <p:extLst>
      <p:ext uri="{BB962C8B-B14F-4D97-AF65-F5344CB8AC3E}">
        <p14:creationId xmlns:p14="http://schemas.microsoft.com/office/powerpoint/2010/main" val="3962980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Preparation of colloids</a:t>
            </a:r>
            <a:endParaRPr lang="en-US" b="1" dirty="0"/>
          </a:p>
        </p:txBody>
      </p:sp>
      <p:sp>
        <p:nvSpPr>
          <p:cNvPr id="3" name="Content Placeholder 2"/>
          <p:cNvSpPr>
            <a:spLocks noGrp="1"/>
          </p:cNvSpPr>
          <p:nvPr>
            <p:ph idx="1"/>
          </p:nvPr>
        </p:nvSpPr>
        <p:spPr>
          <a:xfrm>
            <a:off x="742121" y="1577009"/>
            <a:ext cx="10747513" cy="4903304"/>
          </a:xfrm>
        </p:spPr>
        <p:txBody>
          <a:bodyPr>
            <a:normAutofit fontScale="92500" lnSpcReduction="20000"/>
          </a:bodyPr>
          <a:lstStyle/>
          <a:p>
            <a:pPr algn="just"/>
            <a:r>
              <a:rPr lang="en-US" b="1" dirty="0" smtClean="0"/>
              <a:t>In case of Lyophilic colloids</a:t>
            </a:r>
          </a:p>
          <a:p>
            <a:pPr algn="just"/>
            <a:endParaRPr lang="en-US" b="1" dirty="0" smtClean="0"/>
          </a:p>
          <a:p>
            <a:pPr algn="just"/>
            <a:r>
              <a:rPr lang="en-US" dirty="0" smtClean="0"/>
              <a:t>Since lyophilic colloids are quite stable, they can be easily prepared by shaking the lyophilic substance with the dispersion medium or </a:t>
            </a:r>
            <a:r>
              <a:rPr lang="en-US" dirty="0"/>
              <a:t>by simply warming the solid with the liquid dispersion </a:t>
            </a:r>
            <a:r>
              <a:rPr lang="en-US" dirty="0" smtClean="0"/>
              <a:t>medium.</a:t>
            </a:r>
          </a:p>
          <a:p>
            <a:pPr algn="just"/>
            <a:r>
              <a:rPr lang="en-US" dirty="0" smtClean="0"/>
              <a:t>Examples are: Colloidal sols of gum, starch, </a:t>
            </a:r>
            <a:r>
              <a:rPr lang="en-US" dirty="0" err="1" smtClean="0"/>
              <a:t>gelatine</a:t>
            </a:r>
            <a:r>
              <a:rPr lang="en-US" dirty="0" smtClean="0"/>
              <a:t> and egg albumin.</a:t>
            </a:r>
          </a:p>
          <a:p>
            <a:pPr algn="just"/>
            <a:endParaRPr lang="en-US" dirty="0"/>
          </a:p>
          <a:p>
            <a:pPr algn="just"/>
            <a:r>
              <a:rPr lang="en-US" b="1" dirty="0"/>
              <a:t>In case of Lyophobic colloids</a:t>
            </a:r>
            <a:endParaRPr lang="en-US" dirty="0"/>
          </a:p>
          <a:p>
            <a:pPr marL="0" indent="0" algn="just">
              <a:buNone/>
            </a:pPr>
            <a:endParaRPr lang="en-US" dirty="0"/>
          </a:p>
          <a:p>
            <a:pPr algn="just"/>
            <a:r>
              <a:rPr lang="en-US" dirty="0"/>
              <a:t>Lyophobic sols are prepared by two methods. They are</a:t>
            </a:r>
            <a:r>
              <a:rPr lang="en-US" dirty="0" smtClean="0"/>
              <a:t>:</a:t>
            </a:r>
            <a:endParaRPr lang="en-US" dirty="0"/>
          </a:p>
          <a:p>
            <a:pPr algn="just"/>
            <a:r>
              <a:rPr lang="en-US" dirty="0"/>
              <a:t> Condensation methods </a:t>
            </a:r>
          </a:p>
          <a:p>
            <a:pPr algn="just"/>
            <a:r>
              <a:rPr lang="en-US" dirty="0"/>
              <a:t> Dispersion methods</a:t>
            </a:r>
            <a:r>
              <a:rPr lang="en-US" dirty="0" smtClean="0"/>
              <a:t>. </a:t>
            </a:r>
          </a:p>
        </p:txBody>
      </p:sp>
    </p:spTree>
    <p:extLst>
      <p:ext uri="{BB962C8B-B14F-4D97-AF65-F5344CB8AC3E}">
        <p14:creationId xmlns:p14="http://schemas.microsoft.com/office/powerpoint/2010/main" val="479409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1066"/>
          </a:xfrm>
        </p:spPr>
        <p:txBody>
          <a:bodyPr/>
          <a:lstStyle/>
          <a:p>
            <a:r>
              <a:rPr lang="en-US" b="1" dirty="0" smtClean="0"/>
              <a:t>Condensation/ Aggregation methods</a:t>
            </a:r>
            <a:endParaRPr lang="en-US" dirty="0"/>
          </a:p>
        </p:txBody>
      </p:sp>
      <p:sp>
        <p:nvSpPr>
          <p:cNvPr id="3" name="Content Placeholder 2"/>
          <p:cNvSpPr>
            <a:spLocks noGrp="1"/>
          </p:cNvSpPr>
          <p:nvPr>
            <p:ph idx="1"/>
          </p:nvPr>
        </p:nvSpPr>
        <p:spPr>
          <a:xfrm>
            <a:off x="709685" y="1166192"/>
            <a:ext cx="10877264" cy="5480268"/>
          </a:xfrm>
        </p:spPr>
        <p:txBody>
          <a:bodyPr>
            <a:normAutofit lnSpcReduction="10000"/>
          </a:bodyPr>
          <a:lstStyle/>
          <a:p>
            <a:pPr algn="just"/>
            <a:r>
              <a:rPr lang="en-US" dirty="0" smtClean="0"/>
              <a:t>To </a:t>
            </a:r>
            <a:r>
              <a:rPr lang="en-US" dirty="0"/>
              <a:t>achieve this, chemical as well as physical methods are employed.</a:t>
            </a:r>
          </a:p>
          <a:p>
            <a:pPr algn="just"/>
            <a:r>
              <a:rPr lang="en-US" b="1" dirty="0"/>
              <a:t>Chemical methods</a:t>
            </a:r>
            <a:endParaRPr lang="en-US" dirty="0"/>
          </a:p>
          <a:p>
            <a:pPr algn="just"/>
            <a:r>
              <a:rPr lang="en-US" dirty="0"/>
              <a:t>Colloidal sols can be prepared by chemical reactions, which involve double decomposition, oxidation, reduction and hydrolysis. </a:t>
            </a:r>
            <a:endParaRPr lang="en-US" dirty="0" smtClean="0"/>
          </a:p>
          <a:p>
            <a:pPr algn="just"/>
            <a:endParaRPr lang="en-US" dirty="0" smtClean="0"/>
          </a:p>
          <a:p>
            <a:pPr algn="just"/>
            <a:r>
              <a:rPr lang="en-US" b="1" dirty="0"/>
              <a:t>(1) Double Decomposition</a:t>
            </a:r>
          </a:p>
          <a:p>
            <a:pPr algn="just"/>
            <a:r>
              <a:rPr lang="en-US" dirty="0"/>
              <a:t>An arsenic </a:t>
            </a:r>
            <a:r>
              <a:rPr lang="en-US" dirty="0" err="1"/>
              <a:t>sulphide</a:t>
            </a:r>
            <a:r>
              <a:rPr lang="en-US" dirty="0"/>
              <a:t> (As</a:t>
            </a:r>
            <a:r>
              <a:rPr lang="en-US" baseline="-25000" dirty="0"/>
              <a:t>2</a:t>
            </a:r>
            <a:r>
              <a:rPr lang="en-US" dirty="0"/>
              <a:t>S</a:t>
            </a:r>
            <a:r>
              <a:rPr lang="en-US" baseline="-25000" dirty="0"/>
              <a:t>3</a:t>
            </a:r>
            <a:r>
              <a:rPr lang="en-US" dirty="0"/>
              <a:t>) sol is prepared by passing a slow stream of hydrogen </a:t>
            </a:r>
            <a:r>
              <a:rPr lang="en-US" dirty="0" err="1"/>
              <a:t>sulphide</a:t>
            </a:r>
            <a:r>
              <a:rPr lang="en-US" dirty="0"/>
              <a:t> </a:t>
            </a:r>
            <a:r>
              <a:rPr lang="en-US" dirty="0" smtClean="0"/>
              <a:t>gas through </a:t>
            </a:r>
            <a:r>
              <a:rPr lang="en-US" dirty="0"/>
              <a:t>a cold solution of </a:t>
            </a:r>
            <a:r>
              <a:rPr lang="en-US" dirty="0" err="1"/>
              <a:t>arsenious</a:t>
            </a:r>
            <a:r>
              <a:rPr lang="en-US" dirty="0"/>
              <a:t> oxide (As</a:t>
            </a:r>
            <a:r>
              <a:rPr lang="en-US" baseline="-25000" dirty="0"/>
              <a:t>2</a:t>
            </a:r>
            <a:r>
              <a:rPr lang="en-US" dirty="0"/>
              <a:t>O</a:t>
            </a:r>
            <a:r>
              <a:rPr lang="en-US" baseline="-25000" dirty="0"/>
              <a:t>3</a:t>
            </a:r>
            <a:r>
              <a:rPr lang="en-US" dirty="0"/>
              <a:t>). This is continued till the yellow </a:t>
            </a:r>
            <a:r>
              <a:rPr lang="en-US" dirty="0" smtClean="0"/>
              <a:t>color </a:t>
            </a:r>
            <a:r>
              <a:rPr lang="en-US" dirty="0"/>
              <a:t>of the </a:t>
            </a:r>
            <a:r>
              <a:rPr lang="en-US" dirty="0" smtClean="0"/>
              <a:t>sol attains </a:t>
            </a:r>
            <a:r>
              <a:rPr lang="en-US" dirty="0"/>
              <a:t>maximum intensity.</a:t>
            </a:r>
          </a:p>
          <a:p>
            <a:pPr lvl="2" algn="just"/>
            <a:r>
              <a:rPr lang="pt-BR" sz="2400" dirty="0"/>
              <a:t>As</a:t>
            </a:r>
            <a:r>
              <a:rPr lang="pt-BR" sz="2400" baseline="-25000" dirty="0"/>
              <a:t>2</a:t>
            </a:r>
            <a:r>
              <a:rPr lang="pt-BR" sz="2400" dirty="0"/>
              <a:t>O</a:t>
            </a:r>
            <a:r>
              <a:rPr lang="pt-BR" sz="2400" baseline="-25000" dirty="0"/>
              <a:t>3</a:t>
            </a:r>
            <a:r>
              <a:rPr lang="pt-BR" sz="2400" dirty="0"/>
              <a:t> + 3H</a:t>
            </a:r>
            <a:r>
              <a:rPr lang="pt-BR" sz="2400" baseline="-25000" dirty="0"/>
              <a:t>2</a:t>
            </a:r>
            <a:r>
              <a:rPr lang="pt-BR" sz="2400" dirty="0"/>
              <a:t>S ⎯⎯→ As</a:t>
            </a:r>
            <a:r>
              <a:rPr lang="pt-BR" sz="2400" baseline="-25000" dirty="0"/>
              <a:t>2</a:t>
            </a:r>
            <a:r>
              <a:rPr lang="pt-BR" sz="2400" dirty="0"/>
              <a:t>S</a:t>
            </a:r>
            <a:r>
              <a:rPr lang="pt-BR" sz="2400" baseline="-25000" dirty="0"/>
              <a:t>3</a:t>
            </a:r>
            <a:r>
              <a:rPr lang="pt-BR" sz="2400" dirty="0"/>
              <a:t> (</a:t>
            </a:r>
            <a:r>
              <a:rPr lang="pt-BR" sz="2400" i="1" dirty="0"/>
              <a:t>sol</a:t>
            </a:r>
            <a:r>
              <a:rPr lang="pt-BR" sz="2400" dirty="0"/>
              <a:t>) + 3H</a:t>
            </a:r>
            <a:r>
              <a:rPr lang="pt-BR" sz="2400" baseline="-25000" dirty="0"/>
              <a:t>2</a:t>
            </a:r>
            <a:r>
              <a:rPr lang="pt-BR" sz="2400" dirty="0"/>
              <a:t>O</a:t>
            </a:r>
          </a:p>
          <a:p>
            <a:pPr algn="just"/>
            <a:r>
              <a:rPr lang="en-US" dirty="0"/>
              <a:t>Excess hydrogen </a:t>
            </a:r>
            <a:r>
              <a:rPr lang="en-US" dirty="0" err="1"/>
              <a:t>sulphide</a:t>
            </a:r>
            <a:r>
              <a:rPr lang="en-US" dirty="0"/>
              <a:t> (electrolyte) is removed by passing in a stream of hydrogen</a:t>
            </a:r>
            <a:r>
              <a:rPr lang="en-US" dirty="0" smtClean="0"/>
              <a:t>.</a:t>
            </a:r>
            <a:endParaRPr lang="en-US" b="1" dirty="0" smtClean="0"/>
          </a:p>
        </p:txBody>
      </p:sp>
    </p:spTree>
    <p:extLst>
      <p:ext uri="{BB962C8B-B14F-4D97-AF65-F5344CB8AC3E}">
        <p14:creationId xmlns:p14="http://schemas.microsoft.com/office/powerpoint/2010/main" val="2931892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4149" y="641445"/>
            <a:ext cx="10739651" cy="5535518"/>
          </a:xfrm>
        </p:spPr>
        <p:txBody>
          <a:bodyPr>
            <a:normAutofit lnSpcReduction="10000"/>
          </a:bodyPr>
          <a:lstStyle/>
          <a:p>
            <a:pPr algn="just"/>
            <a:r>
              <a:rPr lang="en-US" b="1" dirty="0"/>
              <a:t>(2) Reduction</a:t>
            </a:r>
          </a:p>
          <a:p>
            <a:pPr algn="just"/>
            <a:r>
              <a:rPr lang="en-US" dirty="0"/>
              <a:t>Silver sols and gold sols can be obtained by treating dilute solutions of silver nitrate or </a:t>
            </a:r>
            <a:r>
              <a:rPr lang="en-US" dirty="0" smtClean="0"/>
              <a:t>gold chloride </a:t>
            </a:r>
            <a:r>
              <a:rPr lang="en-US" dirty="0"/>
              <a:t>with organic reducing agents like tannic acid or </a:t>
            </a:r>
            <a:r>
              <a:rPr lang="en-US" dirty="0" err="1"/>
              <a:t>methanal</a:t>
            </a:r>
            <a:r>
              <a:rPr lang="en-US" dirty="0"/>
              <a:t> (HCHO)</a:t>
            </a:r>
          </a:p>
          <a:p>
            <a:pPr lvl="1" algn="just"/>
            <a:r>
              <a:rPr lang="en-US" dirty="0"/>
              <a:t>AgNO</a:t>
            </a:r>
            <a:r>
              <a:rPr lang="en-US" baseline="-25000" dirty="0"/>
              <a:t>3</a:t>
            </a:r>
            <a:r>
              <a:rPr lang="en-US" dirty="0"/>
              <a:t> + tannic acid ⎯⎯→ Ag sol</a:t>
            </a:r>
          </a:p>
          <a:p>
            <a:pPr lvl="1" algn="just"/>
            <a:r>
              <a:rPr lang="en-US" dirty="0"/>
              <a:t>AuCl</a:t>
            </a:r>
            <a:r>
              <a:rPr lang="en-US" baseline="-25000" dirty="0"/>
              <a:t>3</a:t>
            </a:r>
            <a:r>
              <a:rPr lang="en-US" dirty="0"/>
              <a:t> + tannic acid ⎯⎯→ Au </a:t>
            </a:r>
            <a:r>
              <a:rPr lang="en-US" dirty="0" smtClean="0"/>
              <a:t>sol</a:t>
            </a:r>
          </a:p>
          <a:p>
            <a:pPr marL="457200" lvl="1" indent="0" algn="just">
              <a:buNone/>
            </a:pPr>
            <a:endParaRPr lang="en-US" dirty="0"/>
          </a:p>
          <a:p>
            <a:pPr algn="just"/>
            <a:r>
              <a:rPr lang="en-US" b="1" dirty="0"/>
              <a:t>(3) Oxidation</a:t>
            </a:r>
          </a:p>
          <a:p>
            <a:pPr algn="just"/>
            <a:r>
              <a:rPr lang="en-US" dirty="0"/>
              <a:t>A sol of </a:t>
            </a:r>
            <a:r>
              <a:rPr lang="en-US" dirty="0" err="1"/>
              <a:t>sulphur</a:t>
            </a:r>
            <a:r>
              <a:rPr lang="en-US" dirty="0"/>
              <a:t> is produced by passing hydrogen </a:t>
            </a:r>
            <a:r>
              <a:rPr lang="en-US" dirty="0" err="1"/>
              <a:t>sulphide</a:t>
            </a:r>
            <a:r>
              <a:rPr lang="en-US" dirty="0"/>
              <a:t> into a solution of </a:t>
            </a:r>
            <a:r>
              <a:rPr lang="en-US" dirty="0" err="1"/>
              <a:t>sulphur</a:t>
            </a:r>
            <a:r>
              <a:rPr lang="en-US" dirty="0"/>
              <a:t> dioxide.</a:t>
            </a:r>
          </a:p>
          <a:p>
            <a:pPr lvl="1" algn="just"/>
            <a:r>
              <a:rPr lang="en-US" dirty="0"/>
              <a:t>2H</a:t>
            </a:r>
            <a:r>
              <a:rPr lang="en-US" baseline="-25000" dirty="0"/>
              <a:t>2</a:t>
            </a:r>
            <a:r>
              <a:rPr lang="en-US" dirty="0"/>
              <a:t>S + SO</a:t>
            </a:r>
            <a:r>
              <a:rPr lang="en-US" baseline="-25000" dirty="0"/>
              <a:t>2</a:t>
            </a:r>
            <a:r>
              <a:rPr lang="en-US" dirty="0"/>
              <a:t> ⎯⎯→ 2H</a:t>
            </a:r>
            <a:r>
              <a:rPr lang="en-US" baseline="-25000" dirty="0"/>
              <a:t>2</a:t>
            </a:r>
            <a:r>
              <a:rPr lang="en-US" dirty="0"/>
              <a:t>O + S↓</a:t>
            </a:r>
          </a:p>
          <a:p>
            <a:pPr algn="just"/>
            <a:r>
              <a:rPr lang="en-US" dirty="0" smtClean="0"/>
              <a:t>It </a:t>
            </a:r>
            <a:r>
              <a:rPr lang="en-US" dirty="0"/>
              <a:t>can be removed by boiling (to coagulate the </a:t>
            </a:r>
            <a:r>
              <a:rPr lang="en-US" dirty="0" err="1"/>
              <a:t>sulphur</a:t>
            </a:r>
            <a:r>
              <a:rPr lang="en-US" dirty="0"/>
              <a:t>) and filtering through two </a:t>
            </a:r>
            <a:r>
              <a:rPr lang="en-US" dirty="0" smtClean="0"/>
              <a:t>filter papers </a:t>
            </a:r>
            <a:r>
              <a:rPr lang="en-US" dirty="0"/>
              <a:t>folded together.</a:t>
            </a:r>
          </a:p>
        </p:txBody>
      </p:sp>
    </p:spTree>
    <p:extLst>
      <p:ext uri="{BB962C8B-B14F-4D97-AF65-F5344CB8AC3E}">
        <p14:creationId xmlns:p14="http://schemas.microsoft.com/office/powerpoint/2010/main" val="183023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206" y="450376"/>
            <a:ext cx="11000095" cy="6059606"/>
          </a:xfrm>
        </p:spPr>
        <p:txBody>
          <a:bodyPr>
            <a:normAutofit fontScale="85000" lnSpcReduction="20000"/>
          </a:bodyPr>
          <a:lstStyle/>
          <a:p>
            <a:pPr algn="just"/>
            <a:r>
              <a:rPr lang="en-US" b="1" dirty="0"/>
              <a:t>(4) Hydrolysis</a:t>
            </a:r>
          </a:p>
          <a:p>
            <a:pPr algn="just"/>
            <a:r>
              <a:rPr lang="en-US" dirty="0"/>
              <a:t>Sols of the hydroxides of iron, chromium and </a:t>
            </a:r>
            <a:r>
              <a:rPr lang="en-US" dirty="0" err="1"/>
              <a:t>aluminium</a:t>
            </a:r>
            <a:r>
              <a:rPr lang="en-US" dirty="0"/>
              <a:t> are readily prepared by the </a:t>
            </a:r>
            <a:r>
              <a:rPr lang="en-US" dirty="0" smtClean="0"/>
              <a:t>hydrolysis of </a:t>
            </a:r>
            <a:r>
              <a:rPr lang="en-US" dirty="0"/>
              <a:t>salts of the respective metals. In order to obtain a red sol of ferric hydroxide, a few drops of </a:t>
            </a:r>
            <a:r>
              <a:rPr lang="en-US" dirty="0" smtClean="0"/>
              <a:t>30% ferric </a:t>
            </a:r>
            <a:r>
              <a:rPr lang="en-US" dirty="0"/>
              <a:t>chloride solution is added to a large volume of almost boiling water and stirred with a glass rod.</a:t>
            </a:r>
          </a:p>
          <a:p>
            <a:pPr marL="0" indent="0" algn="just">
              <a:buNone/>
            </a:pPr>
            <a:r>
              <a:rPr lang="en-US" dirty="0" smtClean="0"/>
              <a:t>		FeCl</a:t>
            </a:r>
            <a:r>
              <a:rPr lang="en-US" baseline="-25000" dirty="0" smtClean="0"/>
              <a:t>3</a:t>
            </a:r>
            <a:r>
              <a:rPr lang="en-US" dirty="0" smtClean="0"/>
              <a:t> </a:t>
            </a:r>
            <a:r>
              <a:rPr lang="en-US" dirty="0"/>
              <a:t>+ 3H</a:t>
            </a:r>
            <a:r>
              <a:rPr lang="en-US" baseline="-25000" dirty="0"/>
              <a:t>2</a:t>
            </a:r>
            <a:r>
              <a:rPr lang="en-US" dirty="0"/>
              <a:t>O ⎯⎯→ Fe(OH)</a:t>
            </a:r>
            <a:r>
              <a:rPr lang="en-US" baseline="-25000" dirty="0"/>
              <a:t>3</a:t>
            </a:r>
            <a:r>
              <a:rPr lang="en-US" dirty="0"/>
              <a:t> + 3HCl</a:t>
            </a:r>
          </a:p>
          <a:p>
            <a:pPr marL="0" indent="0" algn="just">
              <a:buNone/>
            </a:pPr>
            <a:r>
              <a:rPr lang="en-US" dirty="0" smtClean="0"/>
              <a:t>					red </a:t>
            </a:r>
            <a:r>
              <a:rPr lang="en-US" dirty="0"/>
              <a:t>sol</a:t>
            </a:r>
          </a:p>
          <a:p>
            <a:endParaRPr lang="en-US" b="1" dirty="0" smtClean="0"/>
          </a:p>
          <a:p>
            <a:r>
              <a:rPr lang="en-US" b="1" u="sng" dirty="0" smtClean="0"/>
              <a:t>Physical </a:t>
            </a:r>
            <a:r>
              <a:rPr lang="en-US" b="1" u="sng" dirty="0"/>
              <a:t>methods</a:t>
            </a:r>
            <a:endParaRPr lang="en-US" u="sng" dirty="0"/>
          </a:p>
          <a:p>
            <a:r>
              <a:rPr lang="en-US" dirty="0"/>
              <a:t>Exchange of solvent</a:t>
            </a:r>
          </a:p>
          <a:p>
            <a:r>
              <a:rPr lang="en-US" dirty="0"/>
              <a:t>By excessive cooling</a:t>
            </a:r>
          </a:p>
          <a:p>
            <a:pPr algn="just"/>
            <a:endParaRPr lang="en-US" dirty="0" smtClean="0"/>
          </a:p>
          <a:p>
            <a:pPr algn="just"/>
            <a:r>
              <a:rPr lang="en-US" b="1" dirty="0" smtClean="0"/>
              <a:t>Change </a:t>
            </a:r>
            <a:r>
              <a:rPr lang="en-US" b="1" dirty="0"/>
              <a:t>of Solvent</a:t>
            </a:r>
          </a:p>
          <a:p>
            <a:pPr algn="just"/>
            <a:r>
              <a:rPr lang="en-US" dirty="0"/>
              <a:t>When a solution of </a:t>
            </a:r>
            <a:r>
              <a:rPr lang="en-US" dirty="0" err="1"/>
              <a:t>sulphur</a:t>
            </a:r>
            <a:r>
              <a:rPr lang="en-US" dirty="0"/>
              <a:t> or resin in ethanol is added to an excess of water, the </a:t>
            </a:r>
            <a:r>
              <a:rPr lang="en-US" dirty="0" err="1"/>
              <a:t>sulphur</a:t>
            </a:r>
            <a:r>
              <a:rPr lang="en-US" dirty="0"/>
              <a:t> </a:t>
            </a:r>
            <a:r>
              <a:rPr lang="en-US" dirty="0" smtClean="0"/>
              <a:t>or resin </a:t>
            </a:r>
            <a:r>
              <a:rPr lang="en-US" dirty="0"/>
              <a:t>sol is formed owing to decrease in solubility. The substance is present in molecular state </a:t>
            </a:r>
            <a:r>
              <a:rPr lang="en-US" dirty="0" smtClean="0"/>
              <a:t>in ethanol </a:t>
            </a:r>
            <a:r>
              <a:rPr lang="en-US" dirty="0"/>
              <a:t>but on transference to water, the molecules precipitate out to form colloidal particles.</a:t>
            </a:r>
          </a:p>
        </p:txBody>
      </p:sp>
    </p:spTree>
    <p:extLst>
      <p:ext uri="{BB962C8B-B14F-4D97-AF65-F5344CB8AC3E}">
        <p14:creationId xmlns:p14="http://schemas.microsoft.com/office/powerpoint/2010/main" val="101542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3096" y="861391"/>
            <a:ext cx="10770704" cy="5315572"/>
          </a:xfrm>
        </p:spPr>
        <p:txBody>
          <a:bodyPr/>
          <a:lstStyle/>
          <a:p>
            <a:endParaRPr lang="en-US" dirty="0"/>
          </a:p>
          <a:p>
            <a:pPr marL="0" indent="0">
              <a:buNone/>
            </a:pPr>
            <a:r>
              <a:rPr lang="en-US" sz="3200" b="1" dirty="0"/>
              <a:t>Dispersion methods</a:t>
            </a:r>
            <a:endParaRPr lang="en-US" sz="3200" dirty="0"/>
          </a:p>
          <a:p>
            <a:r>
              <a:rPr lang="en-US" dirty="0"/>
              <a:t>In dispersion methods, colloidal particles are obtained by breaking large particles of a substance in the presence of a dispersion medium. Some of the dispersion methods are:</a:t>
            </a:r>
          </a:p>
          <a:p>
            <a:r>
              <a:rPr lang="en-US" dirty="0"/>
              <a:t> Mechanical dispersion using Colloid </a:t>
            </a:r>
            <a:r>
              <a:rPr lang="en-US" dirty="0" smtClean="0"/>
              <a:t>mill</a:t>
            </a:r>
          </a:p>
          <a:p>
            <a:r>
              <a:rPr lang="en-US" dirty="0" err="1"/>
              <a:t>Bredig’s</a:t>
            </a:r>
            <a:r>
              <a:rPr lang="en-US" dirty="0"/>
              <a:t> Arc </a:t>
            </a:r>
            <a:r>
              <a:rPr lang="en-US" dirty="0" smtClean="0"/>
              <a:t>Method</a:t>
            </a:r>
          </a:p>
          <a:p>
            <a:r>
              <a:rPr lang="en-US" dirty="0"/>
              <a:t>By </a:t>
            </a:r>
            <a:r>
              <a:rPr lang="en-US" dirty="0" err="1"/>
              <a:t>Peptization</a:t>
            </a:r>
            <a:endParaRPr lang="en-US" dirty="0"/>
          </a:p>
        </p:txBody>
      </p:sp>
    </p:spTree>
    <p:extLst>
      <p:ext uri="{BB962C8B-B14F-4D97-AF65-F5344CB8AC3E}">
        <p14:creationId xmlns:p14="http://schemas.microsoft.com/office/powerpoint/2010/main" val="206486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119" y="324372"/>
            <a:ext cx="10515600" cy="4351338"/>
          </a:xfrm>
        </p:spPr>
        <p:txBody>
          <a:bodyPr/>
          <a:lstStyle/>
          <a:p>
            <a:r>
              <a:rPr lang="en-US" dirty="0"/>
              <a:t>(1) </a:t>
            </a:r>
            <a:r>
              <a:rPr lang="en-US" b="1" dirty="0"/>
              <a:t>Mechanical dispersion using Colloid mill</a:t>
            </a:r>
          </a:p>
          <a:p>
            <a:r>
              <a:rPr lang="en-US" dirty="0"/>
              <a:t>The solid along with the liquid dispersion medium is fed into a Colloid mill. The mill consists </a:t>
            </a:r>
            <a:r>
              <a:rPr lang="en-US" dirty="0" smtClean="0"/>
              <a:t>of two </a:t>
            </a:r>
            <a:r>
              <a:rPr lang="en-US" dirty="0"/>
              <a:t>steel plates nearly touching each other and rotating in opposite directions with high speed. </a:t>
            </a:r>
            <a:r>
              <a:rPr lang="en-US" dirty="0" smtClean="0"/>
              <a:t>The solid </a:t>
            </a:r>
            <a:r>
              <a:rPr lang="en-US" dirty="0"/>
              <a:t>particles are ground down to colloidal size and are then dispersed in the liquid to give the sol</a:t>
            </a:r>
            <a:r>
              <a:rPr lang="en-US" dirty="0" smtClean="0"/>
              <a:t>. ‘</a:t>
            </a:r>
            <a:r>
              <a:rPr lang="en-US" dirty="0"/>
              <a:t>Colloidal graphite’ (a lubricant) and printing inks are made by this method.</a:t>
            </a:r>
          </a:p>
        </p:txBody>
      </p:sp>
      <p:pic>
        <p:nvPicPr>
          <p:cNvPr id="4" name="Picture 3"/>
          <p:cNvPicPr>
            <a:picLocks noChangeAspect="1"/>
          </p:cNvPicPr>
          <p:nvPr/>
        </p:nvPicPr>
        <p:blipFill>
          <a:blip r:embed="rId2"/>
          <a:stretch>
            <a:fillRect/>
          </a:stretch>
        </p:blipFill>
        <p:spPr>
          <a:xfrm>
            <a:off x="2593076" y="3307919"/>
            <a:ext cx="6878470" cy="3290876"/>
          </a:xfrm>
          <a:prstGeom prst="rect">
            <a:avLst/>
          </a:prstGeom>
        </p:spPr>
      </p:pic>
    </p:spTree>
    <p:extLst>
      <p:ext uri="{BB962C8B-B14F-4D97-AF65-F5344CB8AC3E}">
        <p14:creationId xmlns:p14="http://schemas.microsoft.com/office/powerpoint/2010/main" val="2487488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891" y="460848"/>
            <a:ext cx="11103591" cy="2364239"/>
          </a:xfrm>
        </p:spPr>
        <p:txBody>
          <a:bodyPr>
            <a:normAutofit/>
          </a:bodyPr>
          <a:lstStyle/>
          <a:p>
            <a:pPr algn="just"/>
            <a:r>
              <a:rPr lang="en-US" dirty="0"/>
              <a:t>(2) </a:t>
            </a:r>
            <a:r>
              <a:rPr lang="en-US" b="1" dirty="0" err="1"/>
              <a:t>Bredig’s</a:t>
            </a:r>
            <a:r>
              <a:rPr lang="en-US" b="1" dirty="0"/>
              <a:t> Arc Method</a:t>
            </a:r>
          </a:p>
          <a:p>
            <a:pPr algn="just"/>
            <a:r>
              <a:rPr lang="en-US" dirty="0"/>
              <a:t>It is used for preparing hydrosols of metals e.g., silver, gold and platinum. An arc is </a:t>
            </a:r>
            <a:r>
              <a:rPr lang="en-US" dirty="0" smtClean="0"/>
              <a:t>struck between </a:t>
            </a:r>
            <a:r>
              <a:rPr lang="en-US" dirty="0"/>
              <a:t>the two metal electrodes held close together beneath de-ionized water. The water is </a:t>
            </a:r>
            <a:r>
              <a:rPr lang="en-US" dirty="0" smtClean="0"/>
              <a:t>kept cold </a:t>
            </a:r>
            <a:r>
              <a:rPr lang="en-US" dirty="0"/>
              <a:t>by immersing the container in ice/water bath and a trace of alkali (KOH) is added. </a:t>
            </a:r>
          </a:p>
        </p:txBody>
      </p:sp>
      <p:pic>
        <p:nvPicPr>
          <p:cNvPr id="4" name="Picture 3"/>
          <p:cNvPicPr>
            <a:picLocks noChangeAspect="1"/>
          </p:cNvPicPr>
          <p:nvPr/>
        </p:nvPicPr>
        <p:blipFill>
          <a:blip r:embed="rId2"/>
          <a:stretch>
            <a:fillRect/>
          </a:stretch>
        </p:blipFill>
        <p:spPr>
          <a:xfrm>
            <a:off x="6512823" y="2647666"/>
            <a:ext cx="5469081" cy="3679565"/>
          </a:xfrm>
          <a:prstGeom prst="rect">
            <a:avLst/>
          </a:prstGeom>
        </p:spPr>
      </p:pic>
      <p:sp>
        <p:nvSpPr>
          <p:cNvPr id="5" name="Content Placeholder 2"/>
          <p:cNvSpPr txBox="1">
            <a:spLocks/>
          </p:cNvSpPr>
          <p:nvPr/>
        </p:nvSpPr>
        <p:spPr>
          <a:xfrm>
            <a:off x="667912" y="2936886"/>
            <a:ext cx="5462775" cy="29153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smtClean="0"/>
              <a:t>The intense heat of the spark across the electrodes vaporizes some of the metal and the vapor condenses under water. Thus the atoms of the metal present in the vapor aggregate to form colloidal particles in water. </a:t>
            </a:r>
            <a:endParaRPr lang="en-US" dirty="0"/>
          </a:p>
        </p:txBody>
      </p:sp>
    </p:spTree>
    <p:extLst>
      <p:ext uri="{BB962C8B-B14F-4D97-AF65-F5344CB8AC3E}">
        <p14:creationId xmlns:p14="http://schemas.microsoft.com/office/powerpoint/2010/main" val="2013525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1" y="351668"/>
            <a:ext cx="11349251" cy="3497002"/>
          </a:xfrm>
        </p:spPr>
        <p:txBody>
          <a:bodyPr>
            <a:normAutofit/>
          </a:bodyPr>
          <a:lstStyle/>
          <a:p>
            <a:pPr algn="just"/>
            <a:r>
              <a:rPr lang="en-US" dirty="0"/>
              <a:t>(3) </a:t>
            </a:r>
            <a:r>
              <a:rPr lang="en-US" b="1" dirty="0"/>
              <a:t>By </a:t>
            </a:r>
            <a:r>
              <a:rPr lang="en-US" b="1" dirty="0" err="1"/>
              <a:t>Peptization</a:t>
            </a:r>
            <a:endParaRPr lang="en-US" b="1" dirty="0"/>
          </a:p>
          <a:p>
            <a:pPr algn="just"/>
            <a:r>
              <a:rPr lang="en-US" dirty="0"/>
              <a:t>Some freshly precipitated ionic solids are dispersed into colloidal solution in water by </a:t>
            </a:r>
            <a:r>
              <a:rPr lang="en-US" dirty="0" smtClean="0"/>
              <a:t>the addition </a:t>
            </a:r>
            <a:r>
              <a:rPr lang="en-US" dirty="0"/>
              <a:t>of small quantities of electrolytes, particularly those containing a common ion. The </a:t>
            </a:r>
            <a:r>
              <a:rPr lang="en-US" dirty="0" smtClean="0"/>
              <a:t>precipitate adsorbs </a:t>
            </a:r>
            <a:r>
              <a:rPr lang="en-US" dirty="0"/>
              <a:t>the common ions and electrically charged particles then split from the precipitate as </a:t>
            </a:r>
            <a:r>
              <a:rPr lang="en-US" dirty="0" smtClean="0"/>
              <a:t>colloidal particles</a:t>
            </a:r>
            <a:r>
              <a:rPr lang="en-US" dirty="0"/>
              <a:t>. The dispersal of a precipitated material into colloidal solution by the action of an electrolyte </a:t>
            </a:r>
            <a:r>
              <a:rPr lang="en-US" dirty="0" smtClean="0"/>
              <a:t>in solution</a:t>
            </a:r>
            <a:r>
              <a:rPr lang="en-US" dirty="0"/>
              <a:t>, is termed </a:t>
            </a:r>
            <a:r>
              <a:rPr lang="en-US" dirty="0" err="1"/>
              <a:t>peptization</a:t>
            </a:r>
            <a:r>
              <a:rPr lang="en-US" dirty="0"/>
              <a:t>. The electrolyte used is called a peptizing agent.</a:t>
            </a:r>
          </a:p>
        </p:txBody>
      </p:sp>
      <p:pic>
        <p:nvPicPr>
          <p:cNvPr id="4" name="Picture 3"/>
          <p:cNvPicPr>
            <a:picLocks noChangeAspect="1"/>
          </p:cNvPicPr>
          <p:nvPr/>
        </p:nvPicPr>
        <p:blipFill>
          <a:blip r:embed="rId2"/>
          <a:stretch>
            <a:fillRect/>
          </a:stretch>
        </p:blipFill>
        <p:spPr>
          <a:xfrm>
            <a:off x="2442309" y="3724203"/>
            <a:ext cx="8434957" cy="2833490"/>
          </a:xfrm>
          <a:prstGeom prst="rect">
            <a:avLst/>
          </a:prstGeom>
        </p:spPr>
      </p:pic>
    </p:spTree>
    <p:extLst>
      <p:ext uri="{BB962C8B-B14F-4D97-AF65-F5344CB8AC3E}">
        <p14:creationId xmlns:p14="http://schemas.microsoft.com/office/powerpoint/2010/main" val="4196569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9849"/>
          </a:xfrm>
        </p:spPr>
        <p:txBody>
          <a:bodyPr/>
          <a:lstStyle/>
          <a:p>
            <a:r>
              <a:rPr lang="en-US" b="1" dirty="0" smtClean="0"/>
              <a:t>Introduction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524000"/>
                <a:ext cx="10515600" cy="4652963"/>
              </a:xfrm>
            </p:spPr>
            <p:txBody>
              <a:bodyPr/>
              <a:lstStyle/>
              <a:p>
                <a:pPr algn="just"/>
                <a:r>
                  <a:rPr lang="en-US" dirty="0" smtClean="0"/>
                  <a:t>The word colloid comes from two </a:t>
                </a:r>
                <a:r>
                  <a:rPr lang="en-US" dirty="0" err="1" smtClean="0"/>
                  <a:t>greek</a:t>
                </a:r>
                <a:r>
                  <a:rPr lang="en-US" dirty="0" smtClean="0"/>
                  <a:t> words, </a:t>
                </a:r>
                <a:r>
                  <a:rPr lang="en-US" dirty="0" err="1" smtClean="0"/>
                  <a:t>Kolla</a:t>
                </a:r>
                <a:r>
                  <a:rPr lang="en-US" dirty="0" smtClean="0"/>
                  <a:t> = glue &amp; </a:t>
                </a:r>
                <a:r>
                  <a:rPr lang="en-US" dirty="0" err="1" smtClean="0"/>
                  <a:t>eidos</a:t>
                </a:r>
                <a:r>
                  <a:rPr lang="en-US" dirty="0" smtClean="0"/>
                  <a:t>= like. </a:t>
                </a:r>
              </a:p>
              <a:p>
                <a:pPr algn="just"/>
                <a:r>
                  <a:rPr lang="en-US" dirty="0" smtClean="0"/>
                  <a:t>In a colloid one substance is evenly dispersed in another. The substance being dispersed is referred to as being in the dispersed phase, while the substance in which it is dispersed is in the continuous phase (dispersion medium).  </a:t>
                </a:r>
              </a:p>
              <a:p>
                <a:pPr algn="just"/>
                <a:r>
                  <a:rPr lang="en-US" dirty="0" smtClean="0"/>
                  <a:t>A </a:t>
                </a:r>
                <a:r>
                  <a:rPr lang="en-US" b="1" dirty="0" smtClean="0"/>
                  <a:t>colloid</a:t>
                </a:r>
                <a:r>
                  <a:rPr lang="en-US" dirty="0" smtClean="0"/>
                  <a:t> is a solution that has particles ranging between 1 and 1000 nanometers (10-2000 </a:t>
                </a:r>
                <a14:m>
                  <m:oMath xmlns:m="http://schemas.openxmlformats.org/officeDocument/2006/math">
                    <m:r>
                      <a:rPr lang="en-US" i="1" smtClean="0">
                        <a:latin typeface="Cambria Math" panose="02040503050406030204" pitchFamily="18" charset="0"/>
                      </a:rPr>
                      <m:t>Å</m:t>
                    </m:r>
                  </m:oMath>
                </a14:m>
                <a:r>
                  <a:rPr lang="en-US" dirty="0" smtClean="0"/>
                  <a:t>) in diameter. </a:t>
                </a:r>
              </a:p>
              <a:p>
                <a:pPr algn="just"/>
                <a:r>
                  <a:rPr lang="en-US" dirty="0" smtClean="0"/>
                  <a:t>These are also known as colloidal dispersions because the substances remain dispersed and don't settle to the bottom.</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524000"/>
                <a:ext cx="10515600" cy="4652963"/>
              </a:xfrm>
              <a:blipFill rotWithShape="0">
                <a:blip r:embed="rId2"/>
                <a:stretch>
                  <a:fillRect l="-1043" t="-2097" r="-1159"/>
                </a:stretch>
              </a:blipFill>
            </p:spPr>
            <p:txBody>
              <a:bodyPr/>
              <a:lstStyle/>
              <a:p>
                <a:r>
                  <a:rPr lang="en-US">
                    <a:noFill/>
                  </a:rPr>
                  <a:t> </a:t>
                </a:r>
              </a:p>
            </p:txBody>
          </p:sp>
        </mc:Fallback>
      </mc:AlternateContent>
    </p:spTree>
    <p:extLst>
      <p:ext uri="{BB962C8B-B14F-4D97-AF65-F5344CB8AC3E}">
        <p14:creationId xmlns:p14="http://schemas.microsoft.com/office/powerpoint/2010/main" val="73518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348" y="503583"/>
            <a:ext cx="10757452" cy="5673380"/>
          </a:xfrm>
        </p:spPr>
        <p:txBody>
          <a:bodyPr>
            <a:normAutofit lnSpcReduction="10000"/>
          </a:bodyPr>
          <a:lstStyle/>
          <a:p>
            <a:r>
              <a:rPr lang="en-US" b="1" dirty="0" smtClean="0"/>
              <a:t>Sedimentation</a:t>
            </a:r>
          </a:p>
          <a:p>
            <a:r>
              <a:rPr lang="en-US" dirty="0" smtClean="0"/>
              <a:t> The colloidal particles settle down under the influence of gravity at a very slow rate. This phenomenon is used for determining the molecular mass of the macromolecules. </a:t>
            </a:r>
          </a:p>
          <a:p>
            <a:r>
              <a:rPr lang="en-US" dirty="0" smtClean="0"/>
              <a:t>The Brownian movement explains the force of gravity acting on colloidal particles. This helps in providing stability to colloidal sols by not allowing them to settle down.</a:t>
            </a:r>
          </a:p>
          <a:p>
            <a:pPr marL="0" indent="0">
              <a:buNone/>
            </a:pPr>
            <a:r>
              <a:rPr lang="en-US" dirty="0" smtClean="0"/>
              <a:t>     </a:t>
            </a:r>
          </a:p>
          <a:p>
            <a:r>
              <a:rPr lang="en-US" b="1" dirty="0" smtClean="0"/>
              <a:t>Stokes' law </a:t>
            </a:r>
          </a:p>
          <a:p>
            <a:r>
              <a:rPr lang="en-US" dirty="0" smtClean="0"/>
              <a:t>In 1851, George Gabriel Stokes derived an expression, now known as Stokes' law, for the frictional force (also called drag force) exerted on spherical objects with very small Reynolds numbers ( very small particles) in a continuous viscous fluid. </a:t>
            </a:r>
          </a:p>
          <a:p>
            <a:endParaRPr lang="en-US" dirty="0" smtClean="0"/>
          </a:p>
          <a:p>
            <a:endParaRPr lang="en-US" dirty="0" smtClean="0"/>
          </a:p>
          <a:p>
            <a:endParaRPr lang="en-US" dirty="0"/>
          </a:p>
        </p:txBody>
      </p:sp>
      <p:pic>
        <p:nvPicPr>
          <p:cNvPr id="4" name="Picture 3"/>
          <p:cNvPicPr>
            <a:picLocks noChangeAspect="1"/>
          </p:cNvPicPr>
          <p:nvPr/>
        </p:nvPicPr>
        <p:blipFill>
          <a:blip r:embed="rId2"/>
          <a:stretch>
            <a:fillRect/>
          </a:stretch>
        </p:blipFill>
        <p:spPr>
          <a:xfrm>
            <a:off x="3674067" y="5780238"/>
            <a:ext cx="3124318" cy="538675"/>
          </a:xfrm>
          <a:prstGeom prst="rect">
            <a:avLst/>
          </a:prstGeom>
        </p:spPr>
      </p:pic>
    </p:spTree>
    <p:extLst>
      <p:ext uri="{BB962C8B-B14F-4D97-AF65-F5344CB8AC3E}">
        <p14:creationId xmlns:p14="http://schemas.microsoft.com/office/powerpoint/2010/main" val="985124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7797" y="682388"/>
            <a:ext cx="11000095" cy="5404513"/>
          </a:xfrm>
        </p:spPr>
        <p:txBody>
          <a:bodyPr>
            <a:normAutofit/>
          </a:bodyPr>
          <a:lstStyle/>
          <a:p>
            <a:r>
              <a:rPr lang="en-US" dirty="0"/>
              <a:t>where </a:t>
            </a:r>
            <a:r>
              <a:rPr lang="en-US" dirty="0" err="1"/>
              <a:t>Fd</a:t>
            </a:r>
            <a:r>
              <a:rPr lang="en-US" dirty="0"/>
              <a:t> is the frictional force – known as Stokes' drag (in N),</a:t>
            </a:r>
          </a:p>
          <a:p>
            <a:r>
              <a:rPr lang="en-US" dirty="0"/>
              <a:t>μ is the dynamic viscosity (N s/m2),</a:t>
            </a:r>
          </a:p>
          <a:p>
            <a:r>
              <a:rPr lang="en-US" dirty="0"/>
              <a:t>R is the radius of the spherical object (in m),</a:t>
            </a:r>
          </a:p>
          <a:p>
            <a:r>
              <a:rPr lang="en-US" dirty="0" smtClean="0"/>
              <a:t>and </a:t>
            </a:r>
            <a:r>
              <a:rPr lang="en-US" dirty="0"/>
              <a:t>v is the particle's velocity (in m/s).</a:t>
            </a:r>
          </a:p>
          <a:p>
            <a:endParaRPr lang="en-US" dirty="0" smtClean="0"/>
          </a:p>
          <a:p>
            <a:r>
              <a:rPr lang="en-US" dirty="0" smtClean="0"/>
              <a:t>Stokes</a:t>
            </a:r>
            <a:r>
              <a:rPr lang="en-US" dirty="0" smtClean="0"/>
              <a:t>' law illustrate  the following behavior of a particle in a fluid</a:t>
            </a:r>
          </a:p>
          <a:p>
            <a:pPr lvl="1"/>
            <a:r>
              <a:rPr lang="en-US" dirty="0" smtClean="0"/>
              <a:t>Laminar </a:t>
            </a:r>
            <a:r>
              <a:rPr lang="en-US" dirty="0" smtClean="0"/>
              <a:t>Flow</a:t>
            </a:r>
          </a:p>
          <a:p>
            <a:pPr lvl="1"/>
            <a:r>
              <a:rPr lang="en-US" dirty="0" smtClean="0"/>
              <a:t>Spherical </a:t>
            </a:r>
            <a:r>
              <a:rPr lang="en-US" dirty="0" smtClean="0"/>
              <a:t>particles</a:t>
            </a:r>
          </a:p>
          <a:p>
            <a:pPr lvl="1"/>
            <a:r>
              <a:rPr lang="en-US" dirty="0" smtClean="0"/>
              <a:t>Homogeneous </a:t>
            </a:r>
            <a:r>
              <a:rPr lang="en-US" dirty="0" smtClean="0"/>
              <a:t>(uniform in composition) material</a:t>
            </a:r>
          </a:p>
          <a:p>
            <a:pPr lvl="1"/>
            <a:r>
              <a:rPr lang="en-US" dirty="0" smtClean="0"/>
              <a:t>Smooth </a:t>
            </a:r>
            <a:r>
              <a:rPr lang="en-US" dirty="0" smtClean="0"/>
              <a:t>surfaces</a:t>
            </a:r>
          </a:p>
          <a:p>
            <a:pPr lvl="1"/>
            <a:r>
              <a:rPr lang="en-US" dirty="0" smtClean="0"/>
              <a:t>Particles </a:t>
            </a:r>
            <a:r>
              <a:rPr lang="en-US" dirty="0" smtClean="0"/>
              <a:t>do not interfere with each other.</a:t>
            </a:r>
          </a:p>
          <a:p>
            <a:endParaRPr lang="en-US" dirty="0"/>
          </a:p>
        </p:txBody>
      </p:sp>
    </p:spTree>
    <p:extLst>
      <p:ext uri="{BB962C8B-B14F-4D97-AF65-F5344CB8AC3E}">
        <p14:creationId xmlns:p14="http://schemas.microsoft.com/office/powerpoint/2010/main" val="507292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2604"/>
            <a:ext cx="10515600" cy="1325563"/>
          </a:xfrm>
        </p:spPr>
        <p:txBody>
          <a:bodyPr/>
          <a:lstStyle/>
          <a:p>
            <a:r>
              <a:rPr lang="en-US" b="1" dirty="0" smtClean="0"/>
              <a:t>Colloidal stability of a dispersion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 long-term Colloidal stability of a dispersion will be of great importance in a number of industries such as pharmaceutical, ceramic, paints and pigments. </a:t>
            </a:r>
          </a:p>
          <a:p>
            <a:r>
              <a:rPr lang="en-US" dirty="0" smtClean="0"/>
              <a:t>The term “stability” can have different meaning to different applications.</a:t>
            </a:r>
          </a:p>
          <a:p>
            <a:r>
              <a:rPr lang="en-US" dirty="0" smtClean="0"/>
              <a:t> When applied to colloids, a stable colloidal system is one in which the particles resist flocculation or aggregation and exhibits a long shelf-life. </a:t>
            </a:r>
          </a:p>
          <a:p>
            <a:r>
              <a:rPr lang="en-US" dirty="0" smtClean="0"/>
              <a:t>This will depend upon the balance of the repulsive and attractive forces that exist between particles as they approach one another.</a:t>
            </a:r>
          </a:p>
          <a:p>
            <a:r>
              <a:rPr lang="en-US" dirty="0" smtClean="0"/>
              <a:t> If all the particles have a mutual repulsion then the dispersion will remain stable.</a:t>
            </a:r>
          </a:p>
          <a:p>
            <a:r>
              <a:rPr lang="en-US" dirty="0" smtClean="0"/>
              <a:t> However, if the particles have little or no repulsive force then some instability mechanism will eventually take place e.g. flocculation, aggregation etc.</a:t>
            </a:r>
          </a:p>
        </p:txBody>
      </p:sp>
    </p:spTree>
    <p:extLst>
      <p:ext uri="{BB962C8B-B14F-4D97-AF65-F5344CB8AC3E}">
        <p14:creationId xmlns:p14="http://schemas.microsoft.com/office/powerpoint/2010/main" val="2792186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Protective Colloids and Gold Number</a:t>
            </a:r>
            <a:endParaRPr lang="en-US" dirty="0"/>
          </a:p>
        </p:txBody>
      </p:sp>
      <p:sp>
        <p:nvSpPr>
          <p:cNvPr id="3" name="Content Placeholder 2"/>
          <p:cNvSpPr>
            <a:spLocks noGrp="1"/>
          </p:cNvSpPr>
          <p:nvPr>
            <p:ph idx="1"/>
          </p:nvPr>
        </p:nvSpPr>
        <p:spPr/>
        <p:txBody>
          <a:bodyPr>
            <a:normAutofit/>
          </a:bodyPr>
          <a:lstStyle/>
          <a:p>
            <a:r>
              <a:rPr lang="en-US" dirty="0"/>
              <a:t>A colloidal substance that protects other colloids from the  </a:t>
            </a:r>
            <a:r>
              <a:rPr lang="en-US" dirty="0" err="1"/>
              <a:t>coagulative</a:t>
            </a:r>
            <a:r>
              <a:rPr lang="en-US" dirty="0"/>
              <a:t>  effect of electrolytes and other agents. </a:t>
            </a:r>
          </a:p>
          <a:p>
            <a:pPr marL="0" indent="0">
              <a:buNone/>
            </a:pPr>
            <a:r>
              <a:rPr lang="en-US" b="1" dirty="0" smtClean="0"/>
              <a:t>Example:</a:t>
            </a:r>
          </a:p>
          <a:p>
            <a:r>
              <a:rPr lang="en-US" dirty="0"/>
              <a:t>Vinyl chloride is dispersed into very fine droplets by vigorous stirring in water. </a:t>
            </a:r>
            <a:r>
              <a:rPr lang="en-US" dirty="0" smtClean="0"/>
              <a:t>Polyvinyl </a:t>
            </a:r>
            <a:r>
              <a:rPr lang="en-US" dirty="0"/>
              <a:t>alcohol or substituted celluloses are added </a:t>
            </a:r>
            <a:r>
              <a:rPr lang="en-US" dirty="0" smtClean="0"/>
              <a:t>to this sol as protective colloid to </a:t>
            </a:r>
            <a:r>
              <a:rPr lang="en-US" dirty="0"/>
              <a:t>prevent coalescing of the droplets</a:t>
            </a:r>
            <a:r>
              <a:rPr lang="en-US" dirty="0" smtClean="0"/>
              <a:t>.</a:t>
            </a:r>
          </a:p>
          <a:p>
            <a:r>
              <a:rPr lang="en-US" dirty="0" smtClean="0"/>
              <a:t>Protective </a:t>
            </a:r>
            <a:r>
              <a:rPr lang="en-US" dirty="0"/>
              <a:t>colloids for preventing coagulation of the selenium </a:t>
            </a:r>
            <a:r>
              <a:rPr lang="en-US" dirty="0" smtClean="0"/>
              <a:t>sol (SnCl</a:t>
            </a:r>
            <a:r>
              <a:rPr lang="en-US" baseline="-25000" dirty="0" smtClean="0"/>
              <a:t>2</a:t>
            </a:r>
            <a:r>
              <a:rPr lang="en-US" dirty="0" smtClean="0"/>
              <a:t> in 3-4M </a:t>
            </a:r>
            <a:r>
              <a:rPr lang="en-US" dirty="0" err="1" smtClean="0"/>
              <a:t>HCl</a:t>
            </a:r>
            <a:r>
              <a:rPr lang="en-US" dirty="0" smtClean="0"/>
              <a:t>) </a:t>
            </a:r>
            <a:r>
              <a:rPr lang="en-US" dirty="0"/>
              <a:t>are gum </a:t>
            </a:r>
            <a:r>
              <a:rPr lang="en-US" dirty="0" err="1"/>
              <a:t>arabic</a:t>
            </a:r>
            <a:r>
              <a:rPr lang="en-US" dirty="0"/>
              <a:t>, </a:t>
            </a:r>
            <a:r>
              <a:rPr lang="en-US" dirty="0" err="1"/>
              <a:t>gelatine</a:t>
            </a:r>
            <a:r>
              <a:rPr lang="en-US" dirty="0"/>
              <a:t>, and polyvinyl </a:t>
            </a:r>
            <a:r>
              <a:rPr lang="en-US" dirty="0" smtClean="0"/>
              <a:t>alcohol</a:t>
            </a:r>
            <a:endParaRPr lang="en-US" dirty="0"/>
          </a:p>
        </p:txBody>
      </p:sp>
    </p:spTree>
    <p:extLst>
      <p:ext uri="{BB962C8B-B14F-4D97-AF65-F5344CB8AC3E}">
        <p14:creationId xmlns:p14="http://schemas.microsoft.com/office/powerpoint/2010/main" val="315108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1476"/>
            <a:ext cx="10515600" cy="4351338"/>
          </a:xfrm>
        </p:spPr>
        <p:txBody>
          <a:bodyPr/>
          <a:lstStyle/>
          <a:p>
            <a:r>
              <a:rPr lang="en-US" b="1" dirty="0"/>
              <a:t>Gold Number:  </a:t>
            </a:r>
            <a:r>
              <a:rPr lang="en-US" dirty="0"/>
              <a:t/>
            </a:r>
            <a:br>
              <a:rPr lang="en-US" dirty="0"/>
            </a:br>
            <a:r>
              <a:rPr lang="en-US" dirty="0"/>
              <a:t/>
            </a:r>
            <a:br>
              <a:rPr lang="en-US" dirty="0"/>
            </a:br>
            <a:r>
              <a:rPr lang="en-US" dirty="0"/>
              <a:t>The gold number of a protective colloid is its minimum amount in milligrams which is just sufficient to prevent the coagulation of 10 ml of a gold sol on the addition of 1 mL of 10% sodium chloride solution. </a:t>
            </a:r>
            <a:br>
              <a:rPr lang="en-US" dirty="0"/>
            </a:br>
            <a:r>
              <a:rPr lang="en-US" dirty="0"/>
              <a:t/>
            </a:r>
            <a:br>
              <a:rPr lang="en-US" dirty="0"/>
            </a:br>
            <a:r>
              <a:rPr lang="en-US" dirty="0"/>
              <a:t>It is to be noted that the smaller the value of gold number, the greater is the protective power of the protective colloid. </a:t>
            </a:r>
          </a:p>
          <a:p>
            <a:endParaRPr lang="en-US" dirty="0"/>
          </a:p>
        </p:txBody>
      </p:sp>
    </p:spTree>
    <p:extLst>
      <p:ext uri="{BB962C8B-B14F-4D97-AF65-F5344CB8AC3E}">
        <p14:creationId xmlns:p14="http://schemas.microsoft.com/office/powerpoint/2010/main" val="420781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331" y="559558"/>
            <a:ext cx="10535305" cy="3843195"/>
          </a:xfrm>
        </p:spPr>
        <p:txBody>
          <a:bodyPr/>
          <a:lstStyle/>
          <a:p>
            <a:pPr algn="just"/>
            <a:r>
              <a:rPr lang="en-US" dirty="0"/>
              <a:t>In a true solution as sugar or salt in water, the solute </a:t>
            </a:r>
            <a:r>
              <a:rPr lang="en-US" dirty="0" smtClean="0"/>
              <a:t>particles are </a:t>
            </a:r>
            <a:r>
              <a:rPr lang="en-US" dirty="0"/>
              <a:t>dispersed in the solvent as single molecules or ions. </a:t>
            </a:r>
            <a:r>
              <a:rPr lang="en-US" dirty="0" smtClean="0"/>
              <a:t>Thus the </a:t>
            </a:r>
            <a:r>
              <a:rPr lang="en-US" dirty="0"/>
              <a:t>diameter of the dispersed particles ranges from 1Å to 10 Å.</a:t>
            </a:r>
          </a:p>
          <a:p>
            <a:pPr algn="just"/>
            <a:r>
              <a:rPr lang="en-US" dirty="0"/>
              <a:t>On the other hand, in a suspension as sand stirred </a:t>
            </a:r>
            <a:r>
              <a:rPr lang="en-US" dirty="0" smtClean="0"/>
              <a:t>into water</a:t>
            </a:r>
            <a:r>
              <a:rPr lang="en-US" dirty="0"/>
              <a:t>, the dispersed particles are aggregates of millions </a:t>
            </a:r>
            <a:r>
              <a:rPr lang="en-US" dirty="0" smtClean="0"/>
              <a:t>of molecules</a:t>
            </a:r>
            <a:r>
              <a:rPr lang="en-US" dirty="0"/>
              <a:t>. The </a:t>
            </a:r>
            <a:r>
              <a:rPr lang="en-US" dirty="0" smtClean="0"/>
              <a:t>diameter of these particles is of the order 2,000 Å or more.</a:t>
            </a:r>
          </a:p>
          <a:p>
            <a:pPr algn="just"/>
            <a:r>
              <a:rPr lang="en-US" b="1" dirty="0"/>
              <a:t>The colloidal solutions or colloidal dispersions are intermediate between true solutions </a:t>
            </a:r>
            <a:r>
              <a:rPr lang="en-US" b="1" dirty="0" smtClean="0"/>
              <a:t>and suspensions</a:t>
            </a:r>
            <a:r>
              <a:rPr lang="en-US" b="1" dirty="0"/>
              <a:t>.</a:t>
            </a:r>
            <a:endParaRPr lang="en-US" dirty="0"/>
          </a:p>
        </p:txBody>
      </p:sp>
      <p:pic>
        <p:nvPicPr>
          <p:cNvPr id="4" name="Picture 3"/>
          <p:cNvPicPr>
            <a:picLocks noChangeAspect="1"/>
          </p:cNvPicPr>
          <p:nvPr/>
        </p:nvPicPr>
        <p:blipFill>
          <a:blip r:embed="rId2"/>
          <a:stretch>
            <a:fillRect/>
          </a:stretch>
        </p:blipFill>
        <p:spPr>
          <a:xfrm>
            <a:off x="1838268" y="4281147"/>
            <a:ext cx="8325136" cy="1860346"/>
          </a:xfrm>
          <a:prstGeom prst="rect">
            <a:avLst/>
          </a:prstGeom>
        </p:spPr>
      </p:pic>
      <p:sp>
        <p:nvSpPr>
          <p:cNvPr id="5" name="TextBox 4"/>
          <p:cNvSpPr txBox="1"/>
          <p:nvPr/>
        </p:nvSpPr>
        <p:spPr>
          <a:xfrm>
            <a:off x="2243346" y="6141493"/>
            <a:ext cx="7710765" cy="369332"/>
          </a:xfrm>
          <a:prstGeom prst="rect">
            <a:avLst/>
          </a:prstGeom>
          <a:noFill/>
        </p:spPr>
        <p:txBody>
          <a:bodyPr wrap="none" rtlCol="0">
            <a:spAutoFit/>
          </a:bodyPr>
          <a:lstStyle/>
          <a:p>
            <a:r>
              <a:rPr lang="en-US" dirty="0"/>
              <a:t>True </a:t>
            </a:r>
            <a:r>
              <a:rPr lang="en-US" dirty="0" smtClean="0"/>
              <a:t>solution 		Colloidal </a:t>
            </a:r>
            <a:r>
              <a:rPr lang="en-US" dirty="0"/>
              <a:t>solution </a:t>
            </a:r>
            <a:r>
              <a:rPr lang="en-US" dirty="0" smtClean="0"/>
              <a:t>			Suspension</a:t>
            </a:r>
            <a:endParaRPr lang="en-US" dirty="0"/>
          </a:p>
        </p:txBody>
      </p:sp>
    </p:spTree>
    <p:extLst>
      <p:ext uri="{BB962C8B-B14F-4D97-AF65-F5344CB8AC3E}">
        <p14:creationId xmlns:p14="http://schemas.microsoft.com/office/powerpoint/2010/main" val="231723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0077" t="5154" r="4013" b="14471"/>
          <a:stretch/>
        </p:blipFill>
        <p:spPr>
          <a:xfrm>
            <a:off x="1053180" y="177421"/>
            <a:ext cx="10369996" cy="6726915"/>
          </a:xfrm>
          <a:prstGeom prst="rect">
            <a:avLst/>
          </a:prstGeom>
        </p:spPr>
      </p:pic>
    </p:spTree>
    <p:extLst>
      <p:ext uri="{BB962C8B-B14F-4D97-AF65-F5344CB8AC3E}">
        <p14:creationId xmlns:p14="http://schemas.microsoft.com/office/powerpoint/2010/main" val="623599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835" y="477078"/>
            <a:ext cx="10836965" cy="5699885"/>
          </a:xfrm>
        </p:spPr>
        <p:txBody>
          <a:bodyPr>
            <a:normAutofit fontScale="92500" lnSpcReduction="10000"/>
          </a:bodyPr>
          <a:lstStyle/>
          <a:p>
            <a:pPr marL="0" indent="0">
              <a:buNone/>
            </a:pPr>
            <a:r>
              <a:rPr lang="en-US" dirty="0" smtClean="0"/>
              <a:t>Based on the affinity between dispersed phase and dispersion medium:</a:t>
            </a:r>
          </a:p>
          <a:p>
            <a:pPr marL="0" indent="0">
              <a:buNone/>
            </a:pPr>
            <a:r>
              <a:rPr lang="en-US" dirty="0" smtClean="0"/>
              <a:t>Colloids can be classified as two types.</a:t>
            </a:r>
          </a:p>
          <a:p>
            <a:r>
              <a:rPr lang="en-US" dirty="0" smtClean="0"/>
              <a:t>Lyophilic or reversible and</a:t>
            </a:r>
          </a:p>
          <a:p>
            <a:r>
              <a:rPr lang="en-US" dirty="0" smtClean="0"/>
              <a:t>Lyophobic or irreversible.</a:t>
            </a:r>
          </a:p>
          <a:p>
            <a:endParaRPr lang="en-US" dirty="0" smtClean="0"/>
          </a:p>
          <a:p>
            <a:r>
              <a:rPr lang="en-US" sz="3000" b="1" dirty="0"/>
              <a:t>Lyophilic colloids:</a:t>
            </a:r>
            <a:endParaRPr lang="en-US" sz="3000" dirty="0"/>
          </a:p>
          <a:p>
            <a:r>
              <a:rPr lang="en-US" dirty="0" smtClean="0"/>
              <a:t>A </a:t>
            </a:r>
            <a:r>
              <a:rPr lang="en-US" dirty="0"/>
              <a:t>colloidal system in which colloidal particles has a larger extent affinity with the dispersion medium are referred to as lyophilic (solvent-loving) colloids.</a:t>
            </a:r>
          </a:p>
          <a:p>
            <a:pPr marL="0" indent="0">
              <a:buNone/>
            </a:pPr>
            <a:endParaRPr lang="en-US" dirty="0"/>
          </a:p>
          <a:p>
            <a:r>
              <a:rPr lang="en-US" dirty="0"/>
              <a:t>Substances that form lyophilic colloids include gelatin, starch, proteins, gum and rubber.</a:t>
            </a:r>
          </a:p>
          <a:p>
            <a:pPr marL="0" indent="0">
              <a:buNone/>
            </a:pPr>
            <a:endParaRPr lang="en-US" dirty="0"/>
          </a:p>
          <a:p>
            <a:r>
              <a:rPr lang="en-US" dirty="0"/>
              <a:t>Lyophilic colloids are also termed as reversible.</a:t>
            </a:r>
          </a:p>
        </p:txBody>
      </p:sp>
    </p:spTree>
    <p:extLst>
      <p:ext uri="{BB962C8B-B14F-4D97-AF65-F5344CB8AC3E}">
        <p14:creationId xmlns:p14="http://schemas.microsoft.com/office/powerpoint/2010/main" val="2048456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0330" y="609600"/>
            <a:ext cx="10863470" cy="5567363"/>
          </a:xfrm>
        </p:spPr>
        <p:txBody>
          <a:bodyPr>
            <a:normAutofit lnSpcReduction="10000"/>
          </a:bodyPr>
          <a:lstStyle/>
          <a:p>
            <a:r>
              <a:rPr lang="en-US" sz="3200" b="1" dirty="0" smtClean="0"/>
              <a:t>Lyophobic colloids:</a:t>
            </a:r>
          </a:p>
          <a:p>
            <a:r>
              <a:rPr lang="en-US" dirty="0" smtClean="0"/>
              <a:t>A colloidal system in which colloidal particles has a little extent affinity with the dispersion medium are referred to as lyophobic (solvent-hating) colloids.</a:t>
            </a:r>
          </a:p>
          <a:p>
            <a:endParaRPr lang="en-US" dirty="0" smtClean="0"/>
          </a:p>
          <a:p>
            <a:r>
              <a:rPr lang="en-US" dirty="0" smtClean="0"/>
              <a:t>Substances that form lyophobic colloids include As</a:t>
            </a:r>
            <a:r>
              <a:rPr lang="en-US" baseline="-25000" dirty="0" smtClean="0"/>
              <a:t>2</a:t>
            </a:r>
            <a:r>
              <a:rPr lang="en-US" dirty="0" smtClean="0"/>
              <a:t>S</a:t>
            </a:r>
            <a:r>
              <a:rPr lang="en-US" baseline="-25000" dirty="0" smtClean="0"/>
              <a:t>3</a:t>
            </a:r>
            <a:r>
              <a:rPr lang="en-US" dirty="0" smtClean="0"/>
              <a:t> , Cu, Fe(OH)</a:t>
            </a:r>
            <a:r>
              <a:rPr lang="en-US" baseline="-25000" dirty="0" smtClean="0"/>
              <a:t>3</a:t>
            </a:r>
            <a:r>
              <a:rPr lang="en-US" dirty="0" smtClean="0"/>
              <a:t>, gold  etc.</a:t>
            </a:r>
          </a:p>
          <a:p>
            <a:endParaRPr lang="en-US" dirty="0" smtClean="0"/>
          </a:p>
          <a:p>
            <a:r>
              <a:rPr lang="en-US" dirty="0" smtClean="0"/>
              <a:t>Lyophobic colloids are known as irreversible colloids.</a:t>
            </a:r>
          </a:p>
          <a:p>
            <a:pPr marL="0" indent="0">
              <a:buNone/>
            </a:pPr>
            <a:endParaRPr lang="en-US" dirty="0" smtClean="0"/>
          </a:p>
          <a:p>
            <a:r>
              <a:rPr lang="en-US" dirty="0" smtClean="0"/>
              <a:t>If water is the dispersion medium, the terms used are hydrophilic and hydrophobic.</a:t>
            </a:r>
          </a:p>
        </p:txBody>
      </p:sp>
    </p:spTree>
    <p:extLst>
      <p:ext uri="{BB962C8B-B14F-4D97-AF65-F5344CB8AC3E}">
        <p14:creationId xmlns:p14="http://schemas.microsoft.com/office/powerpoint/2010/main" val="104738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COMPARISON OF LYOPHILIC AND LYOPHOBIC SOLS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0467381"/>
              </p:ext>
            </p:extLst>
          </p:nvPr>
        </p:nvGraphicFramePr>
        <p:xfrm>
          <a:off x="838198" y="1460310"/>
          <a:ext cx="10762398" cy="4913194"/>
        </p:xfrm>
        <a:graphic>
          <a:graphicData uri="http://schemas.openxmlformats.org/drawingml/2006/table">
            <a:tbl>
              <a:tblPr firstRow="1" bandRow="1">
                <a:tableStyleId>{5C22544A-7EE6-4342-B048-85BDC9FD1C3A}</a:tableStyleId>
              </a:tblPr>
              <a:tblGrid>
                <a:gridCol w="5381199"/>
                <a:gridCol w="5381199"/>
              </a:tblGrid>
              <a:tr h="469644">
                <a:tc>
                  <a:txBody>
                    <a:bodyPr/>
                    <a:lstStyle/>
                    <a:p>
                      <a:pPr algn="l"/>
                      <a:r>
                        <a:rPr lang="en-US" sz="2200" b="1" i="0" u="none" strike="noStrike" baseline="0" dirty="0" smtClean="0">
                          <a:solidFill>
                            <a:srgbClr val="000000"/>
                          </a:solidFill>
                          <a:latin typeface="+mn-lt"/>
                        </a:rPr>
                        <a:t>Lyophilic Sols</a:t>
                      </a:r>
                    </a:p>
                  </a:txBody>
                  <a:tcPr/>
                </a:tc>
                <a:tc>
                  <a:txBody>
                    <a:bodyPr/>
                    <a:lstStyle/>
                    <a:p>
                      <a:r>
                        <a:rPr lang="en-US" sz="2200" dirty="0" smtClean="0">
                          <a:solidFill>
                            <a:schemeClr val="tx1"/>
                          </a:solidFill>
                          <a:latin typeface="+mn-lt"/>
                        </a:rPr>
                        <a:t>Lyophobic sols</a:t>
                      </a:r>
                      <a:endParaRPr lang="en-US" sz="2200" dirty="0">
                        <a:solidFill>
                          <a:schemeClr val="tx1"/>
                        </a:solidFill>
                        <a:latin typeface="+mn-lt"/>
                      </a:endParaRPr>
                    </a:p>
                  </a:txBody>
                  <a:tcPr/>
                </a:tc>
              </a:tr>
              <a:tr h="4443550">
                <a:tc>
                  <a:txBody>
                    <a:bodyPr/>
                    <a:lstStyle/>
                    <a:p>
                      <a:pPr algn="l"/>
                      <a:r>
                        <a:rPr lang="en-US" sz="2200" b="1" i="0" u="none" strike="noStrike" baseline="0" dirty="0" smtClean="0">
                          <a:solidFill>
                            <a:srgbClr val="231F20"/>
                          </a:solidFill>
                          <a:latin typeface="+mn-lt"/>
                        </a:rPr>
                        <a:t>1. </a:t>
                      </a:r>
                      <a:r>
                        <a:rPr lang="en-US" sz="2200" b="0" i="0" u="none" strike="noStrike" baseline="0" dirty="0" smtClean="0">
                          <a:solidFill>
                            <a:srgbClr val="231F20"/>
                          </a:solidFill>
                          <a:latin typeface="+mn-lt"/>
                        </a:rPr>
                        <a:t>Prepared by direct mixing with dispersion</a:t>
                      </a:r>
                    </a:p>
                    <a:p>
                      <a:pPr algn="l"/>
                      <a:r>
                        <a:rPr lang="en-US" sz="2200" b="0" i="0" u="none" strike="noStrike" baseline="0" dirty="0" smtClean="0">
                          <a:solidFill>
                            <a:srgbClr val="231F20"/>
                          </a:solidFill>
                          <a:latin typeface="+mn-lt"/>
                        </a:rPr>
                        <a:t>medium.</a:t>
                      </a:r>
                    </a:p>
                    <a:p>
                      <a:pPr algn="l"/>
                      <a:r>
                        <a:rPr lang="en-US" sz="2200" b="1" i="0" u="none" strike="noStrike" baseline="0" dirty="0" smtClean="0">
                          <a:solidFill>
                            <a:srgbClr val="231F20"/>
                          </a:solidFill>
                          <a:latin typeface="+mn-lt"/>
                        </a:rPr>
                        <a:t>2. </a:t>
                      </a:r>
                      <a:r>
                        <a:rPr lang="en-US" sz="2200" b="0" i="0" u="none" strike="noStrike" baseline="0" dirty="0" smtClean="0">
                          <a:solidFill>
                            <a:srgbClr val="231F20"/>
                          </a:solidFill>
                          <a:latin typeface="+mn-lt"/>
                        </a:rPr>
                        <a:t>Little or no charge on particles.</a:t>
                      </a:r>
                    </a:p>
                    <a:p>
                      <a:pPr algn="l"/>
                      <a:r>
                        <a:rPr lang="en-US" sz="2200" b="1" i="0" u="none" strike="noStrike" baseline="0" dirty="0" smtClean="0">
                          <a:solidFill>
                            <a:srgbClr val="231F20"/>
                          </a:solidFill>
                          <a:latin typeface="+mn-lt"/>
                        </a:rPr>
                        <a:t>3. </a:t>
                      </a:r>
                      <a:r>
                        <a:rPr lang="en-US" sz="2200" b="0" i="0" u="none" strike="noStrike" baseline="0" dirty="0" smtClean="0">
                          <a:solidFill>
                            <a:srgbClr val="231F20"/>
                          </a:solidFill>
                          <a:latin typeface="+mn-lt"/>
                        </a:rPr>
                        <a:t>Particles generally solvated.</a:t>
                      </a:r>
                    </a:p>
                    <a:p>
                      <a:pPr algn="l"/>
                      <a:r>
                        <a:rPr lang="en-US" sz="2200" b="1" i="0" u="none" strike="noStrike" baseline="0" dirty="0" smtClean="0">
                          <a:solidFill>
                            <a:srgbClr val="231F20"/>
                          </a:solidFill>
                          <a:latin typeface="+mn-lt"/>
                        </a:rPr>
                        <a:t>4. </a:t>
                      </a:r>
                      <a:r>
                        <a:rPr lang="en-US" sz="2200" b="0" i="0" u="none" strike="noStrike" baseline="0" dirty="0" smtClean="0">
                          <a:solidFill>
                            <a:srgbClr val="231F20"/>
                          </a:solidFill>
                          <a:latin typeface="+mn-lt"/>
                        </a:rPr>
                        <a:t>Viscosity higher than dispersion medium; set to a gel.</a:t>
                      </a:r>
                    </a:p>
                    <a:p>
                      <a:pPr algn="l"/>
                      <a:r>
                        <a:rPr lang="en-US" sz="2200" b="1" i="0" u="none" strike="noStrike" baseline="0" dirty="0" smtClean="0">
                          <a:solidFill>
                            <a:srgbClr val="231F20"/>
                          </a:solidFill>
                          <a:latin typeface="+mn-lt"/>
                        </a:rPr>
                        <a:t>5. </a:t>
                      </a:r>
                      <a:r>
                        <a:rPr lang="en-US" sz="2200" b="0" i="0" u="none" strike="noStrike" baseline="0" dirty="0" smtClean="0">
                          <a:solidFill>
                            <a:srgbClr val="231F20"/>
                          </a:solidFill>
                          <a:latin typeface="+mn-lt"/>
                        </a:rPr>
                        <a:t>Precipitated by high concentration of</a:t>
                      </a:r>
                    </a:p>
                    <a:p>
                      <a:pPr algn="l"/>
                      <a:r>
                        <a:rPr lang="en-US" sz="2200" b="0" i="0" u="none" strike="noStrike" baseline="0" dirty="0" smtClean="0">
                          <a:solidFill>
                            <a:srgbClr val="231F20"/>
                          </a:solidFill>
                          <a:latin typeface="+mn-lt"/>
                        </a:rPr>
                        <a:t>electrolytes.</a:t>
                      </a:r>
                    </a:p>
                    <a:p>
                      <a:pPr algn="l"/>
                      <a:r>
                        <a:rPr lang="en-US" sz="2200" b="1" i="0" u="none" strike="noStrike" baseline="0" dirty="0" smtClean="0">
                          <a:solidFill>
                            <a:srgbClr val="231F20"/>
                          </a:solidFill>
                          <a:latin typeface="+mn-lt"/>
                        </a:rPr>
                        <a:t>6. </a:t>
                      </a:r>
                      <a:r>
                        <a:rPr lang="en-US" sz="2200" b="0" i="0" u="none" strike="noStrike" baseline="0" dirty="0" smtClean="0">
                          <a:solidFill>
                            <a:srgbClr val="231F20"/>
                          </a:solidFill>
                          <a:latin typeface="+mn-lt"/>
                        </a:rPr>
                        <a:t>Reversible.</a:t>
                      </a:r>
                    </a:p>
                    <a:p>
                      <a:pPr algn="l"/>
                      <a:r>
                        <a:rPr lang="en-US" sz="2200" b="1" i="0" u="none" strike="noStrike" baseline="0" dirty="0" smtClean="0">
                          <a:solidFill>
                            <a:srgbClr val="231F20"/>
                          </a:solidFill>
                          <a:latin typeface="+mn-lt"/>
                        </a:rPr>
                        <a:t>7. </a:t>
                      </a:r>
                      <a:r>
                        <a:rPr lang="en-US" sz="2200" b="0" i="0" u="none" strike="noStrike" baseline="0" dirty="0" smtClean="0">
                          <a:solidFill>
                            <a:srgbClr val="231F20"/>
                          </a:solidFill>
                          <a:latin typeface="+mn-lt"/>
                        </a:rPr>
                        <a:t>Do not exhibit Tyndall effect.</a:t>
                      </a:r>
                    </a:p>
                    <a:p>
                      <a:pPr algn="l"/>
                      <a:r>
                        <a:rPr lang="en-US" sz="2200" b="1" i="0" u="none" strike="noStrike" baseline="0" dirty="0" smtClean="0">
                          <a:solidFill>
                            <a:srgbClr val="231F20"/>
                          </a:solidFill>
                          <a:latin typeface="+mn-lt"/>
                        </a:rPr>
                        <a:t>8. </a:t>
                      </a:r>
                      <a:r>
                        <a:rPr lang="en-US" sz="2200" b="0" i="0" u="none" strike="noStrike" baseline="0" dirty="0" smtClean="0">
                          <a:solidFill>
                            <a:srgbClr val="231F20"/>
                          </a:solidFill>
                          <a:latin typeface="+mn-lt"/>
                        </a:rPr>
                        <a:t>Particles migrate to anode or cathode,</a:t>
                      </a:r>
                    </a:p>
                    <a:p>
                      <a:pPr algn="l"/>
                      <a:r>
                        <a:rPr lang="en-US" sz="2200" b="0" i="0" u="none" strike="noStrike" baseline="0" dirty="0" smtClean="0">
                          <a:solidFill>
                            <a:srgbClr val="231F20"/>
                          </a:solidFill>
                          <a:latin typeface="+mn-lt"/>
                        </a:rPr>
                        <a:t>or not at all.</a:t>
                      </a:r>
                      <a:endParaRPr lang="en-US" sz="2200" dirty="0">
                        <a:latin typeface="+mn-lt"/>
                      </a:endParaRPr>
                    </a:p>
                  </a:txBody>
                  <a:tcPr/>
                </a:tc>
                <a:tc>
                  <a:txBody>
                    <a:bodyPr/>
                    <a:lstStyle/>
                    <a:p>
                      <a:r>
                        <a:rPr lang="en-US" sz="2200" dirty="0" smtClean="0">
                          <a:latin typeface="+mn-lt"/>
                        </a:rPr>
                        <a:t>1. Not prepared by direct mixing with the medium.</a:t>
                      </a:r>
                    </a:p>
                    <a:p>
                      <a:r>
                        <a:rPr lang="en-US" sz="2200" dirty="0" smtClean="0">
                          <a:latin typeface="+mn-lt"/>
                        </a:rPr>
                        <a:t>2. Particles carry positive or negative charge.</a:t>
                      </a:r>
                    </a:p>
                    <a:p>
                      <a:r>
                        <a:rPr lang="en-US" sz="2200" dirty="0" smtClean="0">
                          <a:latin typeface="+mn-lt"/>
                        </a:rPr>
                        <a:t>3. No solvation of particles.</a:t>
                      </a:r>
                    </a:p>
                    <a:p>
                      <a:r>
                        <a:rPr lang="en-US" sz="2200" dirty="0" smtClean="0">
                          <a:latin typeface="+mn-lt"/>
                        </a:rPr>
                        <a:t>4. Viscosity almost the same as of medium; do not set to a gel.</a:t>
                      </a:r>
                    </a:p>
                    <a:p>
                      <a:r>
                        <a:rPr lang="en-US" sz="2200" dirty="0" smtClean="0">
                          <a:latin typeface="+mn-lt"/>
                        </a:rPr>
                        <a:t>5. Precipitated by low concentration of</a:t>
                      </a:r>
                    </a:p>
                    <a:p>
                      <a:r>
                        <a:rPr lang="en-US" sz="2200" dirty="0" smtClean="0">
                          <a:latin typeface="+mn-lt"/>
                        </a:rPr>
                        <a:t>electrolytes.</a:t>
                      </a:r>
                    </a:p>
                    <a:p>
                      <a:r>
                        <a:rPr lang="en-US" sz="2200" dirty="0" smtClean="0">
                          <a:latin typeface="+mn-lt"/>
                        </a:rPr>
                        <a:t>6. </a:t>
                      </a:r>
                      <a:r>
                        <a:rPr lang="en-US" sz="2200" dirty="0" err="1" smtClean="0">
                          <a:latin typeface="+mn-lt"/>
                        </a:rPr>
                        <a:t>Irrerversible</a:t>
                      </a:r>
                      <a:r>
                        <a:rPr lang="en-US" sz="2200" dirty="0" smtClean="0">
                          <a:latin typeface="+mn-lt"/>
                        </a:rPr>
                        <a:t>.</a:t>
                      </a:r>
                    </a:p>
                    <a:p>
                      <a:r>
                        <a:rPr lang="en-US" sz="2200" dirty="0" smtClean="0">
                          <a:latin typeface="+mn-lt"/>
                        </a:rPr>
                        <a:t>7. Exhibit Tyndall effect.</a:t>
                      </a:r>
                    </a:p>
                    <a:p>
                      <a:r>
                        <a:rPr lang="en-US" sz="2200" dirty="0" smtClean="0">
                          <a:latin typeface="+mn-lt"/>
                        </a:rPr>
                        <a:t>8. Particles migrate to either anode or cathode.</a:t>
                      </a:r>
                      <a:endParaRPr lang="en-US" sz="2200" dirty="0">
                        <a:latin typeface="+mn-lt"/>
                      </a:endParaRPr>
                    </a:p>
                  </a:txBody>
                  <a:tcPr/>
                </a:tc>
              </a:tr>
            </a:tbl>
          </a:graphicData>
        </a:graphic>
      </p:graphicFrame>
    </p:spTree>
    <p:extLst>
      <p:ext uri="{BB962C8B-B14F-4D97-AF65-F5344CB8AC3E}">
        <p14:creationId xmlns:p14="http://schemas.microsoft.com/office/powerpoint/2010/main" val="1091787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Properties of colloids</a:t>
            </a:r>
            <a:endParaRPr lang="en-US" b="1" dirty="0"/>
          </a:p>
        </p:txBody>
      </p:sp>
      <p:sp>
        <p:nvSpPr>
          <p:cNvPr id="3" name="Content Placeholder 2"/>
          <p:cNvSpPr>
            <a:spLocks noGrp="1"/>
          </p:cNvSpPr>
          <p:nvPr>
            <p:ph idx="1"/>
          </p:nvPr>
        </p:nvSpPr>
        <p:spPr>
          <a:xfrm>
            <a:off x="702365" y="1484243"/>
            <a:ext cx="10651435" cy="4692720"/>
          </a:xfrm>
        </p:spPr>
        <p:txBody>
          <a:bodyPr>
            <a:normAutofit/>
          </a:bodyPr>
          <a:lstStyle/>
          <a:p>
            <a:pPr marL="0" indent="0">
              <a:buNone/>
            </a:pPr>
            <a:r>
              <a:rPr lang="en-US" b="1" u="sng" dirty="0" smtClean="0"/>
              <a:t>Physical properties</a:t>
            </a:r>
          </a:p>
          <a:p>
            <a:r>
              <a:rPr lang="en-US" dirty="0" smtClean="0"/>
              <a:t> </a:t>
            </a:r>
            <a:r>
              <a:rPr lang="en-US" b="1" dirty="0" smtClean="0"/>
              <a:t>Heterogeneous nature: </a:t>
            </a:r>
            <a:r>
              <a:rPr lang="en-US" dirty="0" smtClean="0"/>
              <a:t>Colloids are heterogeneous in nature. They consist of two phases; the dispersed phase and the dispersion medium.</a:t>
            </a:r>
          </a:p>
          <a:p>
            <a:r>
              <a:rPr lang="en-US" dirty="0" smtClean="0"/>
              <a:t> </a:t>
            </a:r>
            <a:r>
              <a:rPr lang="en-US" b="1" dirty="0" smtClean="0"/>
              <a:t>Stable nature: </a:t>
            </a:r>
            <a:r>
              <a:rPr lang="en-US" dirty="0" smtClean="0"/>
              <a:t>The colloidal solutions are quite stable. Their particles are in a state of motion and do not settle down at the bottom of the container.</a:t>
            </a:r>
          </a:p>
          <a:p>
            <a:r>
              <a:rPr lang="en-US" dirty="0" smtClean="0"/>
              <a:t> </a:t>
            </a:r>
            <a:r>
              <a:rPr lang="en-US" b="1" dirty="0" smtClean="0"/>
              <a:t>Filterability: </a:t>
            </a:r>
            <a:r>
              <a:rPr lang="en-US" dirty="0" smtClean="0"/>
              <a:t>Colloidal particles are readily passed through the ordinary filter papers. </a:t>
            </a:r>
          </a:p>
        </p:txBody>
      </p:sp>
    </p:spTree>
    <p:extLst>
      <p:ext uri="{BB962C8B-B14F-4D97-AF65-F5344CB8AC3E}">
        <p14:creationId xmlns:p14="http://schemas.microsoft.com/office/powerpoint/2010/main" val="3776312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376" y="436728"/>
            <a:ext cx="11068333" cy="5991368"/>
          </a:xfrm>
        </p:spPr>
        <p:txBody>
          <a:bodyPr>
            <a:normAutofit fontScale="92500"/>
          </a:bodyPr>
          <a:lstStyle/>
          <a:p>
            <a:pPr marL="0" indent="0">
              <a:buNone/>
            </a:pPr>
            <a:r>
              <a:rPr lang="en-US" b="1" u="sng" dirty="0" smtClean="0"/>
              <a:t>Mechanical properties</a:t>
            </a:r>
          </a:p>
          <a:p>
            <a:r>
              <a:rPr lang="en-US" dirty="0" smtClean="0"/>
              <a:t> </a:t>
            </a:r>
            <a:r>
              <a:rPr lang="en-US" b="1" dirty="0" smtClean="0"/>
              <a:t>Brownian movement:</a:t>
            </a:r>
          </a:p>
          <a:p>
            <a:r>
              <a:rPr lang="en-US" dirty="0" smtClean="0"/>
              <a:t>There are continuous collisions between the colloidal particles and molecules of dispersion medium. This results into zigzag movement of colloidal particles. This zigzag movement of colloidal particles is known as Brownian movement.</a:t>
            </a:r>
          </a:p>
          <a:p>
            <a:r>
              <a:rPr lang="en-US" dirty="0"/>
              <a:t>This phenomenon is so named after Sir Robert Brown who discovered it in </a:t>
            </a:r>
            <a:r>
              <a:rPr lang="en-US" dirty="0" smtClean="0"/>
              <a:t>1827. </a:t>
            </a:r>
            <a:r>
              <a:rPr lang="en-US" b="1" dirty="0" smtClean="0"/>
              <a:t>Suspension </a:t>
            </a:r>
            <a:r>
              <a:rPr lang="en-US" b="1" dirty="0"/>
              <a:t>and true solutions do not exhibit Brownian movement.</a:t>
            </a:r>
            <a:endParaRPr lang="en-US" dirty="0" smtClean="0"/>
          </a:p>
          <a:p>
            <a:endParaRPr lang="en-US" dirty="0"/>
          </a:p>
          <a:p>
            <a:endParaRPr lang="en-US" dirty="0" smtClean="0"/>
          </a:p>
          <a:p>
            <a:endParaRPr lang="en-US" dirty="0"/>
          </a:p>
          <a:p>
            <a:endParaRPr lang="en-US" dirty="0" smtClean="0"/>
          </a:p>
          <a:p>
            <a:r>
              <a:rPr lang="en-US" b="1" dirty="0"/>
              <a:t>Diffusion:</a:t>
            </a:r>
            <a:r>
              <a:rPr lang="en-US" dirty="0"/>
              <a:t> The sol particles diffuse from higher concentration to lower concentration region. </a:t>
            </a:r>
            <a:endParaRPr lang="en-US" dirty="0" smtClean="0"/>
          </a:p>
          <a:p>
            <a:endParaRPr lang="en-US" dirty="0"/>
          </a:p>
        </p:txBody>
      </p:sp>
      <p:pic>
        <p:nvPicPr>
          <p:cNvPr id="4" name="Picture 3"/>
          <p:cNvPicPr>
            <a:picLocks noChangeAspect="1"/>
          </p:cNvPicPr>
          <p:nvPr/>
        </p:nvPicPr>
        <p:blipFill>
          <a:blip r:embed="rId2"/>
          <a:stretch>
            <a:fillRect/>
          </a:stretch>
        </p:blipFill>
        <p:spPr>
          <a:xfrm>
            <a:off x="4496591" y="3433896"/>
            <a:ext cx="1933333" cy="1933333"/>
          </a:xfrm>
          <a:prstGeom prst="rect">
            <a:avLst/>
          </a:prstGeom>
        </p:spPr>
      </p:pic>
      <p:sp>
        <p:nvSpPr>
          <p:cNvPr id="5" name="TextBox 4"/>
          <p:cNvSpPr txBox="1"/>
          <p:nvPr/>
        </p:nvSpPr>
        <p:spPr>
          <a:xfrm>
            <a:off x="6736964" y="4215896"/>
            <a:ext cx="4077783" cy="369332"/>
          </a:xfrm>
          <a:prstGeom prst="rect">
            <a:avLst/>
          </a:prstGeom>
          <a:noFill/>
        </p:spPr>
        <p:txBody>
          <a:bodyPr wrap="none" rtlCol="0">
            <a:spAutoFit/>
          </a:bodyPr>
          <a:lstStyle/>
          <a:p>
            <a:r>
              <a:rPr lang="en-US" i="1" dirty="0"/>
              <a:t>Brownian movement of Colloidal Particles</a:t>
            </a:r>
            <a:endParaRPr lang="en-US" dirty="0"/>
          </a:p>
        </p:txBody>
      </p:sp>
    </p:spTree>
    <p:extLst>
      <p:ext uri="{BB962C8B-B14F-4D97-AF65-F5344CB8AC3E}">
        <p14:creationId xmlns:p14="http://schemas.microsoft.com/office/powerpoint/2010/main" val="1529405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1958</Words>
  <Application>Microsoft Office PowerPoint</Application>
  <PresentationFormat>Widescreen</PresentationFormat>
  <Paragraphs>164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Cambria Math</vt:lpstr>
      <vt:lpstr>Office Theme</vt:lpstr>
      <vt:lpstr>Colloid dispersion system</vt:lpstr>
      <vt:lpstr>Introduction</vt:lpstr>
      <vt:lpstr>PowerPoint Presentation</vt:lpstr>
      <vt:lpstr>PowerPoint Presentation</vt:lpstr>
      <vt:lpstr>PowerPoint Presentation</vt:lpstr>
      <vt:lpstr>PowerPoint Presentation</vt:lpstr>
      <vt:lpstr>COMPARISON OF LYOPHILIC AND LYOPHOBIC SOLS</vt:lpstr>
      <vt:lpstr>Properties of colloids</vt:lpstr>
      <vt:lpstr>PowerPoint Presentation</vt:lpstr>
      <vt:lpstr>PowerPoint Presentation</vt:lpstr>
      <vt:lpstr>PowerPoint Presentation</vt:lpstr>
      <vt:lpstr> Preparation of colloids</vt:lpstr>
      <vt:lpstr>Condensation/ Aggregation methods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Colloidal stability of a dispersion</vt:lpstr>
      <vt:lpstr>Protective Colloids and Gold Number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Colloid dispersion system</dc:title>
  <dc:creator>su</dc:creator>
  <cp:lastModifiedBy>su</cp:lastModifiedBy>
  <cp:revision>38</cp:revision>
  <cp:lastPrinted>2018-11-14T08:20:21Z</cp:lastPrinted>
  <dcterms:created xsi:type="dcterms:W3CDTF">2018-05-19T05:16:05Z</dcterms:created>
  <dcterms:modified xsi:type="dcterms:W3CDTF">2018-11-14T08:23:52Z</dcterms:modified>
</cp:coreProperties>
</file>