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embeddedFontLst>
    <p:embeddedFont>
      <p:font typeface="Calibri" panose="020F0502020204030204" pitchFamily="34" charset="0"/>
      <p:regular r:id="rId19"/>
      <p:bold r:id="rId20"/>
      <p:italic r:id="rId21"/>
      <p:boldItalic r:id="rId22"/>
    </p:embeddedFont>
    <p:embeddedFont>
      <p:font typeface="Ribeye" panose="020B0604020202020204" charset="0"/>
      <p:regular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jhNVyh0h7M0q0zy6veTwCu0YsZ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solidFill>
                <a:srgbClr val="C00000"/>
              </a:solidFill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7200"/>
              <a:buNone/>
            </a:pPr>
            <a:r>
              <a:rPr lang="en-US" sz="72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Speaking</a:t>
            </a: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28708"/>
            <a:ext cx="12256315" cy="36307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Greetings </a:t>
            </a:r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/>
              <a:t>When meeting people formally for the first time, we greet by shaking hands and saying "How do you do?" or "Pleased to meet you."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/>
              <a:t>"How do you do?" isn't really a question, it just means "Hello".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/>
              <a:t>When young people meet informally they sometimes greet and say "Give me five!" and slap their hands together (high five).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/>
              <a:t>Generally we do not greet by shaking hands with people we know well. We greet by just saying 'hi' or 'hello'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1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91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Calibri"/>
              <a:buNone/>
            </a:pPr>
            <a:r>
              <a:rPr lang="en-US" b="1">
                <a:solidFill>
                  <a:srgbClr val="C00000"/>
                </a:solidFill>
              </a:rPr>
              <a:t>Here are some expressions you can use to greet people.</a:t>
            </a:r>
            <a:endParaRPr/>
          </a:p>
        </p:txBody>
      </p:sp>
      <p:sp>
        <p:nvSpPr>
          <p:cNvPr id="146" name="Google Shape;146;p11"/>
          <p:cNvSpPr txBox="1">
            <a:spLocks noGrp="1"/>
          </p:cNvSpPr>
          <p:nvPr>
            <p:ph type="body" idx="1"/>
          </p:nvPr>
        </p:nvSpPr>
        <p:spPr>
          <a:xfrm>
            <a:off x="612396" y="1442906"/>
            <a:ext cx="11643920" cy="4734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How do you do?/ Hi, hello,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Good morning, good afternoon, good evening.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Good day. ( Old fashioned in British English, So formal, not commonly used but in Australian English it’s very common, informal , suitable for all hour of the day)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How are you?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How are you doing?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What’s good?/ What’s popping?/Sup? Howdy :Howdy, folks! When did you all get here?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en-US">
                <a:solidFill>
                  <a:srgbClr val="C00000"/>
                </a:solidFill>
              </a:rPr>
              <a:t>Here are some expressions you can use to greet people.</a:t>
            </a:r>
            <a:endParaRPr/>
          </a:p>
        </p:txBody>
      </p:sp>
      <p:sp>
        <p:nvSpPr>
          <p:cNvPr id="152" name="Google Shape;152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Responding to greeting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Hi, hello.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Good morning/Good afternoon/Good evening.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I'm fine thank you (thanks)/Okay! Thank you (thanks)/Can't complain/Not bad.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How about you?/And you?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How do you do?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Hanging there/ getting by/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 How’s life?- Same as usual 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"/>
          <p:cNvSpPr txBox="1">
            <a:spLocks noGrp="1"/>
          </p:cNvSpPr>
          <p:nvPr>
            <p:ph type="title"/>
          </p:nvPr>
        </p:nvSpPr>
        <p:spPr>
          <a:xfrm>
            <a:off x="302004" y="100669"/>
            <a:ext cx="11051796" cy="84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Introduce Yourself </a:t>
            </a:r>
            <a:endParaRPr/>
          </a:p>
        </p:txBody>
      </p:sp>
      <p:sp>
        <p:nvSpPr>
          <p:cNvPr id="158" name="Google Shape;158;p13"/>
          <p:cNvSpPr txBox="1">
            <a:spLocks noGrp="1"/>
          </p:cNvSpPr>
          <p:nvPr>
            <p:ph type="body" idx="1"/>
          </p:nvPr>
        </p:nvSpPr>
        <p:spPr>
          <a:xfrm>
            <a:off x="302004" y="847288"/>
            <a:ext cx="11051796" cy="532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Who?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 am ( name)/ </a:t>
            </a:r>
            <a:r>
              <a:rPr lang="en-US">
                <a:solidFill>
                  <a:srgbClr val="FF0000"/>
                </a:solidFill>
              </a:rPr>
              <a:t>I’m …..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Char char="•"/>
            </a:pPr>
            <a:r>
              <a:rPr lang="en-US">
                <a:solidFill>
                  <a:schemeClr val="accent1"/>
                </a:solidFill>
              </a:rPr>
              <a:t>In a situation where no one can see you ( telephone, large auditorium)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Char char="•"/>
            </a:pPr>
            <a:r>
              <a:rPr lang="en-US">
                <a:solidFill>
                  <a:schemeClr val="accent1"/>
                </a:solidFill>
              </a:rPr>
              <a:t>This is…/ Hi , this is… speaking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What if you have a preferred name/ nickname?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Informal : My friend’s all call me…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Semi- Formal : My name is…. But it’s hard for some people to say , so you can call me…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Location</a:t>
            </a:r>
            <a:endParaRPr/>
          </a:p>
        </p:txBody>
      </p:sp>
      <p:sp>
        <p:nvSpPr>
          <p:cNvPr id="164" name="Google Shape;164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I’m …. ( Nationality)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 grew up in… ( place)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 was raised in… ( place)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 spent my childhood in… ( place)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 I come from ( implies journey)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 was born in France but raised in Sweden.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 have been living in London for three years.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I’m originally from Rajshahi but  I have been living here for 10 years.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 moved to Dhaka a few years ago 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Occupation/ What do you do?</a:t>
            </a:r>
            <a:br>
              <a:rPr lang="en-US"/>
            </a:br>
            <a:endParaRPr/>
          </a:p>
        </p:txBody>
      </p:sp>
      <p:sp>
        <p:nvSpPr>
          <p:cNvPr id="170" name="Google Shape;170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I’m in class 9, Grade 9 ( American) , year 9 ( British )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I’m pursuing my BBA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I’m a first year BBA student at XYZ university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I have recently done my honors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I run my own business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I’m currently taking a course in math </a:t>
            </a:r>
            <a:r>
              <a:rPr lang="en-US" dirty="0">
                <a:solidFill>
                  <a:srgbClr val="C00000"/>
                </a:solidFill>
              </a:rPr>
              <a:t>“Course in Theoretical subject”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A course on jewelry making or pottery “Course on Practical subject” </a:t>
            </a: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Position/ Company</a:t>
            </a:r>
            <a:endParaRPr/>
          </a:p>
        </p:txBody>
      </p:sp>
      <p:sp>
        <p:nvSpPr>
          <p:cNvPr id="176" name="Google Shape;176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/>
              <a:t>Position/Company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I work in ‘sales’.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/>
              <a:t>Experience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I have three years of experience in neuroscience field.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I’ve worked in the accounting field for three years.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67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en-US">
                <a:solidFill>
                  <a:srgbClr val="C00000"/>
                </a:solidFill>
              </a:rPr>
              <a:t>Do’s </a:t>
            </a:r>
            <a:endParaRPr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167781" y="1132514"/>
            <a:ext cx="11887200" cy="536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/>
              <a:t>Confident/ Friendly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/>
              <a:t>Eye Contact/ Facial Expressions/Speak loudly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</a:pPr>
            <a:r>
              <a:rPr lang="en-US" sz="3600">
                <a:solidFill>
                  <a:srgbClr val="C00000"/>
                </a:solidFill>
              </a:rPr>
              <a:t>Strong Lexical Resource</a:t>
            </a:r>
            <a:r>
              <a:rPr lang="en-US" sz="3600"/>
              <a:t> e.g. I like &gt; I prefer/ being into something 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/>
              <a:t>“Do you prefer fast food or traditional food?” Instead of answering with “I prefer fast food because…”, you can try: Actually, I </a:t>
            </a:r>
            <a:r>
              <a:rPr lang="en-US" sz="3200" b="1"/>
              <a:t>have a preference for</a:t>
            </a:r>
            <a:r>
              <a:rPr lang="en-US" sz="3200"/>
              <a:t> fast food for the reason that …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</a:pPr>
            <a:r>
              <a:rPr lang="en-US" sz="3600">
                <a:solidFill>
                  <a:srgbClr val="C00000"/>
                </a:solidFill>
              </a:rPr>
              <a:t>Less common words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/>
              <a:t>1. I prefer traditional food because it is much tastier than …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/>
              <a:t>2. I am quite partial to traditional food because it is much tastier than …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67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en-US">
                <a:solidFill>
                  <a:srgbClr val="C00000"/>
                </a:solidFill>
              </a:rPr>
              <a:t>Do’s </a:t>
            </a:r>
            <a:endParaRPr/>
          </a:p>
        </p:txBody>
      </p:sp>
      <p:sp>
        <p:nvSpPr>
          <p:cNvPr id="98" name="Google Shape;98;p3"/>
          <p:cNvSpPr txBox="1">
            <a:spLocks noGrp="1"/>
          </p:cNvSpPr>
          <p:nvPr>
            <p:ph type="body" idx="1"/>
          </p:nvPr>
        </p:nvSpPr>
        <p:spPr>
          <a:xfrm>
            <a:off x="167781" y="1132514"/>
            <a:ext cx="11887200" cy="536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/>
              <a:t>Expand your expression with example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/>
              <a:t>Use Linking Words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Don’ts</a:t>
            </a:r>
            <a:endParaRPr/>
          </a:p>
        </p:txBody>
      </p:sp>
      <p:sp>
        <p:nvSpPr>
          <p:cNvPr id="104" name="Google Shape;104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Only Yes/no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Boring Words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Memorize answers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Worry about </a:t>
            </a:r>
            <a:r>
              <a:rPr lang="en-US" b="1">
                <a:solidFill>
                  <a:srgbClr val="C00000"/>
                </a:solidFill>
                <a:latin typeface="Ribeye"/>
                <a:ea typeface="Ribeye"/>
                <a:cs typeface="Ribeye"/>
                <a:sym typeface="Ribeye"/>
              </a:rPr>
              <a:t>Accent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Speak too quickly /slowly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en-US">
                <a:solidFill>
                  <a:srgbClr val="C00000"/>
                </a:solidFill>
              </a:rPr>
              <a:t>Speaking Test Assessment Criteria</a:t>
            </a:r>
            <a:endParaRPr/>
          </a:p>
        </p:txBody>
      </p:sp>
      <p:sp>
        <p:nvSpPr>
          <p:cNvPr id="110" name="Google Shape;11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79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Fluency</a:t>
            </a:r>
            <a:endParaRPr/>
          </a:p>
          <a:p>
            <a:pPr marL="228600" lvl="0" indent="-279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Lexical Resource</a:t>
            </a:r>
            <a:endParaRPr/>
          </a:p>
          <a:p>
            <a:pPr marL="228600" lvl="0" indent="-279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Grammar Range and Accuracy</a:t>
            </a:r>
            <a:endParaRPr/>
          </a:p>
          <a:p>
            <a:pPr marL="228600" lvl="0" indent="-279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Pronunciation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The Personal Inventory </a:t>
            </a:r>
            <a:endParaRPr/>
          </a:p>
        </p:txBody>
      </p:sp>
      <p:sp>
        <p:nvSpPr>
          <p:cNvPr id="116" name="Google Shape;116;p6"/>
          <p:cNvSpPr txBox="1">
            <a:spLocks noGrp="1"/>
          </p:cNvSpPr>
          <p:nvPr>
            <p:ph type="body" idx="1"/>
          </p:nvPr>
        </p:nvSpPr>
        <p:spPr>
          <a:xfrm>
            <a:off x="620785" y="1510018"/>
            <a:ext cx="10733015" cy="4666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1. Vital Data  : </a:t>
            </a:r>
            <a:r>
              <a:rPr lang="en-US">
                <a:solidFill>
                  <a:srgbClr val="FF0000"/>
                </a:solidFill>
              </a:rPr>
              <a:t>Name </a:t>
            </a:r>
            <a:r>
              <a:rPr lang="en-US"/>
              <a:t>, Nickname, Your preferred name, age , birthdate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2. Family Data : Members of your family, Occupation of  gurdian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3. Experiences : </a:t>
            </a:r>
            <a:r>
              <a:rPr lang="en-US">
                <a:solidFill>
                  <a:srgbClr val="FF0000"/>
                </a:solidFill>
              </a:rPr>
              <a:t>Education, Work, Travel, Social : Do you belong to any social clubs/ community organizations</a:t>
            </a:r>
            <a:r>
              <a:rPr lang="en-US"/>
              <a:t>, Do you date?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800"/>
              <a:buChar char="•"/>
            </a:pPr>
            <a:r>
              <a:rPr lang="en-US">
                <a:solidFill>
                  <a:srgbClr val="FF0000"/>
                </a:solidFill>
              </a:rPr>
              <a:t>Recreation</a:t>
            </a:r>
            <a:r>
              <a:rPr lang="en-US"/>
              <a:t>, hobbies, List favorite Tv programs, films you have recently watched, types of music you listen to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4. Values : List important things persons , or beliefs in your life.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5. </a:t>
            </a:r>
            <a:r>
              <a:rPr lang="en-US">
                <a:solidFill>
                  <a:srgbClr val="FF0000"/>
                </a:solidFill>
              </a:rPr>
              <a:t>Short term goals, long term goals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6. Problems: What are your immediate and pressing problems?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122" name="Google Shape;122;p7"/>
          <p:cNvSpPr txBox="1">
            <a:spLocks noGrp="1"/>
          </p:cNvSpPr>
          <p:nvPr>
            <p:ph type="body" idx="1"/>
          </p:nvPr>
        </p:nvSpPr>
        <p:spPr>
          <a:xfrm>
            <a:off x="1852550" y="17815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200" dirty="0"/>
              <a:t>7. </a:t>
            </a:r>
            <a:r>
              <a:rPr lang="en-US" sz="3200" dirty="0">
                <a:solidFill>
                  <a:srgbClr val="FF0000"/>
                </a:solidFill>
              </a:rPr>
              <a:t>Communication skills: What do you see as your communication strength and weakness?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200" dirty="0"/>
              <a:t>8. Wired: How much time do you spend of cell phone/ computer?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200" dirty="0"/>
              <a:t>9. </a:t>
            </a:r>
            <a:r>
              <a:rPr lang="en-US" sz="3200" dirty="0">
                <a:solidFill>
                  <a:srgbClr val="FF0000"/>
                </a:solidFill>
              </a:rPr>
              <a:t>Things you would like to change 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r>
              <a:rPr lang="en-US" sz="3200" dirty="0">
                <a:solidFill>
                  <a:srgbClr val="FF0000"/>
                </a:solidFill>
              </a:rPr>
              <a:t>10. Being at university: What are your feelings about your university? Your department, and education in particular and general ?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Greetings</a:t>
            </a:r>
            <a:endParaRPr/>
          </a:p>
        </p:txBody>
      </p:sp>
      <p:sp>
        <p:nvSpPr>
          <p:cNvPr id="128" name="Google Shape;128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Formal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Semi-formal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Informal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92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Formal Greetings </a:t>
            </a:r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body" idx="1"/>
          </p:nvPr>
        </p:nvSpPr>
        <p:spPr>
          <a:xfrm>
            <a:off x="771787" y="1291906"/>
            <a:ext cx="10582013" cy="4885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Hello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Good morning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Good evening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Jhon: How do you do Mr. Khan?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    Khan : How do you do Mr. john? Delighted to meet you 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     Ena: How do you do Mr. Steve? Glad to meet you.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     Steve: Me too.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    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901</Words>
  <Application>Microsoft Office PowerPoint</Application>
  <PresentationFormat>Widescreen</PresentationFormat>
  <Paragraphs>107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Arial</vt:lpstr>
      <vt:lpstr>Times New Roman</vt:lpstr>
      <vt:lpstr>Ribeye</vt:lpstr>
      <vt:lpstr>Office Theme</vt:lpstr>
      <vt:lpstr>PowerPoint Presentation</vt:lpstr>
      <vt:lpstr>Do’s </vt:lpstr>
      <vt:lpstr>Do’s </vt:lpstr>
      <vt:lpstr>Don’ts</vt:lpstr>
      <vt:lpstr>Speaking Test Assessment Criteria</vt:lpstr>
      <vt:lpstr>The Personal Inventory </vt:lpstr>
      <vt:lpstr>PowerPoint Presentation</vt:lpstr>
      <vt:lpstr>Greetings</vt:lpstr>
      <vt:lpstr>Formal Greetings </vt:lpstr>
      <vt:lpstr>Greetings </vt:lpstr>
      <vt:lpstr>Here are some expressions you can use to greet people.</vt:lpstr>
      <vt:lpstr>Here are some expressions you can use to greet people.</vt:lpstr>
      <vt:lpstr>Introduce Yourself </vt:lpstr>
      <vt:lpstr>Location</vt:lpstr>
      <vt:lpstr>Occupation/ What do you do? </vt:lpstr>
      <vt:lpstr>Position/ Company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Proma</dc:creator>
  <cp:lastModifiedBy>Proma</cp:lastModifiedBy>
  <cp:revision>1</cp:revision>
  <dcterms:created xsi:type="dcterms:W3CDTF">2023-01-26T05:12:56Z</dcterms:created>
  <dcterms:modified xsi:type="dcterms:W3CDTF">2023-08-27T19:21:09Z</dcterms:modified>
</cp:coreProperties>
</file>