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61" r:id="rId9"/>
    <p:sldId id="270" r:id="rId10"/>
    <p:sldId id="262" r:id="rId11"/>
    <p:sldId id="263" r:id="rId12"/>
    <p:sldId id="264" r:id="rId13"/>
    <p:sldId id="271" r:id="rId14"/>
    <p:sldId id="265" r:id="rId15"/>
    <p:sldId id="272" r:id="rId16"/>
    <p:sldId id="273" r:id="rId17"/>
    <p:sldId id="266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0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-288" y="-78"/>
      </p:cViewPr>
      <p:guideLst>
        <p:guide orient="horz" pos="2160"/>
        <p:guide orient="horz" pos="22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353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530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400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970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519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043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101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384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474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801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900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EAE18-D70F-464D-BACA-FD75E5DF1214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3CF95-FF9C-436F-88EE-5663FF988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453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terproinc.com/blog/translation-techniqu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Translation Studies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Lecture 3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73314"/>
            <a:ext cx="9144000" cy="1655762"/>
          </a:xfrm>
        </p:spPr>
        <p:txBody>
          <a:bodyPr>
            <a:normAutofit/>
          </a:bodyPr>
          <a:lstStyle/>
          <a:p>
            <a:r>
              <a:rPr lang="en-US" sz="1600" dirty="0" err="1" smtClean="0"/>
              <a:t>Md</a:t>
            </a:r>
            <a:r>
              <a:rPr lang="en-US" sz="1600" dirty="0" smtClean="0"/>
              <a:t> </a:t>
            </a:r>
            <a:r>
              <a:rPr lang="en-US" sz="1600" dirty="0" err="1" smtClean="0"/>
              <a:t>Hasan</a:t>
            </a:r>
            <a:r>
              <a:rPr lang="en-US" sz="1600" dirty="0" smtClean="0"/>
              <a:t> </a:t>
            </a:r>
            <a:r>
              <a:rPr lang="en-US" sz="1600" dirty="0" err="1" smtClean="0"/>
              <a:t>Ashik</a:t>
            </a:r>
            <a:r>
              <a:rPr lang="en-US" sz="1600" dirty="0" smtClean="0"/>
              <a:t> Rahman</a:t>
            </a:r>
          </a:p>
          <a:p>
            <a:r>
              <a:rPr lang="en-US" sz="1600" dirty="0" smtClean="0"/>
              <a:t>Senior Lecturer, Department of English</a:t>
            </a:r>
          </a:p>
          <a:p>
            <a:r>
              <a:rPr lang="en-US" sz="1600" dirty="0" smtClean="0"/>
              <a:t>Daffodil International University</a:t>
            </a: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709383" y="2249905"/>
            <a:ext cx="6843691" cy="525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337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Literal Translation: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word-for-word translation can be used in some languages and not others dependent on the sentence structure: </a:t>
            </a:r>
          </a:p>
          <a:p>
            <a:r>
              <a:rPr lang="en-US" dirty="0" smtClean="0"/>
              <a:t>because one sentence can be translated literally across languages does not mean that all sentences can be translated literally. </a:t>
            </a:r>
          </a:p>
          <a:p>
            <a:endParaRPr lang="en-US" dirty="0" smtClean="0"/>
          </a:p>
          <a:p>
            <a:r>
              <a:rPr lang="en-US" dirty="0" smtClean="0"/>
              <a:t>I am a student </a:t>
            </a:r>
          </a:p>
          <a:p>
            <a:r>
              <a:rPr lang="en-US" dirty="0" err="1" smtClean="0"/>
              <a:t>আমি</a:t>
            </a:r>
            <a:r>
              <a:rPr lang="en-US" dirty="0" smtClean="0"/>
              <a:t> (</a:t>
            </a:r>
            <a:r>
              <a:rPr lang="en-US" dirty="0" err="1" smtClean="0"/>
              <a:t>হই</a:t>
            </a:r>
            <a:r>
              <a:rPr lang="en-US" dirty="0" smtClean="0"/>
              <a:t>) </a:t>
            </a:r>
            <a:r>
              <a:rPr lang="en-US" dirty="0" err="1" smtClean="0"/>
              <a:t>একজন</a:t>
            </a:r>
            <a:r>
              <a:rPr lang="en-US" dirty="0" smtClean="0"/>
              <a:t> </a:t>
            </a:r>
            <a:r>
              <a:rPr lang="en-US" dirty="0" err="1" smtClean="0"/>
              <a:t>ছাত্র</a:t>
            </a:r>
            <a:r>
              <a:rPr lang="en-US" dirty="0" smtClean="0"/>
              <a:t>।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838200" y="1347537"/>
            <a:ext cx="4576011" cy="2804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9865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Oblique Translation Techniques: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when the structural or conceptual elements of the source language cannot be directly translated without altering meaning or upsetting the grammatical and stylistics elements of the target language.</a:t>
            </a: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838200" y="1395663"/>
            <a:ext cx="7944853" cy="1172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422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This is the process where parts of speech change their sequence when they are translated (blue ball becomes </a:t>
            </a:r>
            <a:r>
              <a:rPr lang="en-US" dirty="0" err="1" smtClean="0"/>
              <a:t>boule</a:t>
            </a:r>
            <a:r>
              <a:rPr lang="en-US" dirty="0" smtClean="0"/>
              <a:t> </a:t>
            </a:r>
            <a:r>
              <a:rPr lang="en-US" dirty="0" err="1" smtClean="0"/>
              <a:t>bleue</a:t>
            </a:r>
            <a:r>
              <a:rPr lang="en-US" dirty="0" smtClean="0"/>
              <a:t> in French). </a:t>
            </a:r>
          </a:p>
          <a:p>
            <a:r>
              <a:rPr lang="en-US" dirty="0" smtClean="0"/>
              <a:t>It is in a sense a shift of word class. Grammatical structures are often different in different languages. </a:t>
            </a:r>
          </a:p>
          <a:p>
            <a:endParaRPr lang="en-US" dirty="0" smtClean="0"/>
          </a:p>
          <a:p>
            <a:r>
              <a:rPr lang="en-US" dirty="0" smtClean="0"/>
              <a:t>He plays football.</a:t>
            </a:r>
          </a:p>
          <a:p>
            <a:endParaRPr lang="en-US" dirty="0" smtClean="0"/>
          </a:p>
          <a:p>
            <a:r>
              <a:rPr lang="en-US" dirty="0" err="1" smtClean="0"/>
              <a:t>সে</a:t>
            </a:r>
            <a:r>
              <a:rPr lang="en-US" dirty="0" smtClean="0"/>
              <a:t>    </a:t>
            </a:r>
            <a:r>
              <a:rPr lang="en-US" dirty="0" err="1" smtClean="0"/>
              <a:t>ফুটবল</a:t>
            </a:r>
            <a:r>
              <a:rPr lang="en-US" dirty="0" smtClean="0"/>
              <a:t>    </a:t>
            </a:r>
            <a:r>
              <a:rPr lang="en-US" dirty="0" err="1" smtClean="0"/>
              <a:t>খেলে</a:t>
            </a:r>
            <a:r>
              <a:rPr lang="en-US" dirty="0" smtClean="0"/>
              <a:t>।</a:t>
            </a:r>
          </a:p>
          <a:p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840832" y="4572000"/>
            <a:ext cx="1515979" cy="6256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2117559" y="4580021"/>
            <a:ext cx="922421" cy="6055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934453" y="1347537"/>
            <a:ext cx="3396915" cy="3191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5634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Modulation consists of using a phrase that is different in the source and target languages to convey the same idea: </a:t>
            </a:r>
          </a:p>
          <a:p>
            <a:r>
              <a:rPr lang="en-US" dirty="0" smtClean="0"/>
              <a:t>Te lo </a:t>
            </a:r>
            <a:r>
              <a:rPr lang="en-US" dirty="0" err="1" smtClean="0"/>
              <a:t>dejo</a:t>
            </a:r>
            <a:r>
              <a:rPr lang="en-US" dirty="0" smtClean="0"/>
              <a:t> means literally </a:t>
            </a:r>
            <a:r>
              <a:rPr lang="en-US" dirty="0" smtClean="0">
                <a:solidFill>
                  <a:srgbClr val="FF0000"/>
                </a:solidFill>
              </a:rPr>
              <a:t>I leave it to you</a:t>
            </a:r>
            <a:r>
              <a:rPr lang="en-US" dirty="0" smtClean="0"/>
              <a:t> but translates better as </a:t>
            </a:r>
            <a:r>
              <a:rPr lang="en-US" dirty="0" smtClean="0">
                <a:solidFill>
                  <a:srgbClr val="00B050"/>
                </a:solidFill>
              </a:rPr>
              <a:t>You can have it</a:t>
            </a:r>
            <a:r>
              <a:rPr lang="en-US" dirty="0" smtClean="0"/>
              <a:t>. It changes the semantics and shifts the point of view of the source language.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 leave it to you --  </a:t>
            </a:r>
            <a:r>
              <a:rPr lang="en-US" sz="2400" dirty="0" err="1" smtClean="0"/>
              <a:t>আমি</a:t>
            </a:r>
            <a:r>
              <a:rPr lang="en-US" sz="2400" dirty="0" smtClean="0"/>
              <a:t> </a:t>
            </a:r>
            <a:r>
              <a:rPr lang="en-US" sz="2400" dirty="0" err="1" smtClean="0"/>
              <a:t>তোমার</a:t>
            </a:r>
            <a:r>
              <a:rPr lang="en-US" sz="2400" dirty="0" smtClean="0"/>
              <a:t> </a:t>
            </a:r>
            <a:r>
              <a:rPr lang="en-US" sz="2400" dirty="0" err="1" smtClean="0"/>
              <a:t>উপর</a:t>
            </a:r>
            <a:r>
              <a:rPr lang="en-US" sz="2400" dirty="0" smtClean="0"/>
              <a:t> </a:t>
            </a:r>
            <a:r>
              <a:rPr lang="en-US" sz="2400" dirty="0" err="1" smtClean="0"/>
              <a:t>ছেড়ে</a:t>
            </a:r>
            <a:r>
              <a:rPr lang="en-US" sz="2400" dirty="0" smtClean="0"/>
              <a:t> </a:t>
            </a:r>
            <a:r>
              <a:rPr lang="en-US" sz="2400" dirty="0" err="1" smtClean="0"/>
              <a:t>দিলাম</a:t>
            </a:r>
            <a:r>
              <a:rPr lang="en-US" sz="2400" dirty="0" smtClean="0"/>
              <a:t>   / </a:t>
            </a:r>
            <a:r>
              <a:rPr lang="en-US" sz="2400" dirty="0" err="1" smtClean="0"/>
              <a:t>তুমি</a:t>
            </a:r>
            <a:r>
              <a:rPr lang="en-US" sz="2400" dirty="0" smtClean="0"/>
              <a:t> </a:t>
            </a:r>
            <a:r>
              <a:rPr lang="en-US" sz="2400" dirty="0" err="1" smtClean="0"/>
              <a:t>যা</a:t>
            </a:r>
            <a:r>
              <a:rPr lang="en-US" sz="2400" dirty="0" smtClean="0"/>
              <a:t> </a:t>
            </a:r>
            <a:r>
              <a:rPr lang="en-US" sz="2400" dirty="0" err="1" smtClean="0"/>
              <a:t>ভালো</a:t>
            </a:r>
            <a:r>
              <a:rPr lang="en-US" sz="2400" dirty="0" smtClean="0"/>
              <a:t> </a:t>
            </a:r>
            <a:r>
              <a:rPr lang="en-US" sz="2400" dirty="0" err="1" smtClean="0"/>
              <a:t>মনে</a:t>
            </a:r>
            <a:r>
              <a:rPr lang="en-US" sz="2400" dirty="0" smtClean="0"/>
              <a:t> </a:t>
            </a:r>
            <a:r>
              <a:rPr lang="en-US" sz="2400" dirty="0" err="1" smtClean="0"/>
              <a:t>করো</a:t>
            </a:r>
            <a:r>
              <a:rPr lang="en-US" sz="2400" dirty="0" smtClean="0"/>
              <a:t>।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922421" y="1311442"/>
            <a:ext cx="2807368" cy="1988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Reformulation or Equivalence: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905" y="2223191"/>
            <a:ext cx="10515600" cy="4351338"/>
          </a:xfrm>
        </p:spPr>
        <p:txBody>
          <a:bodyPr/>
          <a:lstStyle/>
          <a:p>
            <a:r>
              <a:rPr lang="en-US" dirty="0" smtClean="0"/>
              <a:t>Here you have to express something in a completely different way, for example when translating idioms or advertising slogans. </a:t>
            </a:r>
          </a:p>
          <a:p>
            <a:r>
              <a:rPr lang="en-US" dirty="0" smtClean="0"/>
              <a:t>The process is creative, but not always easy. </a:t>
            </a:r>
          </a:p>
          <a:p>
            <a:endParaRPr lang="en-US" dirty="0" smtClean="0"/>
          </a:p>
          <a:p>
            <a:r>
              <a:rPr lang="en-US" dirty="0" smtClean="0"/>
              <a:t>Would you have translated the movie The Sound of Music into Spanish as La </a:t>
            </a:r>
            <a:r>
              <a:rPr lang="en-US" dirty="0" err="1" smtClean="0"/>
              <a:t>novicia</a:t>
            </a:r>
            <a:r>
              <a:rPr lang="en-US" dirty="0" smtClean="0"/>
              <a:t> </a:t>
            </a:r>
            <a:r>
              <a:rPr lang="en-US" dirty="0" err="1" smtClean="0"/>
              <a:t>rebelde</a:t>
            </a:r>
            <a:r>
              <a:rPr lang="en-US" dirty="0" smtClean="0"/>
              <a:t> (The Rebellious Novice in Latin America) or </a:t>
            </a:r>
            <a:r>
              <a:rPr lang="en-US" dirty="0" err="1" smtClean="0"/>
              <a:t>Sonrisas</a:t>
            </a:r>
            <a:r>
              <a:rPr lang="en-US" dirty="0" smtClean="0"/>
              <a:t> y </a:t>
            </a:r>
            <a:r>
              <a:rPr lang="en-US" dirty="0" err="1" smtClean="0"/>
              <a:t>lágrimas</a:t>
            </a:r>
            <a:r>
              <a:rPr lang="en-US" dirty="0" smtClean="0"/>
              <a:t> (Smiles and Tears in Spain)?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838200" y="1335505"/>
            <a:ext cx="7487653" cy="4802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8339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মোল্লা</a:t>
            </a:r>
            <a:r>
              <a:rPr lang="en-US" dirty="0" smtClean="0"/>
              <a:t> </a:t>
            </a:r>
            <a:r>
              <a:rPr lang="en-US" dirty="0" err="1" smtClean="0"/>
              <a:t>বাড়ির</a:t>
            </a:r>
            <a:r>
              <a:rPr lang="en-US" dirty="0" smtClean="0"/>
              <a:t> </a:t>
            </a:r>
            <a:r>
              <a:rPr lang="en-US" dirty="0" err="1" smtClean="0"/>
              <a:t>বউ</a:t>
            </a:r>
            <a:endParaRPr lang="en-US" dirty="0" smtClean="0"/>
          </a:p>
          <a:p>
            <a:r>
              <a:rPr lang="en-US" dirty="0" err="1" smtClean="0"/>
              <a:t>অপুর</a:t>
            </a:r>
            <a:r>
              <a:rPr lang="en-US" dirty="0" smtClean="0"/>
              <a:t> </a:t>
            </a:r>
            <a:r>
              <a:rPr lang="en-US" dirty="0" err="1" smtClean="0"/>
              <a:t>সংসার</a:t>
            </a:r>
            <a:endParaRPr lang="en-US" dirty="0" smtClean="0"/>
          </a:p>
          <a:p>
            <a:r>
              <a:rPr lang="en-US" dirty="0" err="1" smtClean="0"/>
              <a:t>হাজার</a:t>
            </a:r>
            <a:r>
              <a:rPr lang="en-US" dirty="0" smtClean="0"/>
              <a:t> </a:t>
            </a:r>
            <a:r>
              <a:rPr lang="en-US" dirty="0" err="1" smtClean="0"/>
              <a:t>বছর</a:t>
            </a:r>
            <a:r>
              <a:rPr lang="en-US" dirty="0" smtClean="0"/>
              <a:t> </a:t>
            </a:r>
            <a:r>
              <a:rPr lang="en-US" dirty="0" err="1" smtClean="0"/>
              <a:t>ধরে</a:t>
            </a:r>
            <a:endParaRPr lang="en-US" dirty="0" smtClean="0"/>
          </a:p>
          <a:p>
            <a:r>
              <a:rPr lang="en-US" dirty="0" err="1" smtClean="0"/>
              <a:t>পথের</a:t>
            </a:r>
            <a:r>
              <a:rPr lang="en-US" dirty="0" smtClean="0"/>
              <a:t>  </a:t>
            </a:r>
            <a:r>
              <a:rPr lang="en-US" dirty="0" err="1" smtClean="0"/>
              <a:t>পাঁচালী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মোল্লা</a:t>
            </a:r>
            <a:r>
              <a:rPr lang="en-US" dirty="0" smtClean="0"/>
              <a:t> </a:t>
            </a:r>
            <a:r>
              <a:rPr lang="en-US" dirty="0" err="1" smtClean="0"/>
              <a:t>বাড়ির</a:t>
            </a:r>
            <a:r>
              <a:rPr lang="en-US" dirty="0" smtClean="0"/>
              <a:t> </a:t>
            </a:r>
            <a:r>
              <a:rPr lang="en-US" dirty="0" err="1" smtClean="0"/>
              <a:t>বউ</a:t>
            </a:r>
            <a:r>
              <a:rPr lang="en-US" dirty="0" smtClean="0"/>
              <a:t>  		???</a:t>
            </a:r>
          </a:p>
          <a:p>
            <a:r>
              <a:rPr lang="en-US" dirty="0" err="1" smtClean="0"/>
              <a:t>অপুর</a:t>
            </a:r>
            <a:r>
              <a:rPr lang="en-US" dirty="0" smtClean="0"/>
              <a:t> </a:t>
            </a:r>
            <a:r>
              <a:rPr lang="en-US" dirty="0" err="1" smtClean="0"/>
              <a:t>সংসার</a:t>
            </a:r>
            <a:r>
              <a:rPr lang="en-US" dirty="0" smtClean="0"/>
              <a:t>		The World of </a:t>
            </a:r>
            <a:r>
              <a:rPr lang="en-US" dirty="0" err="1" smtClean="0"/>
              <a:t>Apu</a:t>
            </a:r>
            <a:endParaRPr lang="en-US" dirty="0" smtClean="0"/>
          </a:p>
          <a:p>
            <a:r>
              <a:rPr lang="en-US" dirty="0" err="1" smtClean="0"/>
              <a:t>হাজার</a:t>
            </a:r>
            <a:r>
              <a:rPr lang="en-US" dirty="0" smtClean="0"/>
              <a:t> </a:t>
            </a:r>
            <a:r>
              <a:rPr lang="en-US" dirty="0" err="1" smtClean="0"/>
              <a:t>বছর</a:t>
            </a:r>
            <a:r>
              <a:rPr lang="en-US" dirty="0" smtClean="0"/>
              <a:t> </a:t>
            </a:r>
            <a:r>
              <a:rPr lang="en-US" dirty="0" err="1" smtClean="0"/>
              <a:t>ধরে</a:t>
            </a:r>
            <a:r>
              <a:rPr lang="en-US" dirty="0" smtClean="0"/>
              <a:t>		Symphony of Agony</a:t>
            </a:r>
          </a:p>
          <a:p>
            <a:r>
              <a:rPr lang="en-US" dirty="0" err="1" smtClean="0"/>
              <a:t>পথের</a:t>
            </a:r>
            <a:r>
              <a:rPr lang="en-US" dirty="0" smtClean="0"/>
              <a:t>  </a:t>
            </a:r>
            <a:r>
              <a:rPr lang="en-US" dirty="0" err="1" smtClean="0"/>
              <a:t>পাঁচালী</a:t>
            </a:r>
            <a:r>
              <a:rPr lang="en-US" dirty="0" smtClean="0"/>
              <a:t>		Song of the Little Road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Adaptation occurs when something specific to one language culture is expressed in a totally different way that is familiar or appropriate to another language culture. It is a shift in cultural environment. </a:t>
            </a:r>
          </a:p>
          <a:p>
            <a:endParaRPr lang="en-US" dirty="0" smtClean="0"/>
          </a:p>
          <a:p>
            <a:r>
              <a:rPr lang="en-US" dirty="0" smtClean="0"/>
              <a:t>Bread and butter			- </a:t>
            </a:r>
            <a:r>
              <a:rPr lang="en-US" dirty="0" err="1" smtClean="0"/>
              <a:t>ডাল</a:t>
            </a:r>
            <a:r>
              <a:rPr lang="en-US" dirty="0" smtClean="0"/>
              <a:t> -</a:t>
            </a:r>
            <a:r>
              <a:rPr lang="en-US" dirty="0" err="1" smtClean="0"/>
              <a:t>ভাত</a:t>
            </a:r>
            <a:endParaRPr lang="en-US" dirty="0" smtClean="0"/>
          </a:p>
          <a:p>
            <a:r>
              <a:rPr lang="en-US" dirty="0" smtClean="0"/>
              <a:t>Cats and dogs                             - </a:t>
            </a:r>
            <a:r>
              <a:rPr lang="en-US" dirty="0" err="1" smtClean="0"/>
              <a:t>মূষলধারে</a:t>
            </a:r>
            <a:endParaRPr lang="en-US" dirty="0" smtClean="0"/>
          </a:p>
          <a:p>
            <a:endParaRPr lang="en-US" dirty="0" smtClean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802106" y="1371600"/>
            <a:ext cx="2891589" cy="25205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5529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general terms compensation can be used when something cannot be translated, and the meaning that is lost is expressed somewhere else in the translated text. </a:t>
            </a:r>
          </a:p>
          <a:p>
            <a:r>
              <a:rPr lang="en-US" dirty="0" smtClean="0"/>
              <a:t>One example given by Fawcett is the problem of translating nuances of formality from languages that use forms such as Spanish informal </a:t>
            </a:r>
            <a:r>
              <a:rPr lang="en-US" dirty="0" err="1" smtClean="0"/>
              <a:t>tú</a:t>
            </a:r>
            <a:r>
              <a:rPr lang="en-US" dirty="0" smtClean="0"/>
              <a:t> and formal </a:t>
            </a:r>
            <a:r>
              <a:rPr lang="en-US" dirty="0" err="1" smtClean="0"/>
              <a:t>usted</a:t>
            </a:r>
            <a:r>
              <a:rPr lang="en-US" dirty="0" smtClean="0"/>
              <a:t>, French </a:t>
            </a:r>
            <a:r>
              <a:rPr lang="en-US" dirty="0" err="1" smtClean="0"/>
              <a:t>tu</a:t>
            </a:r>
            <a:r>
              <a:rPr lang="en-US" dirty="0" smtClean="0"/>
              <a:t> and </a:t>
            </a:r>
            <a:r>
              <a:rPr lang="en-US" dirty="0" err="1" smtClean="0"/>
              <a:t>vous</a:t>
            </a:r>
            <a:r>
              <a:rPr lang="en-US" dirty="0" smtClean="0"/>
              <a:t>, and German du and </a:t>
            </a:r>
            <a:r>
              <a:rPr lang="en-US" dirty="0" err="1" smtClean="0"/>
              <a:t>sie</a:t>
            </a:r>
            <a:r>
              <a:rPr lang="en-US" dirty="0" smtClean="0"/>
              <a:t> into English which only has 'you', and expresses degrees of formality in different ways.</a:t>
            </a:r>
          </a:p>
          <a:p>
            <a:r>
              <a:rPr lang="en-US" dirty="0" err="1" smtClean="0"/>
              <a:t>আপনি</a:t>
            </a:r>
            <a:r>
              <a:rPr lang="en-US" dirty="0" smtClean="0"/>
              <a:t>/ </a:t>
            </a:r>
            <a:r>
              <a:rPr lang="en-US" dirty="0" err="1" smtClean="0"/>
              <a:t>তুমি</a:t>
            </a:r>
            <a:r>
              <a:rPr lang="en-US" dirty="0" smtClean="0"/>
              <a:t>  You</a:t>
            </a:r>
          </a:p>
          <a:p>
            <a:r>
              <a:rPr lang="en-US" dirty="0" err="1" smtClean="0"/>
              <a:t>উনি</a:t>
            </a:r>
            <a:r>
              <a:rPr lang="en-US" dirty="0" smtClean="0"/>
              <a:t>/</a:t>
            </a:r>
            <a:r>
              <a:rPr lang="en-US" dirty="0" err="1" smtClean="0"/>
              <a:t>সে</a:t>
            </a:r>
            <a:r>
              <a:rPr lang="en-US" dirty="0" smtClean="0"/>
              <a:t>   He/she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982579" y="1347537"/>
            <a:ext cx="3625516" cy="1988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105" y="443069"/>
            <a:ext cx="10515600" cy="1325563"/>
          </a:xfrm>
        </p:spPr>
        <p:txBody>
          <a:bodyPr/>
          <a:lstStyle/>
          <a:p>
            <a:r>
              <a:rPr lang="en-US" dirty="0" smtClean="0"/>
              <a:t>Translation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Based on “Introduction Techniques” by Gabriela </a:t>
            </a:r>
            <a:r>
              <a:rPr lang="en-US" dirty="0" err="1" smtClean="0"/>
              <a:t>Bosco</a:t>
            </a:r>
            <a:r>
              <a:rPr lang="en-US" dirty="0" smtClean="0"/>
              <a:t>. 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Link: </a:t>
            </a:r>
            <a:r>
              <a:rPr lang="en-US" u="sng" dirty="0" smtClean="0">
                <a:hlinkClick r:id="rId2"/>
              </a:rPr>
              <a:t>https://www.interproinc.com/blog/translation-techniques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902368" y="1395663"/>
            <a:ext cx="5690937" cy="36095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8955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Direct Translation Techniques:</a:t>
            </a:r>
          </a:p>
          <a:p>
            <a:pPr marL="914400" lvl="2" inden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Borrowing</a:t>
            </a:r>
          </a:p>
          <a:p>
            <a:pPr marL="914400" lvl="2" inden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Calque</a:t>
            </a:r>
          </a:p>
          <a:p>
            <a:pPr marL="914400" lvl="2" inden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Literal Translation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Oblique Translation Techniques:</a:t>
            </a:r>
          </a:p>
          <a:p>
            <a:pPr marL="914400" lvl="2" inden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Transposition</a:t>
            </a:r>
          </a:p>
          <a:p>
            <a:pPr marL="914400" lvl="2" inden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Modulation</a:t>
            </a:r>
          </a:p>
          <a:p>
            <a:pPr marL="914400" lvl="2" inden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Reformation or Equivalence</a:t>
            </a:r>
          </a:p>
          <a:p>
            <a:pPr marL="914400" lvl="2" inden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Adaptation</a:t>
            </a:r>
          </a:p>
          <a:p>
            <a:pPr marL="914400" lvl="2" inden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Compensation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898358" y="1335505"/>
            <a:ext cx="2891589" cy="3191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011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Translation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structural and conceptual elements of the source language can be transposed into the target language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986589" y="1347537"/>
            <a:ext cx="7243011" cy="6015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6302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Borrowing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taking of words directly from one language into another without translation.</a:t>
            </a:r>
          </a:p>
          <a:p>
            <a:endParaRPr lang="en-US" dirty="0" smtClean="0"/>
          </a:p>
          <a:p>
            <a:r>
              <a:rPr lang="en-US" dirty="0" smtClean="0"/>
              <a:t>Many English words are "borrowed" into other languages; for example software in the field of technology and funk in culture. </a:t>
            </a:r>
          </a:p>
          <a:p>
            <a:endParaRPr lang="en-US" dirty="0" smtClean="0"/>
          </a:p>
          <a:p>
            <a:r>
              <a:rPr lang="en-US" dirty="0" smtClean="0"/>
              <a:t>Other Example: </a:t>
            </a:r>
            <a:r>
              <a:rPr lang="en-US" dirty="0" err="1" smtClean="0"/>
              <a:t>abbatoire</a:t>
            </a:r>
            <a:r>
              <a:rPr lang="en-US" dirty="0" smtClean="0"/>
              <a:t>, café, passé and résumé from French; hamburger and kindergarten from German; bandana, musk and sugar from Sanskrit.</a:t>
            </a:r>
          </a:p>
          <a:p>
            <a:endParaRPr lang="en-US" dirty="0" smtClean="0"/>
          </a:p>
          <a:p>
            <a:r>
              <a:rPr lang="en-US" dirty="0" smtClean="0"/>
              <a:t>Borrowed words are often printed in italics when they are considered to be "foreign".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874295" y="1335505"/>
            <a:ext cx="2687052" cy="4394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1389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borrowed words in Bangla: </a:t>
            </a:r>
          </a:p>
          <a:p>
            <a:endParaRPr lang="en-US" dirty="0" smtClean="0"/>
          </a:p>
          <a:p>
            <a:r>
              <a:rPr lang="en-US" dirty="0" smtClean="0"/>
              <a:t>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চেয়ার</a:t>
            </a:r>
            <a:endParaRPr lang="en-US" dirty="0" smtClean="0"/>
          </a:p>
          <a:p>
            <a:r>
              <a:rPr lang="en-US" dirty="0" err="1" smtClean="0"/>
              <a:t>ফুটপাথ</a:t>
            </a:r>
            <a:endParaRPr lang="en-US" dirty="0" smtClean="0"/>
          </a:p>
          <a:p>
            <a:r>
              <a:rPr lang="en-US" dirty="0" err="1" smtClean="0"/>
              <a:t>টুথপেস্ট</a:t>
            </a:r>
            <a:endParaRPr lang="en-US" dirty="0" smtClean="0"/>
          </a:p>
          <a:p>
            <a:r>
              <a:rPr lang="en-US" dirty="0" err="1" smtClean="0"/>
              <a:t>গ্লাস</a:t>
            </a:r>
            <a:endParaRPr lang="en-US" dirty="0" smtClean="0"/>
          </a:p>
          <a:p>
            <a:r>
              <a:rPr lang="en-US" dirty="0" err="1" smtClean="0"/>
              <a:t>বাথরুম</a:t>
            </a:r>
            <a:endParaRPr lang="en-US" dirty="0" smtClean="0"/>
          </a:p>
          <a:p>
            <a:r>
              <a:rPr lang="en-US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526" y="365125"/>
            <a:ext cx="10391274" cy="1325563"/>
          </a:xfrm>
        </p:spPr>
        <p:txBody>
          <a:bodyPr/>
          <a:lstStyle/>
          <a:p>
            <a:r>
              <a:rPr lang="en-US" dirty="0" smtClean="0"/>
              <a:t>Calque: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calque</a:t>
            </a:r>
            <a:r>
              <a:rPr lang="en-US" dirty="0" smtClean="0"/>
              <a:t> or loan translation is a phrase borrowed from another language and translated literally word-for-word. </a:t>
            </a:r>
          </a:p>
          <a:p>
            <a:r>
              <a:rPr lang="en-US" dirty="0" smtClean="0"/>
              <a:t>Some calques can become widely accepted in the target language (such as standpoint, beer garden and breakfast and Spanish peso </a:t>
            </a:r>
            <a:r>
              <a:rPr lang="en-US" dirty="0" err="1" smtClean="0"/>
              <a:t>mosca</a:t>
            </a:r>
            <a:r>
              <a:rPr lang="en-US" dirty="0" smtClean="0"/>
              <a:t> and Casa Blanca from English flyweight and White House). </a:t>
            </a:r>
          </a:p>
          <a:p>
            <a:endParaRPr lang="en-US" dirty="0" smtClean="0"/>
          </a:p>
          <a:p>
            <a:r>
              <a:rPr lang="en-US" dirty="0" smtClean="0"/>
              <a:t>Example in Bangla: Good Morning --- </a:t>
            </a:r>
            <a:r>
              <a:rPr lang="en-US" dirty="0" err="1" smtClean="0"/>
              <a:t>শুভ</a:t>
            </a:r>
            <a:r>
              <a:rPr lang="en-US" dirty="0" smtClean="0"/>
              <a:t> </a:t>
            </a:r>
            <a:r>
              <a:rPr lang="en-US" dirty="0" err="1" smtClean="0"/>
              <a:t>সকাল</a:t>
            </a:r>
            <a:endParaRPr lang="en-US" dirty="0" smtClean="0"/>
          </a:p>
          <a:p>
            <a:r>
              <a:rPr lang="en-US" dirty="0" smtClean="0"/>
              <a:t>Others?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10800000" flipH="1" flipV="1">
            <a:off x="1082842" y="1051970"/>
            <a:ext cx="1913020" cy="681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422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Phone 		</a:t>
            </a:r>
            <a:r>
              <a:rPr lang="en-US" dirty="0" err="1" smtClean="0"/>
              <a:t>মুঠোফোন</a:t>
            </a:r>
            <a:endParaRPr lang="en-US" dirty="0" smtClean="0"/>
          </a:p>
          <a:p>
            <a:r>
              <a:rPr lang="en-US" dirty="0" smtClean="0"/>
              <a:t>Moving Image 		</a:t>
            </a:r>
            <a:r>
              <a:rPr lang="en-US" dirty="0" err="1" smtClean="0"/>
              <a:t>চলচ্চিত্র</a:t>
            </a:r>
            <a:endParaRPr lang="en-US" dirty="0" smtClean="0"/>
          </a:p>
          <a:p>
            <a:r>
              <a:rPr lang="en-US" dirty="0" smtClean="0"/>
              <a:t>Aircraft 			</a:t>
            </a:r>
            <a:r>
              <a:rPr lang="en-US" dirty="0" err="1" smtClean="0"/>
              <a:t>উড়োজাহাজ</a:t>
            </a:r>
            <a:endParaRPr lang="en-US" dirty="0" smtClean="0"/>
          </a:p>
          <a:p>
            <a:r>
              <a:rPr lang="en-US" dirty="0" smtClean="0"/>
              <a:t>Common People 		</a:t>
            </a:r>
            <a:r>
              <a:rPr lang="en-US" dirty="0" err="1" smtClean="0"/>
              <a:t>জনসাধারণ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658</Words>
  <Application>Microsoft Office PowerPoint</Application>
  <PresentationFormat>Custom</PresentationFormat>
  <Paragraphs>97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Translation Studies  Lecture 3</vt:lpstr>
      <vt:lpstr>Translation Techniques</vt:lpstr>
      <vt:lpstr>Key Issues:</vt:lpstr>
      <vt:lpstr>Direct Translation Techniques</vt:lpstr>
      <vt:lpstr>Borrowing:</vt:lpstr>
      <vt:lpstr>Slide 6</vt:lpstr>
      <vt:lpstr>Slide 7</vt:lpstr>
      <vt:lpstr>Calque: </vt:lpstr>
      <vt:lpstr>Slide 9</vt:lpstr>
      <vt:lpstr>Literal Translation:</vt:lpstr>
      <vt:lpstr>Oblique Translation Techniques:</vt:lpstr>
      <vt:lpstr>Transposition:</vt:lpstr>
      <vt:lpstr>Modulation:</vt:lpstr>
      <vt:lpstr>Reformulation or Equivalence:</vt:lpstr>
      <vt:lpstr>Slide 15</vt:lpstr>
      <vt:lpstr>Slide 16</vt:lpstr>
      <vt:lpstr>Adaptation:</vt:lpstr>
      <vt:lpstr>Compensation: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Studies  Lecture 2</dc:title>
  <dc:creator>Windows-8.1</dc:creator>
  <cp:lastModifiedBy>su</cp:lastModifiedBy>
  <cp:revision>35</cp:revision>
  <dcterms:created xsi:type="dcterms:W3CDTF">2019-09-21T15:00:58Z</dcterms:created>
  <dcterms:modified xsi:type="dcterms:W3CDTF">2020-01-16T06:59:21Z</dcterms:modified>
</cp:coreProperties>
</file>