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2" r:id="rId6"/>
    <p:sldId id="261" r:id="rId7"/>
    <p:sldId id="263" r:id="rId8"/>
    <p:sldId id="269" r:id="rId9"/>
    <p:sldId id="264" r:id="rId10"/>
    <p:sldId id="265" r:id="rId11"/>
    <p:sldId id="270" r:id="rId12"/>
    <p:sldId id="266" r:id="rId13"/>
    <p:sldId id="267" r:id="rId14"/>
    <p:sldId id="26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577" autoAdjust="0"/>
    <p:restoredTop sz="94660"/>
  </p:normalViewPr>
  <p:slideViewPr>
    <p:cSldViewPr snapToGrid="0">
      <p:cViewPr varScale="1">
        <p:scale>
          <a:sx n="74" d="100"/>
          <a:sy n="74" d="100"/>
        </p:scale>
        <p:origin x="7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8250492-16E7-4473-8CE5-E412F1B09EF0}" type="datetimeFigureOut">
              <a:rPr lang="en-US" smtClean="0"/>
              <a:t>11/26/2020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5F240A-C432-496F-BB50-DD8AB5416C34}" type="slidenum">
              <a:rPr lang="en-US" smtClean="0"/>
              <a:t>‹#›</a:t>
            </a:fld>
            <a:endParaRPr lang="en-US"/>
          </a:p>
        </p:txBody>
      </p:sp>
    </p:spTree>
    <p:extLst>
      <p:ext uri="{BB962C8B-B14F-4D97-AF65-F5344CB8AC3E}">
        <p14:creationId xmlns:p14="http://schemas.microsoft.com/office/powerpoint/2010/main" val="1763887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250492-16E7-4473-8CE5-E412F1B09EF0}" type="datetimeFigureOut">
              <a:rPr lang="en-US" smtClean="0"/>
              <a:t>11/26/2020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5F240A-C432-496F-BB50-DD8AB5416C34}" type="slidenum">
              <a:rPr lang="en-US" smtClean="0"/>
              <a:t>‹#›</a:t>
            </a:fld>
            <a:endParaRPr lang="en-US"/>
          </a:p>
        </p:txBody>
      </p:sp>
    </p:spTree>
    <p:extLst>
      <p:ext uri="{BB962C8B-B14F-4D97-AF65-F5344CB8AC3E}">
        <p14:creationId xmlns:p14="http://schemas.microsoft.com/office/powerpoint/2010/main" val="4015313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250492-16E7-4473-8CE5-E412F1B09EF0}" type="datetimeFigureOut">
              <a:rPr lang="en-US" smtClean="0"/>
              <a:t>11/26/2020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5F240A-C432-496F-BB50-DD8AB5416C34}" type="slidenum">
              <a:rPr lang="en-US" smtClean="0"/>
              <a:t>‹#›</a:t>
            </a:fld>
            <a:endParaRPr lang="en-US"/>
          </a:p>
        </p:txBody>
      </p:sp>
    </p:spTree>
    <p:extLst>
      <p:ext uri="{BB962C8B-B14F-4D97-AF65-F5344CB8AC3E}">
        <p14:creationId xmlns:p14="http://schemas.microsoft.com/office/powerpoint/2010/main" val="39910384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250492-16E7-4473-8CE5-E412F1B09EF0}" type="datetimeFigureOut">
              <a:rPr lang="en-US" smtClean="0"/>
              <a:t>11/26/2020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5F240A-C432-496F-BB50-DD8AB5416C34}" type="slidenum">
              <a:rPr lang="en-US" smtClean="0"/>
              <a:t>‹#›</a:t>
            </a:fld>
            <a:endParaRPr lang="en-US"/>
          </a:p>
        </p:txBody>
      </p:sp>
    </p:spTree>
    <p:extLst>
      <p:ext uri="{BB962C8B-B14F-4D97-AF65-F5344CB8AC3E}">
        <p14:creationId xmlns:p14="http://schemas.microsoft.com/office/powerpoint/2010/main" val="22302147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8250492-16E7-4473-8CE5-E412F1B09EF0}" type="datetimeFigureOut">
              <a:rPr lang="en-US" smtClean="0"/>
              <a:t>11/26/2020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5F240A-C432-496F-BB50-DD8AB5416C34}" type="slidenum">
              <a:rPr lang="en-US" smtClean="0"/>
              <a:t>‹#›</a:t>
            </a:fld>
            <a:endParaRPr lang="en-US"/>
          </a:p>
        </p:txBody>
      </p:sp>
    </p:spTree>
    <p:extLst>
      <p:ext uri="{BB962C8B-B14F-4D97-AF65-F5344CB8AC3E}">
        <p14:creationId xmlns:p14="http://schemas.microsoft.com/office/powerpoint/2010/main" val="35385243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8250492-16E7-4473-8CE5-E412F1B09EF0}" type="datetimeFigureOut">
              <a:rPr lang="en-US" smtClean="0"/>
              <a:t>11/26/2020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5F240A-C432-496F-BB50-DD8AB5416C34}" type="slidenum">
              <a:rPr lang="en-US" smtClean="0"/>
              <a:t>‹#›</a:t>
            </a:fld>
            <a:endParaRPr lang="en-US"/>
          </a:p>
        </p:txBody>
      </p:sp>
    </p:spTree>
    <p:extLst>
      <p:ext uri="{BB962C8B-B14F-4D97-AF65-F5344CB8AC3E}">
        <p14:creationId xmlns:p14="http://schemas.microsoft.com/office/powerpoint/2010/main" val="542384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8250492-16E7-4473-8CE5-E412F1B09EF0}" type="datetimeFigureOut">
              <a:rPr lang="en-US" smtClean="0"/>
              <a:t>11/26/2020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5F240A-C432-496F-BB50-DD8AB5416C34}" type="slidenum">
              <a:rPr lang="en-US" smtClean="0"/>
              <a:t>‹#›</a:t>
            </a:fld>
            <a:endParaRPr lang="en-US"/>
          </a:p>
        </p:txBody>
      </p:sp>
    </p:spTree>
    <p:extLst>
      <p:ext uri="{BB962C8B-B14F-4D97-AF65-F5344CB8AC3E}">
        <p14:creationId xmlns:p14="http://schemas.microsoft.com/office/powerpoint/2010/main" val="1450536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8250492-16E7-4473-8CE5-E412F1B09EF0}" type="datetimeFigureOut">
              <a:rPr lang="en-US" smtClean="0"/>
              <a:t>11/26/2020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5F240A-C432-496F-BB50-DD8AB5416C34}" type="slidenum">
              <a:rPr lang="en-US" smtClean="0"/>
              <a:t>‹#›</a:t>
            </a:fld>
            <a:endParaRPr lang="en-US"/>
          </a:p>
        </p:txBody>
      </p:sp>
    </p:spTree>
    <p:extLst>
      <p:ext uri="{BB962C8B-B14F-4D97-AF65-F5344CB8AC3E}">
        <p14:creationId xmlns:p14="http://schemas.microsoft.com/office/powerpoint/2010/main" val="1005392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250492-16E7-4473-8CE5-E412F1B09EF0}" type="datetimeFigureOut">
              <a:rPr lang="en-US" smtClean="0"/>
              <a:t>11/26/2020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5F240A-C432-496F-BB50-DD8AB5416C34}" type="slidenum">
              <a:rPr lang="en-US" smtClean="0"/>
              <a:t>‹#›</a:t>
            </a:fld>
            <a:endParaRPr lang="en-US"/>
          </a:p>
        </p:txBody>
      </p:sp>
    </p:spTree>
    <p:extLst>
      <p:ext uri="{BB962C8B-B14F-4D97-AF65-F5344CB8AC3E}">
        <p14:creationId xmlns:p14="http://schemas.microsoft.com/office/powerpoint/2010/main" val="27052357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250492-16E7-4473-8CE5-E412F1B09EF0}" type="datetimeFigureOut">
              <a:rPr lang="en-US" smtClean="0"/>
              <a:t>11/26/2020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5F240A-C432-496F-BB50-DD8AB5416C34}" type="slidenum">
              <a:rPr lang="en-US" smtClean="0"/>
              <a:t>‹#›</a:t>
            </a:fld>
            <a:endParaRPr lang="en-US"/>
          </a:p>
        </p:txBody>
      </p:sp>
    </p:spTree>
    <p:extLst>
      <p:ext uri="{BB962C8B-B14F-4D97-AF65-F5344CB8AC3E}">
        <p14:creationId xmlns:p14="http://schemas.microsoft.com/office/powerpoint/2010/main" val="8798567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250492-16E7-4473-8CE5-E412F1B09EF0}" type="datetimeFigureOut">
              <a:rPr lang="en-US" smtClean="0"/>
              <a:t>11/26/2020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5F240A-C432-496F-BB50-DD8AB5416C34}" type="slidenum">
              <a:rPr lang="en-US" smtClean="0"/>
              <a:t>‹#›</a:t>
            </a:fld>
            <a:endParaRPr lang="en-US"/>
          </a:p>
        </p:txBody>
      </p:sp>
    </p:spTree>
    <p:extLst>
      <p:ext uri="{BB962C8B-B14F-4D97-AF65-F5344CB8AC3E}">
        <p14:creationId xmlns:p14="http://schemas.microsoft.com/office/powerpoint/2010/main" val="42052840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250492-16E7-4473-8CE5-E412F1B09EF0}" type="datetimeFigureOut">
              <a:rPr lang="en-US" smtClean="0"/>
              <a:t>11/26/2020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5F240A-C432-496F-BB50-DD8AB5416C34}" type="slidenum">
              <a:rPr lang="en-US" smtClean="0"/>
              <a:t>‹#›</a:t>
            </a:fld>
            <a:endParaRPr lang="en-US"/>
          </a:p>
        </p:txBody>
      </p:sp>
    </p:spTree>
    <p:extLst>
      <p:ext uri="{BB962C8B-B14F-4D97-AF65-F5344CB8AC3E}">
        <p14:creationId xmlns:p14="http://schemas.microsoft.com/office/powerpoint/2010/main" val="35156836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1"/>
            <a:ext cx="12192000" cy="6858000"/>
          </a:xfrm>
        </p:spPr>
      </p:pic>
      <p:sp>
        <p:nvSpPr>
          <p:cNvPr id="5" name="TextBox 4"/>
          <p:cNvSpPr txBox="1"/>
          <p:nvPr/>
        </p:nvSpPr>
        <p:spPr>
          <a:xfrm>
            <a:off x="274749" y="182417"/>
            <a:ext cx="11642501" cy="646331"/>
          </a:xfrm>
          <a:prstGeom prst="rect">
            <a:avLst/>
          </a:prstGeom>
          <a:noFill/>
        </p:spPr>
        <p:txBody>
          <a:bodyPr wrap="square" rtlCol="0">
            <a:spAutoFit/>
          </a:bodyPr>
          <a:lstStyle/>
          <a:p>
            <a:r>
              <a:rPr lang="en-US" sz="3600" b="1" dirty="0">
                <a:ln w="0"/>
                <a:effectLst>
                  <a:outerShdw blurRad="38100" dist="19050" dir="2700000" algn="tl" rotWithShape="0">
                    <a:schemeClr val="dk1">
                      <a:alpha val="40000"/>
                    </a:schemeClr>
                  </a:outerShdw>
                </a:effectLst>
              </a:rPr>
              <a:t>Overcoming Procrastination - Stop Delaying, Start Doing!</a:t>
            </a:r>
          </a:p>
        </p:txBody>
      </p:sp>
      <p:sp>
        <p:nvSpPr>
          <p:cNvPr id="6" name="TextBox 5"/>
          <p:cNvSpPr txBox="1"/>
          <p:nvPr/>
        </p:nvSpPr>
        <p:spPr>
          <a:xfrm>
            <a:off x="643943" y="4657482"/>
            <a:ext cx="2665927" cy="1754326"/>
          </a:xfrm>
          <a:prstGeom prst="rect">
            <a:avLst/>
          </a:prstGeom>
          <a:noFill/>
        </p:spPr>
        <p:txBody>
          <a:bodyPr wrap="square" rtlCol="0">
            <a:spAutoFit/>
          </a:bodyPr>
          <a:lstStyle/>
          <a:p>
            <a:r>
              <a:rPr lang="en-US" b="1" u="sng" dirty="0" smtClean="0"/>
              <a:t>Conducted By:</a:t>
            </a:r>
          </a:p>
          <a:p>
            <a:endParaRPr lang="en-US" dirty="0"/>
          </a:p>
          <a:p>
            <a:r>
              <a:rPr lang="en-US" dirty="0" err="1" smtClean="0"/>
              <a:t>Bilkis</a:t>
            </a:r>
            <a:r>
              <a:rPr lang="en-US" dirty="0" smtClean="0"/>
              <a:t> </a:t>
            </a:r>
            <a:r>
              <a:rPr lang="en-US" dirty="0" err="1" smtClean="0"/>
              <a:t>Khanam</a:t>
            </a:r>
            <a:endParaRPr lang="en-US" dirty="0" smtClean="0"/>
          </a:p>
          <a:p>
            <a:r>
              <a:rPr lang="en-US" dirty="0" smtClean="0"/>
              <a:t>Psychologist</a:t>
            </a:r>
          </a:p>
          <a:p>
            <a:r>
              <a:rPr lang="en-US" dirty="0" smtClean="0"/>
              <a:t>Daffodil International University</a:t>
            </a:r>
            <a:endParaRPr lang="en-US" dirty="0"/>
          </a:p>
        </p:txBody>
      </p:sp>
    </p:spTree>
    <p:extLst>
      <p:ext uri="{BB962C8B-B14F-4D97-AF65-F5344CB8AC3E}">
        <p14:creationId xmlns:p14="http://schemas.microsoft.com/office/powerpoint/2010/main" val="3146885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Defense Mechanism</a:t>
            </a:r>
            <a:endParaRPr lang="en-US" b="1" dirty="0"/>
          </a:p>
        </p:txBody>
      </p:sp>
      <p:sp>
        <p:nvSpPr>
          <p:cNvPr id="3" name="Content Placeholder 2"/>
          <p:cNvSpPr>
            <a:spLocks noGrp="1"/>
          </p:cNvSpPr>
          <p:nvPr>
            <p:ph idx="1"/>
          </p:nvPr>
        </p:nvSpPr>
        <p:spPr/>
        <p:txBody>
          <a:bodyPr>
            <a:normAutofit/>
          </a:bodyPr>
          <a:lstStyle/>
          <a:p>
            <a:r>
              <a:rPr lang="en-US" dirty="0"/>
              <a:t>We use defense mechanisms to protect ourselves from feelings of anxiety or guilt, which arise because we feel threatened, or because </a:t>
            </a:r>
            <a:r>
              <a:rPr lang="en-US" dirty="0" smtClean="0"/>
              <a:t>our id or superego</a:t>
            </a:r>
            <a:r>
              <a:rPr lang="en-US" dirty="0"/>
              <a:t> becomes too demanding</a:t>
            </a:r>
            <a:r>
              <a:rPr lang="en-US" dirty="0" smtClean="0"/>
              <a:t>.</a:t>
            </a:r>
          </a:p>
          <a:p>
            <a:pPr marL="514350" indent="-514350">
              <a:buAutoNum type="arabicPeriod"/>
            </a:pPr>
            <a:r>
              <a:rPr lang="en-US" sz="2200" b="1" dirty="0" smtClean="0"/>
              <a:t>Denial: </a:t>
            </a:r>
            <a:r>
              <a:rPr lang="en-US" sz="2400" dirty="0"/>
              <a:t>refuse to accept reality or facts</a:t>
            </a:r>
            <a:endParaRPr lang="en-US" sz="2200" b="1" dirty="0" smtClean="0"/>
          </a:p>
          <a:p>
            <a:pPr marL="514350" indent="-514350">
              <a:buAutoNum type="arabicPeriod"/>
            </a:pPr>
            <a:r>
              <a:rPr lang="en-US" sz="2200" b="1" dirty="0" smtClean="0"/>
              <a:t>Repression: </a:t>
            </a:r>
            <a:r>
              <a:rPr lang="en-US" sz="2400" dirty="0"/>
              <a:t>Instead of facing </a:t>
            </a:r>
            <a:r>
              <a:rPr lang="en-US" sz="2400" dirty="0" smtClean="0"/>
              <a:t>painful memories, unconsciously </a:t>
            </a:r>
            <a:r>
              <a:rPr lang="en-US" sz="2400" dirty="0"/>
              <a:t>choose to hide them in hopes of forgetting about them entirely.</a:t>
            </a:r>
            <a:endParaRPr lang="en-US" sz="2200" b="1" dirty="0" smtClean="0"/>
          </a:p>
          <a:p>
            <a:pPr marL="514350" indent="-514350">
              <a:buFont typeface="Arial" panose="020B0604020202020204" pitchFamily="34" charset="0"/>
              <a:buAutoNum type="arabicPeriod"/>
            </a:pPr>
            <a:r>
              <a:rPr lang="en-US" sz="2200" b="1" dirty="0" smtClean="0"/>
              <a:t>Projection: </a:t>
            </a:r>
            <a:r>
              <a:rPr lang="en-US" sz="2400" dirty="0"/>
              <a:t>Some thoughts or feelings you have about another person may make you uncomfortable. If you </a:t>
            </a:r>
            <a:r>
              <a:rPr lang="en-US" sz="2400" dirty="0" smtClean="0"/>
              <a:t>projects those feelings, </a:t>
            </a:r>
            <a:r>
              <a:rPr lang="en-US" sz="2400" dirty="0"/>
              <a:t>you’re misattributing them to the other person.</a:t>
            </a:r>
            <a:endParaRPr lang="en-US" sz="2200" b="1" dirty="0"/>
          </a:p>
          <a:p>
            <a:pPr marL="0" indent="0">
              <a:buNone/>
            </a:pPr>
            <a:endParaRPr lang="en-US" b="1" dirty="0"/>
          </a:p>
          <a:p>
            <a:endParaRPr lang="en-US" dirty="0"/>
          </a:p>
        </p:txBody>
      </p:sp>
    </p:spTree>
    <p:extLst>
      <p:ext uri="{BB962C8B-B14F-4D97-AF65-F5344CB8AC3E}">
        <p14:creationId xmlns:p14="http://schemas.microsoft.com/office/powerpoint/2010/main" val="42888182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Defense Mechanism</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b="1" dirty="0" smtClean="0"/>
              <a:t>4. Displacement: </a:t>
            </a:r>
            <a:r>
              <a:rPr lang="en-US" dirty="0"/>
              <a:t>You direct strong emotions and frustrations toward a person or object that doesn’t feel threatening.</a:t>
            </a:r>
            <a:endParaRPr lang="en-US" b="1" dirty="0" smtClean="0"/>
          </a:p>
          <a:p>
            <a:pPr marL="0" indent="0">
              <a:buNone/>
            </a:pPr>
            <a:r>
              <a:rPr lang="en-US" b="1" dirty="0" smtClean="0"/>
              <a:t>5. Rationalization: </a:t>
            </a:r>
            <a:r>
              <a:rPr lang="en-US" dirty="0"/>
              <a:t>Some people may attempt to explain undesirable behaviors with their own set of “facts.” This allows you to feel comfortable with the choice you made, even if you know on another level it’s not right.</a:t>
            </a:r>
            <a:endParaRPr lang="en-US" b="1" dirty="0" smtClean="0"/>
          </a:p>
          <a:p>
            <a:pPr marL="0" indent="0">
              <a:buNone/>
            </a:pPr>
            <a:r>
              <a:rPr lang="en-US" b="1" dirty="0" smtClean="0"/>
              <a:t>6. Reaction formation : </a:t>
            </a:r>
            <a:r>
              <a:rPr lang="en-US" dirty="0"/>
              <a:t>People who use this defense mechanism recognize how they feel, but they choose to behave in the opposite manner of their instincts.</a:t>
            </a:r>
            <a:endParaRPr lang="en-US" b="1" dirty="0" smtClean="0"/>
          </a:p>
          <a:p>
            <a:pPr marL="0" indent="0">
              <a:buNone/>
            </a:pPr>
            <a:r>
              <a:rPr lang="en-US" b="1" dirty="0" smtClean="0"/>
              <a:t>7. Fantasy</a:t>
            </a:r>
            <a:r>
              <a:rPr lang="en-US" b="1" dirty="0"/>
              <a:t>/ </a:t>
            </a:r>
            <a:r>
              <a:rPr lang="en-US" b="1" dirty="0" smtClean="0"/>
              <a:t>Daydreaming: </a:t>
            </a:r>
            <a:r>
              <a:rPr lang="en-US" dirty="0" smtClean="0"/>
              <a:t>Imaging something related to </a:t>
            </a:r>
            <a:r>
              <a:rPr lang="en-US" dirty="0"/>
              <a:t>wish fulfillment</a:t>
            </a:r>
            <a:endParaRPr lang="en-US" b="1" dirty="0"/>
          </a:p>
          <a:p>
            <a:endParaRPr lang="en-US" dirty="0"/>
          </a:p>
        </p:txBody>
      </p:sp>
    </p:spTree>
    <p:extLst>
      <p:ext uri="{BB962C8B-B14F-4D97-AF65-F5344CB8AC3E}">
        <p14:creationId xmlns:p14="http://schemas.microsoft.com/office/powerpoint/2010/main" val="38149744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Behavioristic Approach </a:t>
            </a:r>
            <a:r>
              <a:rPr lang="en-US" b="1" dirty="0"/>
              <a:t>to explain procrastination</a:t>
            </a:r>
            <a:endParaRPr lang="en-US" dirty="0"/>
          </a:p>
        </p:txBody>
      </p:sp>
      <p:sp>
        <p:nvSpPr>
          <p:cNvPr id="3" name="Content Placeholder 2"/>
          <p:cNvSpPr>
            <a:spLocks noGrp="1"/>
          </p:cNvSpPr>
          <p:nvPr>
            <p:ph idx="1"/>
          </p:nvPr>
        </p:nvSpPr>
        <p:spPr/>
        <p:txBody>
          <a:bodyPr/>
          <a:lstStyle/>
          <a:p>
            <a:pPr marL="0" indent="0" fontAlgn="base">
              <a:buNone/>
            </a:pPr>
            <a:r>
              <a:rPr lang="en-US" dirty="0"/>
              <a:t>Behaviorism is based on the assumption that</a:t>
            </a:r>
            <a:r>
              <a:rPr lang="en-US" dirty="0" smtClean="0"/>
              <a:t>:</a:t>
            </a:r>
          </a:p>
          <a:p>
            <a:pPr marL="0" indent="0" fontAlgn="base">
              <a:buNone/>
            </a:pPr>
            <a:endParaRPr lang="en-US" dirty="0"/>
          </a:p>
          <a:p>
            <a:pPr fontAlgn="base"/>
            <a:r>
              <a:rPr lang="en-US" dirty="0"/>
              <a:t>All learning occurs through interactions with the environment</a:t>
            </a:r>
          </a:p>
          <a:p>
            <a:pPr fontAlgn="base"/>
            <a:r>
              <a:rPr lang="en-US" dirty="0"/>
              <a:t>The environment shapes </a:t>
            </a:r>
            <a:r>
              <a:rPr lang="en-US" dirty="0" smtClean="0"/>
              <a:t>behavior</a:t>
            </a:r>
          </a:p>
          <a:p>
            <a:pPr fontAlgn="base"/>
            <a:r>
              <a:rPr lang="en-US" dirty="0" smtClean="0"/>
              <a:t>Provision of reinforcement</a:t>
            </a:r>
          </a:p>
          <a:p>
            <a:pPr fontAlgn="base"/>
            <a:r>
              <a:rPr lang="en-US" dirty="0" smtClean="0"/>
              <a:t>Lack of punishment</a:t>
            </a:r>
            <a:endParaRPr lang="en-US" dirty="0"/>
          </a:p>
          <a:p>
            <a:pPr marL="0" indent="0">
              <a:buNone/>
            </a:pPr>
            <a:endParaRPr lang="en-US" dirty="0"/>
          </a:p>
        </p:txBody>
      </p:sp>
    </p:spTree>
    <p:extLst>
      <p:ext uri="{BB962C8B-B14F-4D97-AF65-F5344CB8AC3E}">
        <p14:creationId xmlns:p14="http://schemas.microsoft.com/office/powerpoint/2010/main" val="2327625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Cognitive Approach </a:t>
            </a:r>
            <a:r>
              <a:rPr lang="en-US" b="1" dirty="0"/>
              <a:t>to explain procrastination</a:t>
            </a:r>
            <a:endParaRPr lang="en-US" dirty="0"/>
          </a:p>
        </p:txBody>
      </p:sp>
      <p:sp>
        <p:nvSpPr>
          <p:cNvPr id="3" name="Content Placeholder 2"/>
          <p:cNvSpPr>
            <a:spLocks noGrp="1"/>
          </p:cNvSpPr>
          <p:nvPr>
            <p:ph idx="1"/>
          </p:nvPr>
        </p:nvSpPr>
        <p:spPr/>
        <p:txBody>
          <a:bodyPr/>
          <a:lstStyle/>
          <a:p>
            <a:r>
              <a:rPr lang="en-US" b="1" dirty="0"/>
              <a:t>Cognitive Approach </a:t>
            </a:r>
            <a:r>
              <a:rPr lang="en-US" dirty="0" smtClean="0"/>
              <a:t>focuses </a:t>
            </a:r>
            <a:r>
              <a:rPr lang="en-US" dirty="0"/>
              <a:t>on mental processes such as memory, thinking, problem-solving, </a:t>
            </a:r>
            <a:r>
              <a:rPr lang="en-US" dirty="0" smtClean="0"/>
              <a:t>language </a:t>
            </a:r>
            <a:r>
              <a:rPr lang="en-US" dirty="0"/>
              <a:t>and decision-making</a:t>
            </a:r>
            <a:r>
              <a:rPr lang="en-US" dirty="0" smtClean="0"/>
              <a:t>.</a:t>
            </a:r>
          </a:p>
          <a:p>
            <a:endParaRPr lang="en-US" dirty="0"/>
          </a:p>
          <a:p>
            <a:r>
              <a:rPr lang="en-US" dirty="0" smtClean="0"/>
              <a:t>There are three things that causes of procrastination</a:t>
            </a:r>
          </a:p>
          <a:p>
            <a:pPr marL="1371600" lvl="2" indent="-457200">
              <a:buFont typeface="+mj-lt"/>
              <a:buAutoNum type="arabicPeriod"/>
            </a:pPr>
            <a:endParaRPr lang="en-US" dirty="0"/>
          </a:p>
          <a:p>
            <a:pPr marL="1371600" lvl="2" indent="-457200">
              <a:buFont typeface="+mj-lt"/>
              <a:buAutoNum type="arabicPeriod"/>
            </a:pPr>
            <a:r>
              <a:rPr lang="en-US" dirty="0" smtClean="0"/>
              <a:t>Irrational thinking</a:t>
            </a:r>
          </a:p>
          <a:p>
            <a:pPr marL="1371600" lvl="2" indent="-457200">
              <a:buFont typeface="+mj-lt"/>
              <a:buAutoNum type="arabicPeriod"/>
            </a:pPr>
            <a:r>
              <a:rPr lang="en-US" dirty="0" smtClean="0"/>
              <a:t>Vulnerable self image</a:t>
            </a:r>
          </a:p>
          <a:p>
            <a:pPr marL="1371600" lvl="2" indent="-457200">
              <a:buFont typeface="+mj-lt"/>
              <a:buAutoNum type="arabicPeriod"/>
            </a:pPr>
            <a:r>
              <a:rPr lang="en-US" dirty="0" smtClean="0"/>
              <a:t>Inability to take decisions</a:t>
            </a:r>
            <a:endParaRPr lang="en-US" dirty="0"/>
          </a:p>
        </p:txBody>
      </p:sp>
    </p:spTree>
    <p:extLst>
      <p:ext uri="{BB962C8B-B14F-4D97-AF65-F5344CB8AC3E}">
        <p14:creationId xmlns:p14="http://schemas.microsoft.com/office/powerpoint/2010/main" val="42544095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Procrastination Diversions</a:t>
            </a:r>
          </a:p>
        </p:txBody>
      </p:sp>
      <p:sp>
        <p:nvSpPr>
          <p:cNvPr id="3" name="Content Placeholder 2"/>
          <p:cNvSpPr>
            <a:spLocks noGrp="1"/>
          </p:cNvSpPr>
          <p:nvPr>
            <p:ph idx="1"/>
          </p:nvPr>
        </p:nvSpPr>
        <p:spPr/>
        <p:txBody>
          <a:bodyPr/>
          <a:lstStyle/>
          <a:p>
            <a:r>
              <a:rPr lang="en-US" dirty="0"/>
              <a:t>Cognitive - You will practically always give yourself an excuse to justify a needless delay. This is </a:t>
            </a:r>
            <a:r>
              <a:rPr lang="en-US" dirty="0" smtClean="0"/>
              <a:t>a cognitive </a:t>
            </a:r>
            <a:r>
              <a:rPr lang="en-US" dirty="0"/>
              <a:t>diversion.</a:t>
            </a:r>
            <a:endParaRPr lang="en-US" dirty="0" smtClean="0"/>
          </a:p>
          <a:p>
            <a:r>
              <a:rPr lang="en-US" dirty="0" smtClean="0"/>
              <a:t>Emotional – </a:t>
            </a:r>
            <a:r>
              <a:rPr lang="en-US" dirty="0"/>
              <a:t>Procrastination brings unpleasant emotions and You tell yourself that you must feel inspired, or emotionally ready, before acting to do something unpleasant</a:t>
            </a:r>
            <a:r>
              <a:rPr lang="en-US" dirty="0" smtClean="0"/>
              <a:t>. </a:t>
            </a:r>
          </a:p>
          <a:p>
            <a:r>
              <a:rPr lang="en-US" dirty="0"/>
              <a:t>Action- you always substitute something less timely and relevant than what you are putting off. This is an action diversion</a:t>
            </a:r>
          </a:p>
        </p:txBody>
      </p:sp>
    </p:spTree>
    <p:extLst>
      <p:ext uri="{BB962C8B-B14F-4D97-AF65-F5344CB8AC3E}">
        <p14:creationId xmlns:p14="http://schemas.microsoft.com/office/powerpoint/2010/main" val="41913074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Session 1: </a:t>
            </a:r>
            <a:r>
              <a:rPr lang="en-US" b="1" dirty="0"/>
              <a:t>Understanding Procrastination (Part 1)</a:t>
            </a:r>
            <a:r>
              <a:rPr lang="en-US" dirty="0" smtClean="0"/>
              <a:t/>
            </a:r>
            <a:br>
              <a:rPr lang="en-US" dirty="0" smtClean="0"/>
            </a:b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1973586"/>
            <a:ext cx="4531217" cy="3776014"/>
          </a:xfrm>
        </p:spPr>
      </p:pic>
      <p:sp>
        <p:nvSpPr>
          <p:cNvPr id="3" name="TextBox 2"/>
          <p:cNvSpPr txBox="1"/>
          <p:nvPr/>
        </p:nvSpPr>
        <p:spPr>
          <a:xfrm>
            <a:off x="6362163" y="2292440"/>
            <a:ext cx="4862848" cy="2677656"/>
          </a:xfrm>
          <a:prstGeom prst="rect">
            <a:avLst/>
          </a:prstGeom>
          <a:noFill/>
        </p:spPr>
        <p:txBody>
          <a:bodyPr wrap="square" rtlCol="0">
            <a:spAutoFit/>
          </a:bodyPr>
          <a:lstStyle/>
          <a:p>
            <a:pPr marL="285750" lvl="0" indent="-285750">
              <a:buFont typeface="Arial" panose="020B0604020202020204" pitchFamily="34" charset="0"/>
              <a:buChar char="•"/>
            </a:pPr>
            <a:r>
              <a:rPr lang="en-US" sz="2800" dirty="0" smtClean="0"/>
              <a:t>What </a:t>
            </a:r>
            <a:r>
              <a:rPr lang="en-US" sz="2800" dirty="0"/>
              <a:t>is procrastination?</a:t>
            </a:r>
          </a:p>
          <a:p>
            <a:pPr marL="285750" lvl="0" indent="-285750">
              <a:buFont typeface="Arial" panose="020B0604020202020204" pitchFamily="34" charset="0"/>
              <a:buChar char="•"/>
            </a:pPr>
            <a:r>
              <a:rPr lang="en-US" sz="2800" dirty="0" smtClean="0"/>
              <a:t>Why </a:t>
            </a:r>
            <a:r>
              <a:rPr lang="en-US" sz="2800" dirty="0"/>
              <a:t>do people procrastinate? </a:t>
            </a:r>
            <a:endParaRPr lang="en-US" sz="2800" dirty="0" smtClean="0"/>
          </a:p>
          <a:p>
            <a:pPr marL="285750" indent="-285750">
              <a:buFont typeface="Arial" panose="020B0604020202020204" pitchFamily="34" charset="0"/>
              <a:buChar char="•"/>
            </a:pPr>
            <a:r>
              <a:rPr lang="en-US" sz="2800" dirty="0"/>
              <a:t>How procrastination works and why we can’t stop</a:t>
            </a:r>
            <a:r>
              <a:rPr lang="en-US" sz="2800" dirty="0" smtClean="0"/>
              <a:t>?</a:t>
            </a:r>
            <a:endParaRPr lang="en-US" sz="2800" dirty="0"/>
          </a:p>
          <a:p>
            <a:pPr marL="285750" lvl="0" indent="-285750">
              <a:buFont typeface="Arial" panose="020B0604020202020204" pitchFamily="34" charset="0"/>
              <a:buChar char="•"/>
            </a:pPr>
            <a:r>
              <a:rPr lang="en-US" sz="2800" dirty="0"/>
              <a:t>Theories of procrastination</a:t>
            </a:r>
          </a:p>
          <a:p>
            <a:pPr marL="285750" lvl="0" indent="-285750">
              <a:buFont typeface="Arial" panose="020B0604020202020204" pitchFamily="34" charset="0"/>
              <a:buChar char="•"/>
            </a:pPr>
            <a:r>
              <a:rPr lang="en-US" sz="2800" dirty="0"/>
              <a:t>Procrastination diversions</a:t>
            </a:r>
          </a:p>
        </p:txBody>
      </p:sp>
    </p:spTree>
    <p:extLst>
      <p:ext uri="{BB962C8B-B14F-4D97-AF65-F5344CB8AC3E}">
        <p14:creationId xmlns:p14="http://schemas.microsoft.com/office/powerpoint/2010/main" val="21266121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is Procrastination?</a:t>
            </a:r>
            <a:endParaRPr lang="en-US" b="1" dirty="0"/>
          </a:p>
        </p:txBody>
      </p:sp>
      <p:sp>
        <p:nvSpPr>
          <p:cNvPr id="3" name="Content Placeholder 2"/>
          <p:cNvSpPr>
            <a:spLocks noGrp="1"/>
          </p:cNvSpPr>
          <p:nvPr>
            <p:ph idx="1"/>
          </p:nvPr>
        </p:nvSpPr>
        <p:spPr/>
        <p:txBody>
          <a:bodyPr/>
          <a:lstStyle/>
          <a:p>
            <a:r>
              <a:rPr lang="en-US" dirty="0"/>
              <a:t>O</a:t>
            </a:r>
            <a:r>
              <a:rPr lang="en-US" dirty="0" smtClean="0"/>
              <a:t>ften use definitions like, “putting off”, “postponing”, “delaying”, “deferring”, “leaving to the last minute” – all of which are valid.</a:t>
            </a:r>
          </a:p>
          <a:p>
            <a:r>
              <a:rPr lang="en-US" dirty="0"/>
              <a:t>M</a:t>
            </a:r>
            <a:r>
              <a:rPr lang="en-US" dirty="0" smtClean="0"/>
              <a:t>aking a decision for no valid reason to delay or not complete a task or goal you’ve committed too, and </a:t>
            </a:r>
          </a:p>
          <a:p>
            <a:r>
              <a:rPr lang="en-US" dirty="0"/>
              <a:t>I</a:t>
            </a:r>
            <a:r>
              <a:rPr lang="en-US" dirty="0" smtClean="0"/>
              <a:t>nstead doing something of lesser importance.</a:t>
            </a:r>
          </a:p>
          <a:p>
            <a:r>
              <a:rPr lang="en-US" dirty="0"/>
              <a:t>D</a:t>
            </a:r>
            <a:r>
              <a:rPr lang="en-US" dirty="0" smtClean="0"/>
              <a:t>espite there being negative consequences to not following through on the original task or goal.</a:t>
            </a:r>
          </a:p>
          <a:p>
            <a:r>
              <a:rPr lang="en-US" dirty="0" smtClean="0"/>
              <a:t>It is an automatic habit leading to a needless delay.</a:t>
            </a:r>
            <a:endParaRPr lang="en-US" dirty="0"/>
          </a:p>
        </p:txBody>
      </p:sp>
    </p:spTree>
    <p:extLst>
      <p:ext uri="{BB962C8B-B14F-4D97-AF65-F5344CB8AC3E}">
        <p14:creationId xmlns:p14="http://schemas.microsoft.com/office/powerpoint/2010/main" val="3856803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down)">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wipe(down)">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19125"/>
            <a:ext cx="10515600" cy="1325563"/>
          </a:xfrm>
        </p:spPr>
        <p:txBody>
          <a:bodyPr/>
          <a:lstStyle/>
          <a:p>
            <a:r>
              <a:rPr lang="en-US" dirty="0"/>
              <a:t>Why do people procrastinate?</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8130" y="629066"/>
            <a:ext cx="10902461" cy="6423468"/>
          </a:xfrm>
        </p:spPr>
      </p:pic>
    </p:spTree>
    <p:extLst>
      <p:ext uri="{BB962C8B-B14F-4D97-AF65-F5344CB8AC3E}">
        <p14:creationId xmlns:p14="http://schemas.microsoft.com/office/powerpoint/2010/main" val="21334458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buNone/>
            </a:pPr>
            <a:endParaRPr lang="en-US" sz="7200" dirty="0"/>
          </a:p>
        </p:txBody>
      </p:sp>
      <p:sp>
        <p:nvSpPr>
          <p:cNvPr id="4" name="Rectangle 3"/>
          <p:cNvSpPr/>
          <p:nvPr/>
        </p:nvSpPr>
        <p:spPr>
          <a:xfrm>
            <a:off x="679748" y="2362028"/>
            <a:ext cx="10832503" cy="1754326"/>
          </a:xfrm>
          <a:prstGeom prst="rect">
            <a:avLst/>
          </a:prstGeom>
          <a:noFill/>
        </p:spPr>
        <p:txBody>
          <a:bodyPr wrap="square" lIns="91440" tIns="45720" rIns="91440" bIns="45720">
            <a:spAutoFit/>
          </a:bodyPr>
          <a:lstStyle/>
          <a:p>
            <a:pPr algn="ctr"/>
            <a:r>
              <a:rPr lang="en-US" sz="5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How procrastination works and why we can’t stop?</a:t>
            </a:r>
          </a:p>
        </p:txBody>
      </p:sp>
    </p:spTree>
    <p:extLst>
      <p:ext uri="{BB962C8B-B14F-4D97-AF65-F5344CB8AC3E}">
        <p14:creationId xmlns:p14="http://schemas.microsoft.com/office/powerpoint/2010/main" val="7100011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8048" y="339367"/>
            <a:ext cx="10515600" cy="1325563"/>
          </a:xfrm>
        </p:spPr>
        <p:txBody>
          <a:bodyPr>
            <a:normAutofit fontScale="90000"/>
          </a:bodyPr>
          <a:lstStyle/>
          <a:p>
            <a:r>
              <a:rPr lang="en-US" dirty="0"/>
              <a:t>Theories of </a:t>
            </a:r>
            <a:r>
              <a:rPr lang="en-US" dirty="0" smtClean="0"/>
              <a:t>procrastination</a:t>
            </a:r>
            <a:br>
              <a:rPr lang="en-US" dirty="0" smtClean="0"/>
            </a:br>
            <a:r>
              <a:rPr lang="en-US" sz="3100" dirty="0" smtClean="0"/>
              <a:t>(Explain Procrastination according to the psychology mainstream theory)</a:t>
            </a:r>
            <a:endParaRPr lang="en-US" sz="3100" dirty="0"/>
          </a:p>
        </p:txBody>
      </p:sp>
      <p:sp>
        <p:nvSpPr>
          <p:cNvPr id="3" name="Content Placeholder 2"/>
          <p:cNvSpPr>
            <a:spLocks noGrp="1"/>
          </p:cNvSpPr>
          <p:nvPr>
            <p:ph idx="1"/>
          </p:nvPr>
        </p:nvSpPr>
        <p:spPr/>
        <p:txBody>
          <a:bodyPr/>
          <a:lstStyle/>
          <a:p>
            <a:pPr algn="ctr"/>
            <a:endParaRPr lang="en-US" dirty="0" smtClean="0"/>
          </a:p>
          <a:p>
            <a:pPr algn="ctr"/>
            <a:r>
              <a:rPr lang="en-US" dirty="0" smtClean="0"/>
              <a:t>Psychodynamic Approach</a:t>
            </a:r>
          </a:p>
          <a:p>
            <a:pPr algn="ctr"/>
            <a:r>
              <a:rPr lang="en-US" dirty="0" smtClean="0"/>
              <a:t>Behavioristic Approach</a:t>
            </a:r>
          </a:p>
          <a:p>
            <a:pPr algn="ctr"/>
            <a:r>
              <a:rPr lang="en-US" dirty="0" smtClean="0"/>
              <a:t>Cognitive Approach </a:t>
            </a:r>
            <a:endParaRPr lang="en-US" dirty="0"/>
          </a:p>
        </p:txBody>
      </p:sp>
    </p:spTree>
    <p:extLst>
      <p:ext uri="{BB962C8B-B14F-4D97-AF65-F5344CB8AC3E}">
        <p14:creationId xmlns:p14="http://schemas.microsoft.com/office/powerpoint/2010/main" val="23668747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Psychodynamic Approach to explain procrastination</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b="1" dirty="0"/>
              <a:t>Key assumptions of the Psychodynamic </a:t>
            </a:r>
            <a:r>
              <a:rPr lang="en-US" b="1" dirty="0" smtClean="0"/>
              <a:t>Approach</a:t>
            </a:r>
          </a:p>
          <a:p>
            <a:pPr marL="0" indent="0">
              <a:buNone/>
            </a:pPr>
            <a:endParaRPr lang="en-US" b="1" dirty="0"/>
          </a:p>
          <a:p>
            <a:r>
              <a:rPr lang="en-US" dirty="0"/>
              <a:t>Unconscious </a:t>
            </a:r>
            <a:r>
              <a:rPr lang="en-US" dirty="0" smtClean="0"/>
              <a:t>mind is </a:t>
            </a:r>
            <a:r>
              <a:rPr lang="en-US" dirty="0"/>
              <a:t>the key determinate of how we behave.</a:t>
            </a:r>
          </a:p>
          <a:p>
            <a:r>
              <a:rPr lang="en-US" dirty="0" smtClean="0"/>
              <a:t>Childhood </a:t>
            </a:r>
            <a:r>
              <a:rPr lang="en-US" dirty="0"/>
              <a:t>experiences have significant importance in determining our personality when we reach adulthood</a:t>
            </a:r>
            <a:r>
              <a:rPr lang="en-US" dirty="0" smtClean="0"/>
              <a:t>.</a:t>
            </a:r>
          </a:p>
          <a:p>
            <a:r>
              <a:rPr lang="en-US" dirty="0"/>
              <a:t>Our [three-part] personality – the psyche – is comprised of the ID, ego and superego.</a:t>
            </a:r>
          </a:p>
          <a:p>
            <a:pPr marL="0" indent="0">
              <a:buNone/>
            </a:pPr>
            <a:endParaRPr lang="en-US" dirty="0"/>
          </a:p>
          <a:p>
            <a:endParaRPr lang="en-US" dirty="0"/>
          </a:p>
        </p:txBody>
      </p:sp>
    </p:spTree>
    <p:extLst>
      <p:ext uri="{BB962C8B-B14F-4D97-AF65-F5344CB8AC3E}">
        <p14:creationId xmlns:p14="http://schemas.microsoft.com/office/powerpoint/2010/main" val="4071523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Unconscious Mind</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600422" y="1027906"/>
            <a:ext cx="4637468" cy="5584284"/>
          </a:xfrm>
        </p:spPr>
      </p:pic>
    </p:spTree>
    <p:extLst>
      <p:ext uri="{BB962C8B-B14F-4D97-AF65-F5344CB8AC3E}">
        <p14:creationId xmlns:p14="http://schemas.microsoft.com/office/powerpoint/2010/main" val="33762784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Psychodynamic Approach to explain procrastination</a:t>
            </a:r>
          </a:p>
        </p:txBody>
      </p:sp>
      <p:sp>
        <p:nvSpPr>
          <p:cNvPr id="3" name="Content Placeholder 2"/>
          <p:cNvSpPr>
            <a:spLocks noGrp="1"/>
          </p:cNvSpPr>
          <p:nvPr>
            <p:ph idx="1"/>
          </p:nvPr>
        </p:nvSpPr>
        <p:spPr/>
        <p:txBody>
          <a:bodyPr/>
          <a:lstStyle/>
          <a:p>
            <a:endParaRPr lang="en-US" dirty="0"/>
          </a:p>
        </p:txBody>
      </p:sp>
      <p:sp>
        <p:nvSpPr>
          <p:cNvPr id="4" name="Oval 3"/>
          <p:cNvSpPr/>
          <p:nvPr/>
        </p:nvSpPr>
        <p:spPr>
          <a:xfrm>
            <a:off x="2003738" y="2432520"/>
            <a:ext cx="1390918" cy="1262129"/>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ID</a:t>
            </a:r>
            <a:endParaRPr lang="en-US" b="1" dirty="0">
              <a:solidFill>
                <a:schemeClr val="tx1"/>
              </a:solidFill>
            </a:endParaRPr>
          </a:p>
        </p:txBody>
      </p:sp>
      <p:sp>
        <p:nvSpPr>
          <p:cNvPr id="5" name="Oval 4"/>
          <p:cNvSpPr/>
          <p:nvPr/>
        </p:nvSpPr>
        <p:spPr>
          <a:xfrm>
            <a:off x="8794661" y="2432517"/>
            <a:ext cx="1390918" cy="1262131"/>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Super Ego</a:t>
            </a:r>
            <a:endParaRPr lang="en-US" b="1" dirty="0">
              <a:solidFill>
                <a:schemeClr val="tx1"/>
              </a:solidFill>
            </a:endParaRPr>
          </a:p>
        </p:txBody>
      </p:sp>
      <p:sp>
        <p:nvSpPr>
          <p:cNvPr id="6" name="Oval 5"/>
          <p:cNvSpPr/>
          <p:nvPr/>
        </p:nvSpPr>
        <p:spPr>
          <a:xfrm>
            <a:off x="5465741" y="2432518"/>
            <a:ext cx="1390918" cy="1262130"/>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Ego</a:t>
            </a:r>
            <a:endParaRPr lang="en-US" b="1" dirty="0">
              <a:solidFill>
                <a:schemeClr val="tx1"/>
              </a:solidFill>
            </a:endParaRPr>
          </a:p>
        </p:txBody>
      </p:sp>
      <p:sp>
        <p:nvSpPr>
          <p:cNvPr id="7" name="Rectangle 6"/>
          <p:cNvSpPr/>
          <p:nvPr/>
        </p:nvSpPr>
        <p:spPr>
          <a:xfrm>
            <a:off x="1173050" y="4146997"/>
            <a:ext cx="2820474" cy="109470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marL="285750" indent="-285750" algn="ctr">
              <a:buFont typeface="Arial" panose="020B0604020202020204" pitchFamily="34" charset="0"/>
              <a:buChar char="•"/>
            </a:pPr>
            <a:r>
              <a:rPr lang="en-US" dirty="0"/>
              <a:t>D</a:t>
            </a:r>
            <a:r>
              <a:rPr lang="en-US" dirty="0" smtClean="0"/>
              <a:t>riving </a:t>
            </a:r>
            <a:r>
              <a:rPr lang="en-US" dirty="0"/>
              <a:t>us to satisfy selfish </a:t>
            </a:r>
            <a:r>
              <a:rPr lang="en-US" dirty="0" smtClean="0"/>
              <a:t>urges.</a:t>
            </a:r>
          </a:p>
          <a:p>
            <a:pPr marL="285750" indent="-285750" algn="ctr">
              <a:buFont typeface="Arial" panose="020B0604020202020204" pitchFamily="34" charset="0"/>
              <a:buChar char="•"/>
            </a:pPr>
            <a:r>
              <a:rPr lang="en-US" dirty="0"/>
              <a:t>A</a:t>
            </a:r>
            <a:r>
              <a:rPr lang="en-US" dirty="0" smtClean="0"/>
              <a:t>cts </a:t>
            </a:r>
            <a:r>
              <a:rPr lang="en-US" dirty="0"/>
              <a:t>according to the 'pleasure principle'</a:t>
            </a:r>
            <a:endParaRPr lang="en-US" dirty="0"/>
          </a:p>
        </p:txBody>
      </p:sp>
      <p:sp>
        <p:nvSpPr>
          <p:cNvPr id="8" name="Rectangle 7"/>
          <p:cNvSpPr/>
          <p:nvPr/>
        </p:nvSpPr>
        <p:spPr>
          <a:xfrm>
            <a:off x="4685763" y="4146997"/>
            <a:ext cx="2820474" cy="109470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marL="285750" indent="-285750" algn="ctr">
              <a:buFont typeface="Arial" panose="020B0604020202020204" pitchFamily="34" charset="0"/>
              <a:buChar char="•"/>
            </a:pPr>
            <a:r>
              <a:rPr lang="en-US" dirty="0"/>
              <a:t>A</a:t>
            </a:r>
            <a:r>
              <a:rPr lang="en-US" dirty="0" smtClean="0"/>
              <a:t>cts </a:t>
            </a:r>
            <a:r>
              <a:rPr lang="en-US" dirty="0"/>
              <a:t>rationally, balancing the ID and the </a:t>
            </a:r>
            <a:r>
              <a:rPr lang="en-US" dirty="0" smtClean="0"/>
              <a:t>superego</a:t>
            </a:r>
          </a:p>
          <a:p>
            <a:pPr marL="285750" indent="-285750" algn="ctr">
              <a:buFont typeface="Arial" panose="020B0604020202020204" pitchFamily="34" charset="0"/>
              <a:buChar char="•"/>
            </a:pPr>
            <a:r>
              <a:rPr lang="en-US" dirty="0"/>
              <a:t>A</a:t>
            </a:r>
            <a:r>
              <a:rPr lang="en-US" dirty="0" smtClean="0"/>
              <a:t>cts </a:t>
            </a:r>
            <a:r>
              <a:rPr lang="en-US" dirty="0"/>
              <a:t>according to the 'reality principle</a:t>
            </a:r>
            <a:endParaRPr lang="en-US" dirty="0"/>
          </a:p>
        </p:txBody>
      </p:sp>
      <p:sp>
        <p:nvSpPr>
          <p:cNvPr id="9" name="Rectangle 8"/>
          <p:cNvSpPr/>
          <p:nvPr/>
        </p:nvSpPr>
        <p:spPr>
          <a:xfrm>
            <a:off x="8198476" y="4146997"/>
            <a:ext cx="2820474" cy="109470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marL="285750" indent="-285750" algn="ctr">
              <a:buFont typeface="Arial" panose="020B0604020202020204" pitchFamily="34" charset="0"/>
              <a:buChar char="•"/>
            </a:pPr>
            <a:r>
              <a:rPr lang="en-US" dirty="0"/>
              <a:t> </a:t>
            </a:r>
            <a:r>
              <a:rPr lang="en-US" dirty="0" smtClean="0"/>
              <a:t>Concerned </a:t>
            </a:r>
            <a:r>
              <a:rPr lang="en-US" dirty="0"/>
              <a:t>with keeping to moral </a:t>
            </a:r>
            <a:r>
              <a:rPr lang="en-US" dirty="0" smtClean="0"/>
              <a:t>norms‘</a:t>
            </a:r>
          </a:p>
          <a:p>
            <a:pPr marL="285750" indent="-285750" algn="ctr">
              <a:buFont typeface="Arial" panose="020B0604020202020204" pitchFamily="34" charset="0"/>
              <a:buChar char="•"/>
            </a:pPr>
            <a:r>
              <a:rPr lang="en-US" dirty="0"/>
              <a:t>A</a:t>
            </a:r>
            <a:r>
              <a:rPr lang="en-US" dirty="0" smtClean="0"/>
              <a:t>cts </a:t>
            </a:r>
            <a:r>
              <a:rPr lang="en-US" dirty="0"/>
              <a:t>according to the ‘morality principle’</a:t>
            </a:r>
            <a:endParaRPr lang="en-US" dirty="0" smtClean="0"/>
          </a:p>
          <a:p>
            <a:pPr marL="285750" indent="-285750" algn="ctr">
              <a:buFont typeface="Arial" panose="020B0604020202020204" pitchFamily="34" charset="0"/>
              <a:buChar char="•"/>
            </a:pPr>
            <a:endParaRPr lang="en-US" dirty="0"/>
          </a:p>
        </p:txBody>
      </p:sp>
      <p:sp>
        <p:nvSpPr>
          <p:cNvPr id="10" name="Down Arrow 9"/>
          <p:cNvSpPr/>
          <p:nvPr/>
        </p:nvSpPr>
        <p:spPr>
          <a:xfrm>
            <a:off x="2583287" y="3694648"/>
            <a:ext cx="237186" cy="30664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own Arrow 10"/>
          <p:cNvSpPr/>
          <p:nvPr/>
        </p:nvSpPr>
        <p:spPr>
          <a:xfrm>
            <a:off x="9490120" y="3706871"/>
            <a:ext cx="237186" cy="30664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Down Arrow 11"/>
          <p:cNvSpPr/>
          <p:nvPr/>
        </p:nvSpPr>
        <p:spPr>
          <a:xfrm>
            <a:off x="6042607" y="3706871"/>
            <a:ext cx="237186" cy="30664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17174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402</TotalTime>
  <Words>521</Words>
  <Application>Microsoft Office PowerPoint</Application>
  <PresentationFormat>Widescreen</PresentationFormat>
  <Paragraphs>71</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PowerPoint Presentation</vt:lpstr>
      <vt:lpstr>Session 1: Understanding Procrastination (Part 1) </vt:lpstr>
      <vt:lpstr>What is Procrastination?</vt:lpstr>
      <vt:lpstr>Why do people procrastinate?</vt:lpstr>
      <vt:lpstr>PowerPoint Presentation</vt:lpstr>
      <vt:lpstr>Theories of procrastination (Explain Procrastination according to the psychology mainstream theory)</vt:lpstr>
      <vt:lpstr>Psychodynamic Approach to explain procrastination </vt:lpstr>
      <vt:lpstr>The Unconscious Mind</vt:lpstr>
      <vt:lpstr>Psychodynamic Approach to explain procrastination</vt:lpstr>
      <vt:lpstr>Defense Mechanism</vt:lpstr>
      <vt:lpstr>Defense Mechanism</vt:lpstr>
      <vt:lpstr>Behavioristic Approach to explain procrastination</vt:lpstr>
      <vt:lpstr>Cognitive Approach to explain procrastination</vt:lpstr>
      <vt:lpstr>Procrastination Diversions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35</cp:revision>
  <dcterms:created xsi:type="dcterms:W3CDTF">2020-11-25T10:14:34Z</dcterms:created>
  <dcterms:modified xsi:type="dcterms:W3CDTF">2020-11-26T09:59:29Z</dcterms:modified>
</cp:coreProperties>
</file>