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6" r:id="rId3"/>
    <p:sldId id="271" r:id="rId4"/>
    <p:sldId id="257" r:id="rId5"/>
    <p:sldId id="270" r:id="rId6"/>
    <p:sldId id="272" r:id="rId7"/>
    <p:sldId id="273" r:id="rId8"/>
    <p:sldId id="274" r:id="rId9"/>
    <p:sldId id="275" r:id="rId1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599" autoAdjust="0"/>
  </p:normalViewPr>
  <p:slideViewPr>
    <p:cSldViewPr>
      <p:cViewPr varScale="1">
        <p:scale>
          <a:sx n="74" d="100"/>
          <a:sy n="74" d="100"/>
        </p:scale>
        <p:origin x="582" y="72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6/11/2020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6/11/2020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6/11/2020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6/11/2020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6/11/2020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6/11/2020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6/11/2020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6/11/2020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6/11/2020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6/11/2020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6/11/2020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6/11/2020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6/11/2020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Principles of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 Antiqua" panose="02040602050305030304" pitchFamily="18" charset="0"/>
              </a:rPr>
              <a:t>Management Perspectives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Book Antiqua" panose="02040602050305030304" pitchFamily="18" charset="0"/>
              </a:rPr>
              <a:t>A. </a:t>
            </a:r>
            <a:r>
              <a:rPr lang="en-US" sz="2800" dirty="0" smtClean="0">
                <a:solidFill>
                  <a:srgbClr val="FFC000"/>
                </a:solidFill>
                <a:latin typeface="Book Antiqua" panose="02040602050305030304" pitchFamily="18" charset="0"/>
              </a:rPr>
              <a:t>The Classical Management Perspective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Scientific Management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Administrative </a:t>
            </a:r>
            <a:r>
              <a:rPr lang="en-US" sz="2800" dirty="0">
                <a:solidFill>
                  <a:srgbClr val="00B0F0"/>
                </a:solidFill>
                <a:latin typeface="Book Antiqua" panose="02040602050305030304" pitchFamily="18" charset="0"/>
              </a:rPr>
              <a:t>Management</a:t>
            </a:r>
          </a:p>
          <a:p>
            <a:pPr marL="0" indent="0">
              <a:buNone/>
            </a:pPr>
            <a:r>
              <a:rPr lang="en-US" sz="2800" dirty="0" smtClean="0">
                <a:latin typeface="Book Antiqua" panose="02040602050305030304" pitchFamily="18" charset="0"/>
              </a:rPr>
              <a:t>B. </a:t>
            </a:r>
            <a:r>
              <a:rPr lang="en-US" sz="2800" dirty="0" smtClean="0">
                <a:solidFill>
                  <a:srgbClr val="FFC000"/>
                </a:solidFill>
                <a:latin typeface="Book Antiqua" panose="02040602050305030304" pitchFamily="18" charset="0"/>
              </a:rPr>
              <a:t>Behavioral Perspective 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Maslow’s hierarchy of Need 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Theory X and Theory Y</a:t>
            </a:r>
            <a:endParaRPr lang="en-US" sz="2800" dirty="0">
              <a:solidFill>
                <a:srgbClr val="00B0F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54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2" y="2209800"/>
            <a:ext cx="9143998" cy="15541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Principles of Scientific Management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 </a:t>
            </a:r>
            <a:r>
              <a:rPr lang="en-US" b="1" dirty="0" smtClean="0"/>
              <a:t>Frederick </a:t>
            </a:r>
            <a:r>
              <a:rPr lang="en-US" b="1" dirty="0"/>
              <a:t>Winslow Taylor (1856-1915)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07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ientific Management Approach of Frederick Winslow Taylor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5" r="13719"/>
          <a:stretch/>
        </p:blipFill>
        <p:spPr bwMode="auto">
          <a:xfrm>
            <a:off x="531813" y="152400"/>
            <a:ext cx="10972800" cy="6428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1981200"/>
            <a:ext cx="9143998" cy="1020762"/>
          </a:xfrm>
        </p:spPr>
        <p:txBody>
          <a:bodyPr/>
          <a:lstStyle/>
          <a:p>
            <a:r>
              <a:rPr lang="en-US" dirty="0" smtClean="0"/>
              <a:t>Principles of Administrative Management</a:t>
            </a:r>
            <a:br>
              <a:rPr lang="en-US" dirty="0" smtClean="0"/>
            </a:br>
            <a:r>
              <a:rPr lang="en-US" dirty="0" smtClean="0"/>
              <a:t>                 Henri </a:t>
            </a:r>
            <a:r>
              <a:rPr lang="en-US" dirty="0" err="1" smtClean="0"/>
              <a:t>Fayol</a:t>
            </a:r>
            <a:r>
              <a:rPr lang="en-US" dirty="0" smtClean="0"/>
              <a:t>(1841-1925)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19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ook Antiqua" panose="02040602050305030304" pitchFamily="18" charset="0"/>
              </a:rPr>
              <a:t>1. </a:t>
            </a:r>
            <a:r>
              <a:rPr lang="en-US" dirty="0" smtClean="0">
                <a:solidFill>
                  <a:srgbClr val="FFC000"/>
                </a:solidFill>
                <a:latin typeface="Book Antiqua" panose="02040602050305030304" pitchFamily="18" charset="0"/>
              </a:rPr>
              <a:t>Division of Labor </a:t>
            </a:r>
          </a:p>
          <a:p>
            <a:r>
              <a:rPr lang="en-US" dirty="0" smtClean="0">
                <a:latin typeface="Book Antiqua" panose="02040602050305030304" pitchFamily="18" charset="0"/>
              </a:rPr>
              <a:t>Specialization</a:t>
            </a:r>
          </a:p>
          <a:p>
            <a:r>
              <a:rPr lang="en-US" dirty="0" smtClean="0">
                <a:latin typeface="Book Antiqua" panose="02040602050305030304" pitchFamily="18" charset="0"/>
              </a:rPr>
              <a:t>2. </a:t>
            </a:r>
            <a:r>
              <a:rPr lang="en-US" dirty="0" smtClean="0">
                <a:solidFill>
                  <a:srgbClr val="FFC000"/>
                </a:solidFill>
                <a:latin typeface="Book Antiqua" panose="02040602050305030304" pitchFamily="18" charset="0"/>
              </a:rPr>
              <a:t>Authority</a:t>
            </a:r>
          </a:p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</a:rPr>
              <a:t>Formal and Informal power</a:t>
            </a:r>
          </a:p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</a:rPr>
              <a:t>3. </a:t>
            </a:r>
            <a:r>
              <a:rPr lang="en-US" dirty="0" smtClean="0">
                <a:solidFill>
                  <a:srgbClr val="FFC000"/>
                </a:solidFill>
                <a:latin typeface="Book Antiqua" panose="02040602050305030304" pitchFamily="18" charset="0"/>
              </a:rPr>
              <a:t>Discipline</a:t>
            </a:r>
          </a:p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</a:rPr>
              <a:t>Respect rules and regulation</a:t>
            </a:r>
          </a:p>
          <a:p>
            <a:pPr marL="0" indent="0">
              <a:buNone/>
            </a:pPr>
            <a:endParaRPr lang="en-US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64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4812" y="1600200"/>
            <a:ext cx="9144000" cy="4267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</a:rPr>
              <a:t>4. </a:t>
            </a:r>
            <a:r>
              <a:rPr lang="en-US" dirty="0" smtClean="0">
                <a:solidFill>
                  <a:srgbClr val="FFC000"/>
                </a:solidFill>
                <a:latin typeface="Book Antiqua" panose="02040602050305030304" pitchFamily="18" charset="0"/>
              </a:rPr>
              <a:t>Unity of Command</a:t>
            </a:r>
          </a:p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</a:rPr>
              <a:t>Report to one and only one </a:t>
            </a:r>
            <a:r>
              <a:rPr lang="en-US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BOSS</a:t>
            </a:r>
          </a:p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</a:rPr>
              <a:t>5. </a:t>
            </a:r>
            <a:r>
              <a:rPr lang="en-US" dirty="0" smtClean="0">
                <a:solidFill>
                  <a:srgbClr val="FFC000"/>
                </a:solidFill>
                <a:latin typeface="Book Antiqua" panose="02040602050305030304" pitchFamily="18" charset="0"/>
              </a:rPr>
              <a:t>Unity of Direction</a:t>
            </a:r>
          </a:p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</a:rPr>
              <a:t>Similar activities should be grouped under one manager</a:t>
            </a:r>
          </a:p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</a:rPr>
              <a:t>6. </a:t>
            </a:r>
            <a:r>
              <a:rPr lang="en-US" dirty="0" smtClean="0">
                <a:solidFill>
                  <a:srgbClr val="FFC000"/>
                </a:solidFill>
                <a:latin typeface="Book Antiqua" panose="02040602050305030304" pitchFamily="18" charset="0"/>
              </a:rPr>
              <a:t>Subordination of individual to the common goals</a:t>
            </a:r>
          </a:p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</a:rPr>
              <a:t>Individual interest should not be placed before organizational goals</a:t>
            </a:r>
          </a:p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</a:rPr>
              <a:t>7. </a:t>
            </a:r>
            <a:r>
              <a:rPr lang="en-US" dirty="0" smtClean="0">
                <a:solidFill>
                  <a:srgbClr val="FFC000"/>
                </a:solidFill>
                <a:latin typeface="Book Antiqua" panose="02040602050305030304" pitchFamily="18" charset="0"/>
              </a:rPr>
              <a:t>Remuneration</a:t>
            </a:r>
          </a:p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</a:rPr>
              <a:t>Fair remuneration to employees and organization</a:t>
            </a:r>
            <a:endParaRPr 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71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600200"/>
            <a:ext cx="9525000" cy="4572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</a:rPr>
              <a:t>8. </a:t>
            </a:r>
            <a:r>
              <a:rPr lang="en-US" dirty="0" smtClean="0">
                <a:solidFill>
                  <a:srgbClr val="FFC000"/>
                </a:solidFill>
                <a:latin typeface="Book Antiqua" panose="02040602050305030304" pitchFamily="18" charset="0"/>
              </a:rPr>
              <a:t>Centralization</a:t>
            </a:r>
          </a:p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</a:rPr>
              <a:t>Power and authority should be concentrated to the upper levels of management</a:t>
            </a:r>
          </a:p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</a:rPr>
              <a:t>9. </a:t>
            </a:r>
            <a:r>
              <a:rPr lang="en-US" dirty="0" smtClean="0">
                <a:solidFill>
                  <a:srgbClr val="FFC000"/>
                </a:solidFill>
                <a:latin typeface="Book Antiqua" panose="02040602050305030304" pitchFamily="18" charset="0"/>
              </a:rPr>
              <a:t>Scalar chain</a:t>
            </a:r>
          </a:p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</a:rPr>
              <a:t>A chain of authority from the top to the bottom of the organization</a:t>
            </a:r>
          </a:p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</a:rPr>
              <a:t>10. </a:t>
            </a:r>
            <a:r>
              <a:rPr lang="en-US" dirty="0" smtClean="0">
                <a:solidFill>
                  <a:srgbClr val="FFC000"/>
                </a:solidFill>
                <a:latin typeface="Book Antiqua" panose="02040602050305030304" pitchFamily="18" charset="0"/>
              </a:rPr>
              <a:t>Order</a:t>
            </a:r>
          </a:p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</a:rPr>
              <a:t>Human and Material resources should be at the right place and right time.</a:t>
            </a:r>
          </a:p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</a:rPr>
              <a:t>11. </a:t>
            </a:r>
            <a:r>
              <a:rPr lang="en-US" dirty="0" smtClean="0">
                <a:solidFill>
                  <a:srgbClr val="FFC000"/>
                </a:solidFill>
                <a:latin typeface="Book Antiqua" panose="02040602050305030304" pitchFamily="18" charset="0"/>
              </a:rPr>
              <a:t>Equity 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Managers should be fair to staff at all times</a:t>
            </a:r>
            <a:r>
              <a:rPr lang="en-US" dirty="0" smtClean="0">
                <a:latin typeface="Book Antiqua" panose="02040602050305030304" pitchFamily="18" charset="0"/>
              </a:rPr>
              <a:t> </a:t>
            </a:r>
          </a:p>
          <a:p>
            <a:pPr marL="0" indent="0">
              <a:buNone/>
            </a:pPr>
            <a:endParaRPr 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885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8612" y="1600200"/>
            <a:ext cx="9144000" cy="4267200"/>
          </a:xfrm>
        </p:spPr>
        <p:txBody>
          <a:bodyPr/>
          <a:lstStyle/>
          <a:p>
            <a:r>
              <a:rPr lang="en-US" dirty="0" smtClean="0">
                <a:latin typeface="Book Antiqua" panose="02040602050305030304" pitchFamily="18" charset="0"/>
              </a:rPr>
              <a:t>12. </a:t>
            </a:r>
            <a:r>
              <a:rPr lang="en-US" dirty="0" smtClean="0">
                <a:solidFill>
                  <a:srgbClr val="FFC000"/>
                </a:solidFill>
                <a:latin typeface="Book Antiqua" panose="02040602050305030304" pitchFamily="18" charset="0"/>
              </a:rPr>
              <a:t>Stability</a:t>
            </a:r>
          </a:p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</a:rPr>
              <a:t>Employee turnover should be avoided</a:t>
            </a:r>
          </a:p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</a:rPr>
              <a:t>13. </a:t>
            </a:r>
            <a:r>
              <a:rPr lang="en-US" dirty="0" smtClean="0">
                <a:solidFill>
                  <a:srgbClr val="FFC000"/>
                </a:solidFill>
                <a:latin typeface="Book Antiqua" panose="02040602050305030304" pitchFamily="18" charset="0"/>
              </a:rPr>
              <a:t>Initiative 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Employees should be given the necessary level of freedom to create and </a:t>
            </a:r>
            <a:r>
              <a:rPr lang="en-US" dirty="0" smtClean="0">
                <a:latin typeface="Book Antiqua" panose="02040602050305030304" pitchFamily="18" charset="0"/>
              </a:rPr>
              <a:t>carry </a:t>
            </a:r>
            <a:r>
              <a:rPr lang="en-US" dirty="0">
                <a:latin typeface="Book Antiqua" panose="02040602050305030304" pitchFamily="18" charset="0"/>
              </a:rPr>
              <a:t>out plans</a:t>
            </a:r>
            <a:r>
              <a:rPr lang="en-US" dirty="0" smtClean="0">
                <a:latin typeface="Book Antiqua" panose="0204060205030503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</a:rPr>
              <a:t>14. </a:t>
            </a:r>
            <a:r>
              <a:rPr lang="en-US" b="1" dirty="0">
                <a:solidFill>
                  <a:srgbClr val="FFC000"/>
                </a:solidFill>
                <a:latin typeface="Book Antiqua" panose="02040602050305030304" pitchFamily="18" charset="0"/>
              </a:rPr>
              <a:t>Esprit de Corps</a:t>
            </a:r>
            <a:r>
              <a:rPr lang="en-US" dirty="0">
                <a:solidFill>
                  <a:srgbClr val="FFC000"/>
                </a:solidFill>
                <a:latin typeface="Book Antiqua" panose="02040602050305030304" pitchFamily="18" charset="0"/>
              </a:rPr>
              <a:t> </a:t>
            </a:r>
            <a:endParaRPr lang="en-US" dirty="0" smtClean="0">
              <a:solidFill>
                <a:srgbClr val="FFC00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</a:rPr>
              <a:t>Teamwork, sense of unity, togetherness,</a:t>
            </a:r>
            <a:endParaRPr 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27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137</TotalTime>
  <Words>209</Words>
  <Application>Microsoft Office PowerPoint</Application>
  <PresentationFormat>Custom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Book Antiqua</vt:lpstr>
      <vt:lpstr>Consolas</vt:lpstr>
      <vt:lpstr>Corbel</vt:lpstr>
      <vt:lpstr>Chalkboard 16x9</vt:lpstr>
      <vt:lpstr>Principles of Management</vt:lpstr>
      <vt:lpstr>Management Perspectives</vt:lpstr>
      <vt:lpstr>Principles of Scientific Management           Frederick Winslow Taylor (1856-1915)</vt:lpstr>
      <vt:lpstr>PowerPoint Presentation</vt:lpstr>
      <vt:lpstr>Principles of Administrative Management                  Henri Fayol(1841-1925)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TANCHI</dc:creator>
  <cp:lastModifiedBy>TANCHI</cp:lastModifiedBy>
  <cp:revision>18</cp:revision>
  <dcterms:created xsi:type="dcterms:W3CDTF">2020-06-10T15:34:37Z</dcterms:created>
  <dcterms:modified xsi:type="dcterms:W3CDTF">2020-06-11T10:09:27Z</dcterms:modified>
</cp:coreProperties>
</file>