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3" r:id="rId3"/>
    <p:sldId id="302" r:id="rId4"/>
    <p:sldId id="299" r:id="rId5"/>
    <p:sldId id="304" r:id="rId6"/>
    <p:sldId id="307" r:id="rId7"/>
    <p:sldId id="306" r:id="rId8"/>
    <p:sldId id="305" r:id="rId9"/>
    <p:sldId id="308" r:id="rId10"/>
    <p:sldId id="311" r:id="rId11"/>
    <p:sldId id="309" r:id="rId12"/>
    <p:sldId id="301" r:id="rId13"/>
    <p:sldId id="292" r:id="rId14"/>
    <p:sldId id="300" r:id="rId15"/>
    <p:sldId id="291" r:id="rId16"/>
    <p:sldId id="293" r:id="rId17"/>
    <p:sldId id="295" r:id="rId18"/>
    <p:sldId id="296" r:id="rId19"/>
    <p:sldId id="297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1" autoAdjust="0"/>
    <p:restoredTop sz="94660"/>
  </p:normalViewPr>
  <p:slideViewPr>
    <p:cSldViewPr>
      <p:cViewPr>
        <p:scale>
          <a:sx n="80" d="100"/>
          <a:sy n="80" d="100"/>
        </p:scale>
        <p:origin x="-768" y="-14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3820-53C1-4411-9D4C-D421F2DFA32B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BB0C9-061E-4793-86B0-855DB3561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5eba670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5eba670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8533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295400"/>
            <a:ext cx="8229600" cy="685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Topics: </a:t>
            </a:r>
            <a:r>
              <a:rPr lang="en-US" sz="3200" dirty="0" smtClean="0"/>
              <a:t>Geographical Indication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048000"/>
            <a:ext cx="6172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 err="1">
                <a:solidFill>
                  <a:schemeClr val="tx1"/>
                </a:solidFill>
              </a:rPr>
              <a:t>Juwel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Rana</a:t>
            </a:r>
            <a:endParaRPr lang="en-US" sz="2800" i="1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Lecturer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Dept. of Nutrition &amp; Food Engineering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Daffodil International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E6233-0174-4F77-A57D-A498A253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11572875" cy="5334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kalpurushregular"/>
              </a:rPr>
              <a:t>Difference between a geographical indication and a trademark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D4A395-62A1-447F-B1BA-38D6C652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820400" cy="4873752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i="1" dirty="0">
                <a:solidFill>
                  <a:prstClr val="black"/>
                </a:solidFill>
              </a:rPr>
              <a:t>Geographical indication: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44444"/>
                </a:solidFill>
                <a:latin typeface="kalpurushregular"/>
              </a:rPr>
              <a:t> A geographical indication tells consumers that a product is produced in a certain place.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44444"/>
                </a:solidFill>
                <a:latin typeface="kalpurushregular"/>
              </a:rPr>
              <a:t> It may be used by all producers who make their products in the place designated by a geographical indication.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444444"/>
                </a:solidFill>
                <a:latin typeface="kalpurushregular"/>
              </a:rPr>
              <a:t> The name used as a geographical indication will usually be predetermined by the name of the place of production</a:t>
            </a:r>
            <a:r>
              <a:rPr lang="en-US" dirty="0" smtClean="0">
                <a:solidFill>
                  <a:srgbClr val="444444"/>
                </a:solidFill>
                <a:latin typeface="kalpurushregular"/>
              </a:rPr>
              <a:t>.</a:t>
            </a:r>
          </a:p>
          <a:p>
            <a:pPr lvl="0"/>
            <a:r>
              <a:rPr lang="en-US" b="1" i="1" dirty="0" smtClean="0">
                <a:solidFill>
                  <a:prstClr val="black"/>
                </a:solidFill>
              </a:rPr>
              <a:t>Trademark: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444444"/>
                </a:solidFill>
                <a:latin typeface="kalpurushregular"/>
              </a:rPr>
              <a:t> A trademark is a sign used by an enterprise to distinguish its goods and services from those of other enterprises.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444444"/>
                </a:solidFill>
                <a:latin typeface="kalpurushregular"/>
              </a:rPr>
              <a:t> A trademark will often consist of a fanciful or arbitrary name or device.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444444"/>
                </a:solidFill>
                <a:latin typeface="kalpurushregular"/>
              </a:rPr>
              <a:t> It gives its owner the right to exclude others from using the trademark.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4DE6BD15-568C-4511-9E09-636DCD6C07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11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Developing a </a:t>
            </a:r>
            <a:r>
              <a:rPr lang="en-US" b="1" dirty="0" smtClean="0">
                <a:solidFill>
                  <a:schemeClr val="tx1"/>
                </a:solidFill>
              </a:rPr>
              <a:t>geographical indication </a:t>
            </a:r>
            <a:r>
              <a:rPr lang="en-US" b="1" dirty="0" smtClean="0">
                <a:solidFill>
                  <a:schemeClr val="tx1"/>
                </a:solidFill>
              </a:rPr>
              <a:t>- why?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Geographical indications as </a:t>
            </a:r>
            <a:r>
              <a:rPr lang="en-US" dirty="0" smtClean="0"/>
              <a:t>a factor </a:t>
            </a:r>
            <a:r>
              <a:rPr lang="en-US" dirty="0" smtClean="0"/>
              <a:t>of rural </a:t>
            </a:r>
            <a:r>
              <a:rPr lang="en-US" dirty="0" smtClean="0"/>
              <a:t>development.</a:t>
            </a:r>
          </a:p>
          <a:p>
            <a:endParaRPr lang="en-US" dirty="0" smtClean="0"/>
          </a:p>
          <a:p>
            <a:r>
              <a:rPr lang="en-US" dirty="0" smtClean="0"/>
              <a:t>Geographical indications as </a:t>
            </a:r>
            <a:r>
              <a:rPr lang="en-US" dirty="0" smtClean="0"/>
              <a:t>a means </a:t>
            </a:r>
            <a:r>
              <a:rPr lang="en-US" dirty="0" smtClean="0"/>
              <a:t>to preserve traditional</a:t>
            </a:r>
            <a:br>
              <a:rPr lang="en-US" dirty="0" smtClean="0"/>
            </a:br>
            <a:r>
              <a:rPr lang="en-US" dirty="0" smtClean="0"/>
              <a:t>knowledge (TK) and </a:t>
            </a:r>
            <a:r>
              <a:rPr lang="en-US" dirty="0" smtClean="0"/>
              <a:t>traditional cultural </a:t>
            </a:r>
            <a:r>
              <a:rPr lang="en-US" dirty="0" smtClean="0"/>
              <a:t>expressions (TCEs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use Geographical indication?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1.Respond to ever increasing consumer demand for guaranteed origin and production method.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2.Promote diversification and competitiveness.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3.Fair competition in global market.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Prevent de-localisation of production.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5AC740-CDFE-40D1-B579-BFAE7A5B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76201"/>
            <a:ext cx="9603275" cy="104923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Importance of geographical indication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DBD493-4462-42AB-8523-E75026BA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24000"/>
            <a:ext cx="10288038" cy="3942347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rial" panose="020B0604020202020204" pitchFamily="34" charset="0"/>
              </a:rPr>
              <a:t>For Conservation of Traditional Products</a:t>
            </a:r>
            <a:r>
              <a:rPr lang="en-US" b="1" dirty="0" smtClean="0">
                <a:latin typeface="arial" panose="020B0604020202020204" pitchFamily="34" charset="0"/>
              </a:rPr>
              <a:t>: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11111"/>
                </a:solidFill>
                <a:latin typeface="Roboto"/>
              </a:rPr>
              <a:t>Geographical Indication is a name or sign used to protect certain products which are located in geographical specific or origin within the frame work of Intellectual property.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11111"/>
                </a:solidFill>
                <a:latin typeface="Roboto"/>
              </a:rPr>
              <a:t>The aim of this study is to provide an overview and importance of geographical Indication on the traditional products.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11111"/>
                </a:solidFill>
                <a:latin typeface="Roboto"/>
              </a:rPr>
              <a:t> Provide awareness among the people on the importance of it in social upliftment for rural development.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86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181600" cy="4873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GI- Home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810000" cy="487375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just"/>
            <a:r>
              <a:rPr lang="en-GB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PGI (Protected Geographical Indication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–In this agricultural foodstuff or product must have a reputation, characteristics or qualities as a result of its production, processing or preparation in a particular geographical area. For instance - the Cornish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pastie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which can finally be baked outside Cornwall.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9600" y="1600200"/>
            <a:ext cx="3409096" cy="503695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PDO (Protected Designation of Origin)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tighter requirements than the PGI: all three stages (production, processing and preparation) must take place in the designated area and the agricultural foodstuff or product must be made using distinct local knowledge - for instance Cornish Clotted Cream.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53400" y="1524000"/>
            <a:ext cx="3502087" cy="503695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TSG (Traditional Speciality Guaranteed) – 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with traditional characteristics arising from its ingredients or production methods (</a:t>
            </a:r>
            <a:r>
              <a:rPr lang="en-GB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traditional Bramley apple pie filling). The product need not be linked to a geographical area and can be produced in any EU Member State.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E8EB9-5F08-46CB-89BB-F64295FE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304800"/>
            <a:ext cx="3505200" cy="487362"/>
          </a:xfrm>
          <a:solidFill>
            <a:srgbClr val="FFFF00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7030A0"/>
                </a:solidFill>
              </a:rPr>
              <a:t>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BC0AE6-F41A-4986-9147-4FFE70A69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820400" cy="4873752"/>
          </a:xfrm>
        </p:spPr>
        <p:txBody>
          <a:bodyPr>
            <a:normAutofit/>
          </a:bodyPr>
          <a:lstStyle/>
          <a:p>
            <a:r>
              <a:rPr lang="en-US" b="1" dirty="0"/>
              <a:t>THE GEOGRAPHICAL INDICATIONS ACT, 2013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An Act to provide for the protection and registration of geographical indications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To provide for the duration of protection of geographical indications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To provide for the appointment of a registrar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For remedies for infringement or prohibited use of geographical </a:t>
            </a:r>
            <a:r>
              <a:rPr lang="en-US" sz="2400" dirty="0" smtClean="0"/>
              <a:t>indications</a:t>
            </a:r>
            <a:r>
              <a:rPr lang="en-US" dirty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4DE6BD15-568C-4511-9E09-636DCD6C07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69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CEC11-552D-4FF9-9F93-6D099F55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9603275" cy="609601"/>
          </a:xfrm>
        </p:spPr>
        <p:txBody>
          <a:bodyPr anchor="b">
            <a:norm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kalpurushregular"/>
              </a:rPr>
              <a:t>How geographical indications ARE protected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38710A-D0D1-4F2C-96FE-F91568DFC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en-US" dirty="0">
                <a:solidFill>
                  <a:srgbClr val="444444"/>
                </a:solidFill>
                <a:latin typeface="kalpurushregular"/>
              </a:rPr>
              <a:t>Special laws for the protection of geographical indications or appellations of origin</a:t>
            </a:r>
          </a:p>
          <a:p>
            <a:pPr algn="just" fontAlgn="base"/>
            <a:r>
              <a:rPr lang="en-US" dirty="0">
                <a:solidFill>
                  <a:srgbClr val="444444"/>
                </a:solidFill>
                <a:latin typeface="kalpurushregular"/>
              </a:rPr>
              <a:t>Trademark laws in the form of collective marks or certification marks</a:t>
            </a:r>
          </a:p>
          <a:p>
            <a:pPr algn="just" fontAlgn="base"/>
            <a:r>
              <a:rPr lang="en-US" dirty="0">
                <a:solidFill>
                  <a:srgbClr val="444444"/>
                </a:solidFill>
                <a:latin typeface="kalpurushregular"/>
              </a:rPr>
              <a:t>Laws against unfair competition</a:t>
            </a:r>
          </a:p>
          <a:p>
            <a:pPr algn="just" fontAlgn="base"/>
            <a:r>
              <a:rPr lang="en-US" dirty="0">
                <a:solidFill>
                  <a:srgbClr val="444444"/>
                </a:solidFill>
                <a:latin typeface="kalpurushregular"/>
              </a:rPr>
              <a:t>Consumer protection laws</a:t>
            </a:r>
          </a:p>
          <a:p>
            <a:pPr algn="just" fontAlgn="base"/>
            <a:r>
              <a:rPr lang="en-US" dirty="0">
                <a:solidFill>
                  <a:srgbClr val="444444"/>
                </a:solidFill>
                <a:latin typeface="kalpurushregular"/>
              </a:rPr>
              <a:t>specific laws or decrees that recognize individual geographical indications.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4DE6BD15-568C-4511-9E09-636DCD6C07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8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579438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         </a:t>
            </a:r>
            <a:r>
              <a:rPr lang="en-GB" dirty="0" smtClean="0">
                <a:solidFill>
                  <a:schemeClr val="tx1"/>
                </a:solidFill>
              </a:rPr>
              <a:t>The Registration Process of GI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Step 1: Filing of application</a:t>
            </a:r>
          </a:p>
          <a:p>
            <a:r>
              <a:rPr lang="en-GB" dirty="0" smtClean="0"/>
              <a:t>Step 2 and 3 : Preliminary scrutiny and examination</a:t>
            </a:r>
          </a:p>
          <a:p>
            <a:r>
              <a:rPr lang="en-GB" dirty="0" smtClean="0"/>
              <a:t>Step 4: Show cause notice </a:t>
            </a:r>
          </a:p>
          <a:p>
            <a:r>
              <a:rPr lang="en-GB" dirty="0" smtClean="0"/>
              <a:t>Step 5: Publication in the geographical indication journal</a:t>
            </a:r>
          </a:p>
          <a:p>
            <a:r>
              <a:rPr lang="en-GB" dirty="0" smtClean="0"/>
              <a:t>Step 6: Opposition to Registration</a:t>
            </a:r>
          </a:p>
          <a:p>
            <a:r>
              <a:rPr lang="en-GB" dirty="0" smtClean="0"/>
              <a:t>Step 7: Registration</a:t>
            </a:r>
          </a:p>
          <a:p>
            <a:r>
              <a:rPr lang="en-GB" dirty="0" smtClean="0"/>
              <a:t>Step 8: Renewal</a:t>
            </a:r>
          </a:p>
          <a:p>
            <a:r>
              <a:rPr lang="en-GB" dirty="0" smtClean="0"/>
              <a:t>Step 9: Additional protection to notified goods </a:t>
            </a:r>
          </a:p>
          <a:p>
            <a:r>
              <a:rPr lang="en-GB" dirty="0" smtClean="0"/>
              <a:t>Step 10: Appeal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4DE6BD15-568C-4511-9E09-636DCD6C07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0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838200" y="1131095"/>
            <a:ext cx="10515600" cy="994275"/>
          </a:xfrm>
          <a:prstGeom prst="rect">
            <a:avLst/>
          </a:prstGeom>
        </p:spPr>
        <p:txBody>
          <a:bodyPr spcFirstLastPara="1" vert="horz" wrap="square" lIns="68569" tIns="34275" rIns="68569" bIns="3427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body" idx="1"/>
          </p:nvPr>
        </p:nvSpPr>
        <p:spPr>
          <a:xfrm>
            <a:off x="838200" y="2226469"/>
            <a:ext cx="10515600" cy="3263400"/>
          </a:xfrm>
          <a:prstGeom prst="rect">
            <a:avLst/>
          </a:prstGeom>
        </p:spPr>
        <p:txBody>
          <a:bodyPr spcFirstLastPara="1" vert="horz" wrap="square" lIns="68569" tIns="34275" rIns="68569" bIns="34275" anchor="t" anchorCtr="0">
            <a:noAutofit/>
          </a:bodyPr>
          <a:lstStyle/>
          <a:p>
            <a:pPr marL="0" indent="0">
              <a:spcBef>
                <a:spcPts val="750"/>
              </a:spcBef>
              <a:buNone/>
            </a:pPr>
            <a:endParaRPr/>
          </a:p>
        </p:txBody>
      </p:sp>
      <p:pic>
        <p:nvPicPr>
          <p:cNvPr id="249" name="Google Shape;2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0600"/>
            <a:ext cx="12192000" cy="499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381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BD15-568C-4511-9E09-636DCD6C072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04800"/>
            <a:ext cx="2413000" cy="4873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Question???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600200"/>
            <a:ext cx="66294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Why do people choose ……………?</a:t>
            </a:r>
          </a:p>
          <a:p>
            <a:pPr lvl="1"/>
            <a:r>
              <a:rPr lang="en-US" dirty="0" err="1" smtClean="0"/>
              <a:t>Ilish</a:t>
            </a:r>
            <a:r>
              <a:rPr lang="en-US" dirty="0" smtClean="0"/>
              <a:t> from </a:t>
            </a:r>
            <a:r>
              <a:rPr lang="en-US" dirty="0" err="1" smtClean="0"/>
              <a:t>Padma</a:t>
            </a:r>
            <a:r>
              <a:rPr lang="en-US" dirty="0" smtClean="0"/>
              <a:t> over </a:t>
            </a:r>
            <a:r>
              <a:rPr lang="en-US" dirty="0" err="1" smtClean="0"/>
              <a:t>meghna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err="1" smtClean="0"/>
              <a:t>C</a:t>
            </a:r>
            <a:r>
              <a:rPr lang="en-US" dirty="0" err="1" smtClean="0"/>
              <a:t>hamcham</a:t>
            </a:r>
            <a:r>
              <a:rPr lang="en-US" dirty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Tangail</a:t>
            </a:r>
            <a:r>
              <a:rPr lang="en-US" dirty="0" smtClean="0"/>
              <a:t> </a:t>
            </a:r>
            <a:r>
              <a:rPr lang="en-US" dirty="0" smtClean="0"/>
              <a:t>over </a:t>
            </a:r>
            <a:r>
              <a:rPr lang="en-US" dirty="0" err="1" smtClean="0"/>
              <a:t>Noakhali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K</a:t>
            </a:r>
            <a:r>
              <a:rPr lang="en-US" dirty="0" err="1" smtClean="0"/>
              <a:t>ataribhog</a:t>
            </a:r>
            <a:r>
              <a:rPr lang="en-US" dirty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Dinajpur</a:t>
            </a:r>
            <a:r>
              <a:rPr lang="en-US" dirty="0" smtClean="0"/>
              <a:t> Over </a:t>
            </a:r>
            <a:r>
              <a:rPr lang="en-US" dirty="0" err="1" smtClean="0"/>
              <a:t>mymensingh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Darjeeling </a:t>
            </a:r>
            <a:r>
              <a:rPr lang="en-US" dirty="0" smtClean="0"/>
              <a:t>over “black” </a:t>
            </a:r>
            <a:r>
              <a:rPr lang="en-US" dirty="0" smtClean="0"/>
              <a:t>tea over </a:t>
            </a:r>
            <a:r>
              <a:rPr lang="en-US" dirty="0" err="1" smtClean="0"/>
              <a:t>Sylhet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best-open-ended-ques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752600"/>
            <a:ext cx="4724399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BD15-568C-4511-9E09-636DCD6C072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1828800"/>
            <a:ext cx="62992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04800"/>
            <a:ext cx="4419600" cy="563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Geographical Indication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geographical </a:t>
            </a:r>
            <a:r>
              <a:rPr lang="en-US" dirty="0" smtClean="0"/>
              <a:t>indication is </a:t>
            </a:r>
            <a:r>
              <a:rPr lang="en-US" dirty="0" smtClean="0">
                <a:solidFill>
                  <a:srgbClr val="FF0000"/>
                </a:solidFill>
              </a:rPr>
              <a:t>a sign used </a:t>
            </a:r>
            <a:r>
              <a:rPr lang="en-US" dirty="0" smtClean="0">
                <a:solidFill>
                  <a:srgbClr val="FF0000"/>
                </a:solidFill>
              </a:rPr>
              <a:t>on products </a:t>
            </a:r>
            <a:r>
              <a:rPr lang="en-US" dirty="0" smtClean="0"/>
              <a:t>that have a </a:t>
            </a:r>
            <a:r>
              <a:rPr lang="en-US" dirty="0" smtClean="0">
                <a:solidFill>
                  <a:srgbClr val="FF0000"/>
                </a:solidFill>
              </a:rPr>
              <a:t>specific </a:t>
            </a:r>
            <a:r>
              <a:rPr lang="en-US" dirty="0" smtClean="0">
                <a:solidFill>
                  <a:srgbClr val="FF0000"/>
                </a:solidFill>
              </a:rPr>
              <a:t>geographical origin </a:t>
            </a:r>
            <a:r>
              <a:rPr lang="en-US" dirty="0" smtClean="0"/>
              <a:t>and possess qualities or a reputation</a:t>
            </a:r>
            <a:br>
              <a:rPr lang="en-US" dirty="0" smtClean="0"/>
            </a:br>
            <a:r>
              <a:rPr lang="en-US" dirty="0" smtClean="0"/>
              <a:t>that are </a:t>
            </a:r>
            <a:r>
              <a:rPr lang="en-US" dirty="0" smtClean="0">
                <a:solidFill>
                  <a:srgbClr val="FF0000"/>
                </a:solidFill>
              </a:rPr>
              <a:t>due to that origin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181600" cy="579438"/>
          </a:xfrm>
          <a:solidFill>
            <a:srgbClr val="FFFF00"/>
          </a:solidFill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indication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820400" cy="304800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sign used on products that have a specific geographical origin and possess qualities or a reputation that are due to that origin.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 is a status accorded to a good which is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to a particular region or area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are originated from there.</a:t>
            </a:r>
          </a:p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used for agricultural products , food stuffs , wine and spirit drinks, handicrafts and industrial  product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3429000" cy="8842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many are registered as GI?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bangladesh-map-with-location-pointer-marks-infographic-vector-template-isolated-on-white-background-2CB28A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67200" y="228600"/>
            <a:ext cx="6056550" cy="6475620"/>
          </a:xfrm>
        </p:spPr>
      </p:pic>
      <p:pic>
        <p:nvPicPr>
          <p:cNvPr id="5" name="Picture 4" descr="istockphoto-1163765551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05000"/>
            <a:ext cx="3121152" cy="3121152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0"/>
            <a:ext cx="11430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33400"/>
            <a:ext cx="3886200" cy="65563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ROQUEFORT????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391400" cy="4873752"/>
          </a:xfrm>
        </p:spPr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 smtClean="0"/>
              <a:t>product, a </a:t>
            </a:r>
            <a:r>
              <a:rPr lang="en-US" b="1" dirty="0" smtClean="0"/>
              <a:t>region </a:t>
            </a:r>
            <a:r>
              <a:rPr lang="en-US" dirty="0" smtClean="0"/>
              <a:t>Roquefort </a:t>
            </a:r>
            <a:r>
              <a:rPr lang="en-US" dirty="0" smtClean="0"/>
              <a:t>identifies a characteristic </a:t>
            </a:r>
            <a:r>
              <a:rPr lang="en-US" dirty="0" smtClean="0"/>
              <a:t>blue cheese </a:t>
            </a:r>
            <a:r>
              <a:rPr lang="en-US" dirty="0" smtClean="0"/>
              <a:t>made in a region in </a:t>
            </a:r>
            <a:r>
              <a:rPr lang="en-US" dirty="0" smtClean="0">
                <a:solidFill>
                  <a:srgbClr val="FF0000"/>
                </a:solidFill>
              </a:rPr>
              <a:t>southwest </a:t>
            </a:r>
            <a:r>
              <a:rPr lang="en-US" dirty="0" smtClean="0">
                <a:solidFill>
                  <a:srgbClr val="FF0000"/>
                </a:solidFill>
              </a:rPr>
              <a:t>France</a:t>
            </a:r>
            <a:r>
              <a:rPr lang="en-US" dirty="0" smtClean="0"/>
              <a:t>, around </a:t>
            </a:r>
            <a:r>
              <a:rPr lang="en-US" dirty="0" smtClean="0"/>
              <a:t>the municipality of </a:t>
            </a:r>
            <a:r>
              <a:rPr lang="en-US" dirty="0" smtClean="0"/>
              <a:t>Roquefort-</a:t>
            </a:r>
            <a:r>
              <a:rPr lang="en-US" dirty="0" err="1" smtClean="0"/>
              <a:t>sur</a:t>
            </a:r>
            <a:r>
              <a:rPr lang="en-US" dirty="0" smtClean="0"/>
              <a:t>-</a:t>
            </a:r>
            <a:r>
              <a:rPr lang="en-US" dirty="0" err="1" smtClean="0"/>
              <a:t>Soulzon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1752599"/>
            <a:ext cx="2971800" cy="3782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8382000" cy="4873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 link between the </a:t>
            </a:r>
            <a:r>
              <a:rPr lang="en-US" b="1" dirty="0" smtClean="0">
                <a:solidFill>
                  <a:schemeClr val="tx1"/>
                </a:solidFill>
              </a:rPr>
              <a:t>product and </a:t>
            </a:r>
            <a:r>
              <a:rPr lang="en-US" b="1" dirty="0" smtClean="0">
                <a:solidFill>
                  <a:schemeClr val="tx1"/>
                </a:solidFill>
              </a:rPr>
              <a:t>the region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ROQUEFORT Cheese: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characteristics of </a:t>
            </a:r>
            <a:r>
              <a:rPr lang="en-US" dirty="0" smtClean="0">
                <a:solidFill>
                  <a:srgbClr val="FF0000"/>
                </a:solidFill>
              </a:rPr>
              <a:t>the milk obtained </a:t>
            </a:r>
            <a:r>
              <a:rPr lang="en-US" dirty="0" smtClean="0"/>
              <a:t>from indigenous </a:t>
            </a:r>
            <a:r>
              <a:rPr lang="en-US" dirty="0" smtClean="0"/>
              <a:t>breeds of </a:t>
            </a:r>
            <a:r>
              <a:rPr lang="en-US" dirty="0" smtClean="0">
                <a:solidFill>
                  <a:srgbClr val="FF0000"/>
                </a:solidFill>
              </a:rPr>
              <a:t>sheep</a:t>
            </a:r>
            <a:r>
              <a:rPr lang="en-US" dirty="0" smtClean="0"/>
              <a:t> fed according </a:t>
            </a:r>
            <a:r>
              <a:rPr lang="en-US" dirty="0" smtClean="0"/>
              <a:t>to tradition</a:t>
            </a:r>
            <a:r>
              <a:rPr lang="en-US" dirty="0" smtClean="0"/>
              <a:t>, the characteristics of the </a:t>
            </a:r>
            <a:r>
              <a:rPr lang="en-US" dirty="0" smtClean="0">
                <a:solidFill>
                  <a:srgbClr val="FF0000"/>
                </a:solidFill>
              </a:rPr>
              <a:t>caves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which the cheese is aged and the </a:t>
            </a:r>
            <a:r>
              <a:rPr lang="en-US" dirty="0" smtClean="0">
                <a:solidFill>
                  <a:srgbClr val="FF0000"/>
                </a:solidFill>
              </a:rPr>
              <a:t>traditional know-how </a:t>
            </a:r>
            <a:r>
              <a:rPr lang="en-US" dirty="0" smtClean="0">
                <a:solidFill>
                  <a:srgbClr val="FF0000"/>
                </a:solidFill>
              </a:rPr>
              <a:t>used </a:t>
            </a:r>
            <a:r>
              <a:rPr lang="en-US" dirty="0" smtClean="0"/>
              <a:t>in each step of the </a:t>
            </a:r>
            <a:r>
              <a:rPr lang="en-US" dirty="0" smtClean="0"/>
              <a:t>cheese making </a:t>
            </a:r>
            <a:r>
              <a:rPr lang="en-US" dirty="0" smtClean="0"/>
              <a:t>process give Roquefort its </a:t>
            </a:r>
            <a:r>
              <a:rPr lang="en-US" dirty="0" smtClean="0">
                <a:solidFill>
                  <a:srgbClr val="FF0000"/>
                </a:solidFill>
              </a:rPr>
              <a:t>unique features </a:t>
            </a:r>
            <a:r>
              <a:rPr lang="en-US" dirty="0" smtClean="0">
                <a:solidFill>
                  <a:srgbClr val="FF0000"/>
                </a:solidFill>
              </a:rPr>
              <a:t>and taste.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Can geographical indications </a:t>
            </a:r>
            <a:r>
              <a:rPr lang="en-US" b="1" dirty="0" smtClean="0">
                <a:solidFill>
                  <a:schemeClr val="tx1"/>
                </a:solidFill>
              </a:rPr>
              <a:t>only be </a:t>
            </a:r>
            <a:r>
              <a:rPr lang="en-US" b="1" dirty="0" smtClean="0">
                <a:solidFill>
                  <a:schemeClr val="tx1"/>
                </a:solidFill>
              </a:rPr>
              <a:t>used for agricultural products?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best-open-ended-question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90800" y="2133600"/>
            <a:ext cx="5489126" cy="320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918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What is the difference </a:t>
            </a:r>
            <a:r>
              <a:rPr lang="en-US" b="1" dirty="0" smtClean="0">
                <a:solidFill>
                  <a:schemeClr val="tx1"/>
                </a:solidFill>
              </a:rPr>
              <a:t>between a geographical indication and </a:t>
            </a:r>
            <a:r>
              <a:rPr lang="en-US" b="1" dirty="0" smtClean="0">
                <a:solidFill>
                  <a:schemeClr val="tx1"/>
                </a:solidFill>
              </a:rPr>
              <a:t>a trademark?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896600" cy="487375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4200" dirty="0" smtClean="0"/>
              <a:t>Geographical indications and </a:t>
            </a:r>
            <a:r>
              <a:rPr lang="en-US" sz="4200" dirty="0" smtClean="0"/>
              <a:t>trademarks are </a:t>
            </a:r>
            <a:r>
              <a:rPr lang="en-US" sz="4200" dirty="0" smtClean="0">
                <a:solidFill>
                  <a:srgbClr val="FF0000"/>
                </a:solidFill>
              </a:rPr>
              <a:t>distinctive signs used </a:t>
            </a:r>
            <a:r>
              <a:rPr lang="en-US" sz="4200" dirty="0" smtClean="0"/>
              <a:t>to </a:t>
            </a:r>
            <a:r>
              <a:rPr lang="en-US" sz="4200" dirty="0" smtClean="0"/>
              <a:t>distinguish goods </a:t>
            </a:r>
            <a:r>
              <a:rPr lang="en-US" sz="4200" dirty="0" smtClean="0"/>
              <a:t>or services in the marketplace. </a:t>
            </a:r>
            <a:endParaRPr lang="en-US" sz="4200" dirty="0" smtClean="0"/>
          </a:p>
          <a:p>
            <a:pPr algn="just"/>
            <a:r>
              <a:rPr lang="en-US" sz="4200" dirty="0" smtClean="0">
                <a:solidFill>
                  <a:srgbClr val="FF0000"/>
                </a:solidFill>
              </a:rPr>
              <a:t>Both convey </a:t>
            </a:r>
            <a:r>
              <a:rPr lang="en-US" sz="4200" dirty="0" smtClean="0">
                <a:solidFill>
                  <a:srgbClr val="FF0000"/>
                </a:solidFill>
              </a:rPr>
              <a:t>information about </a:t>
            </a:r>
            <a:r>
              <a:rPr lang="en-US" sz="4200" dirty="0" smtClean="0"/>
              <a:t>the origin of </a:t>
            </a:r>
            <a:r>
              <a:rPr lang="en-US" sz="4200" dirty="0" smtClean="0"/>
              <a:t>a good </a:t>
            </a:r>
            <a:r>
              <a:rPr lang="en-US" sz="4200" dirty="0" smtClean="0"/>
              <a:t>or service, and enable </a:t>
            </a:r>
            <a:r>
              <a:rPr lang="en-US" sz="4200" dirty="0" smtClean="0"/>
              <a:t>consumers to </a:t>
            </a:r>
            <a:r>
              <a:rPr lang="en-US" sz="4200" dirty="0" smtClean="0"/>
              <a:t>associate a particular quality with </a:t>
            </a:r>
            <a:r>
              <a:rPr lang="en-US" sz="4200" dirty="0" smtClean="0"/>
              <a:t>a good </a:t>
            </a:r>
            <a:r>
              <a:rPr lang="en-US" sz="4200" dirty="0" smtClean="0"/>
              <a:t>or </a:t>
            </a:r>
            <a:r>
              <a:rPr lang="en-US" sz="4200" dirty="0" smtClean="0"/>
              <a:t>service.</a:t>
            </a:r>
          </a:p>
          <a:p>
            <a:pPr algn="just"/>
            <a:endParaRPr lang="en-US" sz="4200" dirty="0" smtClean="0"/>
          </a:p>
          <a:p>
            <a:pPr algn="just"/>
            <a:r>
              <a:rPr lang="en-US" sz="4200" dirty="0" smtClean="0">
                <a:solidFill>
                  <a:srgbClr val="FF0000"/>
                </a:solidFill>
              </a:rPr>
              <a:t>Trademarks </a:t>
            </a:r>
            <a:r>
              <a:rPr lang="en-US" sz="4200" dirty="0" smtClean="0">
                <a:solidFill>
                  <a:srgbClr val="FF0000"/>
                </a:solidFill>
              </a:rPr>
              <a:t>inform </a:t>
            </a:r>
            <a:r>
              <a:rPr lang="en-US" sz="4200" dirty="0" smtClean="0"/>
              <a:t>consumers </a:t>
            </a:r>
            <a:r>
              <a:rPr lang="en-US" sz="4200" dirty="0" smtClean="0">
                <a:solidFill>
                  <a:srgbClr val="FF0000"/>
                </a:solidFill>
              </a:rPr>
              <a:t>about </a:t>
            </a:r>
            <a:r>
              <a:rPr lang="en-US" sz="4200" dirty="0" smtClean="0">
                <a:solidFill>
                  <a:srgbClr val="FF0000"/>
                </a:solidFill>
              </a:rPr>
              <a:t>the source </a:t>
            </a:r>
            <a:r>
              <a:rPr lang="en-US" sz="4200" dirty="0" smtClean="0">
                <a:solidFill>
                  <a:srgbClr val="FF0000"/>
                </a:solidFill>
              </a:rPr>
              <a:t>of a good or service</a:t>
            </a:r>
            <a:r>
              <a:rPr lang="en-US" sz="4200" dirty="0" smtClean="0"/>
              <a:t>. They </a:t>
            </a:r>
            <a:r>
              <a:rPr lang="en-US" sz="4200" dirty="0" smtClean="0"/>
              <a:t>identify a </a:t>
            </a:r>
            <a:r>
              <a:rPr lang="en-US" sz="4200" dirty="0" smtClean="0"/>
              <a:t>good or service as originating from </a:t>
            </a:r>
            <a:r>
              <a:rPr lang="en-US" sz="4200" dirty="0" smtClean="0"/>
              <a:t>a </a:t>
            </a:r>
            <a:r>
              <a:rPr lang="en-US" sz="4200" i="1" dirty="0" smtClean="0"/>
              <a:t>particular </a:t>
            </a:r>
            <a:r>
              <a:rPr lang="en-US" sz="4200" i="1" dirty="0" smtClean="0"/>
              <a:t>company</a:t>
            </a:r>
            <a:r>
              <a:rPr lang="en-US" sz="4200" dirty="0" smtClean="0"/>
              <a:t>. Trademarks </a:t>
            </a:r>
            <a:r>
              <a:rPr lang="en-US" sz="4200" dirty="0" smtClean="0"/>
              <a:t>help consumers </a:t>
            </a:r>
            <a:r>
              <a:rPr lang="en-US" sz="4200" dirty="0" smtClean="0"/>
              <a:t>associate a good or </a:t>
            </a:r>
            <a:r>
              <a:rPr lang="en-US" sz="4200" dirty="0" smtClean="0"/>
              <a:t>service with </a:t>
            </a:r>
            <a:r>
              <a:rPr lang="en-US" sz="4200" dirty="0" smtClean="0"/>
              <a:t>a specific quality or </a:t>
            </a:r>
            <a:r>
              <a:rPr lang="en-US" sz="4200" dirty="0" smtClean="0"/>
              <a:t>reputation, based </a:t>
            </a:r>
            <a:r>
              <a:rPr lang="en-US" sz="4200" dirty="0" smtClean="0"/>
              <a:t>on information about the </a:t>
            </a:r>
            <a:r>
              <a:rPr lang="en-US" sz="4200" dirty="0" smtClean="0"/>
              <a:t>company responsible </a:t>
            </a:r>
            <a:r>
              <a:rPr lang="en-US" sz="4200" dirty="0" smtClean="0"/>
              <a:t>for producing or offering it</a:t>
            </a:r>
            <a:r>
              <a:rPr lang="en-US" sz="4200" dirty="0" smtClean="0"/>
              <a:t>.</a:t>
            </a:r>
          </a:p>
          <a:p>
            <a:pPr algn="just"/>
            <a:endParaRPr lang="en-US" sz="4200" dirty="0" smtClean="0"/>
          </a:p>
          <a:p>
            <a:pPr algn="just"/>
            <a:r>
              <a:rPr lang="en-US" sz="4200" dirty="0" smtClean="0"/>
              <a:t>Geographical </a:t>
            </a:r>
            <a:r>
              <a:rPr lang="en-US" sz="4200" dirty="0" smtClean="0"/>
              <a:t>indications </a:t>
            </a:r>
            <a:r>
              <a:rPr lang="en-US" sz="4200" dirty="0" smtClean="0">
                <a:solidFill>
                  <a:srgbClr val="FF0000"/>
                </a:solidFill>
              </a:rPr>
              <a:t>identify a </a:t>
            </a:r>
            <a:r>
              <a:rPr lang="en-US" sz="4200" dirty="0" smtClean="0">
                <a:solidFill>
                  <a:srgbClr val="FF0000"/>
                </a:solidFill>
              </a:rPr>
              <a:t>good as </a:t>
            </a:r>
            <a:r>
              <a:rPr lang="en-US" sz="4200" dirty="0" smtClean="0">
                <a:solidFill>
                  <a:srgbClr val="FF0000"/>
                </a:solidFill>
              </a:rPr>
              <a:t>originating from </a:t>
            </a:r>
            <a:r>
              <a:rPr lang="en-US" sz="4200" i="1" dirty="0" smtClean="0">
                <a:solidFill>
                  <a:srgbClr val="FF0000"/>
                </a:solidFill>
              </a:rPr>
              <a:t>a particular </a:t>
            </a:r>
            <a:r>
              <a:rPr lang="en-US" sz="4200" i="1" dirty="0" smtClean="0">
                <a:solidFill>
                  <a:srgbClr val="FF0000"/>
                </a:solidFill>
              </a:rPr>
              <a:t>place</a:t>
            </a:r>
            <a:r>
              <a:rPr lang="en-US" sz="4200" dirty="0" smtClean="0">
                <a:solidFill>
                  <a:srgbClr val="FF0000"/>
                </a:solidFill>
              </a:rPr>
              <a:t>. </a:t>
            </a:r>
            <a:r>
              <a:rPr lang="en-US" sz="4200" dirty="0" smtClean="0"/>
              <a:t>Based </a:t>
            </a:r>
            <a:r>
              <a:rPr lang="en-US" sz="4200" dirty="0" smtClean="0"/>
              <a:t>on its place of origin, </a:t>
            </a:r>
            <a:r>
              <a:rPr lang="en-US" sz="4200" dirty="0" smtClean="0"/>
              <a:t>consumers may </a:t>
            </a:r>
            <a:r>
              <a:rPr lang="en-US" sz="4200" dirty="0" smtClean="0"/>
              <a:t>associate a good with a </a:t>
            </a:r>
            <a:r>
              <a:rPr lang="en-US" sz="4200" dirty="0" smtClean="0"/>
              <a:t>particular quality</a:t>
            </a:r>
            <a:r>
              <a:rPr lang="en-US" sz="4200" dirty="0" smtClean="0"/>
              <a:t>, characteristic or reputation</a:t>
            </a:r>
            <a:r>
              <a:rPr lang="en-US" sz="4200" dirty="0" smtClean="0"/>
              <a:t>.</a:t>
            </a:r>
          </a:p>
          <a:p>
            <a:pPr algn="just"/>
            <a:r>
              <a:rPr lang="en-US" sz="4200" dirty="0" smtClean="0">
                <a:solidFill>
                  <a:srgbClr val="FF0000"/>
                </a:solidFill>
              </a:rPr>
              <a:t>A trademark can be assigned </a:t>
            </a:r>
            <a:r>
              <a:rPr lang="en-US" sz="4200" dirty="0" smtClean="0">
                <a:solidFill>
                  <a:srgbClr val="FF0000"/>
                </a:solidFill>
              </a:rPr>
              <a:t>or licensed </a:t>
            </a:r>
            <a:r>
              <a:rPr lang="en-US" sz="4200" dirty="0" smtClean="0">
                <a:solidFill>
                  <a:srgbClr val="FF0000"/>
                </a:solidFill>
              </a:rPr>
              <a:t>to anyone</a:t>
            </a:r>
            <a:r>
              <a:rPr lang="en-US" sz="4200" dirty="0" smtClean="0"/>
              <a:t>, anywhere in the </a:t>
            </a:r>
            <a:r>
              <a:rPr lang="en-US" sz="4200" dirty="0" smtClean="0"/>
              <a:t>world, because </a:t>
            </a:r>
            <a:r>
              <a:rPr lang="en-US" sz="4200" dirty="0" smtClean="0"/>
              <a:t>it is linked to a specific </a:t>
            </a:r>
            <a:r>
              <a:rPr lang="en-US" sz="4200" dirty="0" smtClean="0"/>
              <a:t>company and </a:t>
            </a:r>
            <a:r>
              <a:rPr lang="en-US" sz="4200" dirty="0" smtClean="0"/>
              <a:t>not to a particular place</a:t>
            </a:r>
            <a:r>
              <a:rPr lang="en-US" sz="4200" dirty="0" smtClean="0"/>
              <a:t>.</a:t>
            </a:r>
            <a:endParaRPr lang="en-US" sz="4200" dirty="0" smtClean="0"/>
          </a:p>
          <a:p>
            <a:pPr algn="just"/>
            <a:r>
              <a:rPr lang="en-US" sz="4200" dirty="0" smtClean="0">
                <a:solidFill>
                  <a:srgbClr val="FF0000"/>
                </a:solidFill>
              </a:rPr>
              <a:t>GI cannot be assigned or licensed </a:t>
            </a:r>
            <a:r>
              <a:rPr lang="en-US" sz="4200" dirty="0" smtClean="0"/>
              <a:t>to someone </a:t>
            </a:r>
            <a:r>
              <a:rPr lang="en-US" sz="4200" dirty="0" smtClean="0"/>
              <a:t>outside that place or not belonging to the group of authorized producers. </a:t>
            </a:r>
            <a:endParaRPr lang="en-US" sz="4200" dirty="0" smtClean="0"/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2649</TotalTime>
  <Words>978</Words>
  <Application>Microsoft Office PowerPoint</Application>
  <PresentationFormat>Custom</PresentationFormat>
  <Paragraphs>92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Topics: Geographical Indication</vt:lpstr>
      <vt:lpstr>Question???</vt:lpstr>
      <vt:lpstr>Geographical Indication</vt:lpstr>
      <vt:lpstr>Geographical indication</vt:lpstr>
      <vt:lpstr>How many are registered as GI?</vt:lpstr>
      <vt:lpstr>ROQUEFORT????</vt:lpstr>
      <vt:lpstr>A link between the product and the region</vt:lpstr>
      <vt:lpstr>Can geographical indications only be used for agricultural products? </vt:lpstr>
      <vt:lpstr>What is the difference between a geographical indication and a trademark? </vt:lpstr>
      <vt:lpstr>Difference between a geographical indication and a trademark</vt:lpstr>
      <vt:lpstr>Developing a geographical indication - why? </vt:lpstr>
      <vt:lpstr>Why use Geographical indication?</vt:lpstr>
      <vt:lpstr>Importance of geographical indication</vt:lpstr>
      <vt:lpstr>Types of GI- Home Work</vt:lpstr>
      <vt:lpstr>Laws</vt:lpstr>
      <vt:lpstr>How geographical indications ARE protected</vt:lpstr>
      <vt:lpstr>         The Registration Process of GI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Drying:</dc:title>
  <dc:creator>Administrator</dc:creator>
  <cp:lastModifiedBy>User</cp:lastModifiedBy>
  <cp:revision>184</cp:revision>
  <dcterms:created xsi:type="dcterms:W3CDTF">2006-08-16T00:00:00Z</dcterms:created>
  <dcterms:modified xsi:type="dcterms:W3CDTF">2021-08-08T07:07:15Z</dcterms:modified>
</cp:coreProperties>
</file>