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embeddedFontLst>
    <p:embeddedFont>
      <p:font typeface="Libre Frankl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JzfcG85C3ed0S8POqAKAsQt8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B5D786-6B3D-47B6-8176-9384759236E8}">
  <a:tblStyle styleId="{68B5D786-6B3D-47B6-8176-9384759236E8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F79F7BC-31E7-4DE3-82D1-ACA4B69194DA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  <a:tblStyle styleId="{E5AEDAD0-5727-438E-B325-7EFAE60C720B}" styleName="Table_2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ibreFranklin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breFranklin-italic.fntdata"/><Relationship Id="rId25" Type="http://schemas.openxmlformats.org/officeDocument/2006/relationships/font" Target="fonts/LibreFranklin-bold.fntdata"/><Relationship Id="rId28" Type="http://customschemas.google.com/relationships/presentationmetadata" Target="metadata"/><Relationship Id="rId27" Type="http://schemas.openxmlformats.org/officeDocument/2006/relationships/font" Target="fonts/LibreFranklin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21" name="Google Shape;21;p21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9"/>
          <p:cNvSpPr txBox="1"/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" type="body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2" type="body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0"/>
          <p:cNvSpPr/>
          <p:nvPr>
            <p:ph idx="2" type="pic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8" name="Google Shape;98;p30"/>
          <p:cNvSpPr txBox="1"/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0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subTitle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cxnSp>
        <p:nvCxnSpPr>
          <p:cNvPr id="49" name="Google Shape;49;p2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4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7" name="Google Shape;57;p24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3" type="body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26"/>
          <p:cNvSpPr txBox="1"/>
          <p:nvPr>
            <p:ph idx="4" type="body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9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9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b="0" i="0" sz="4700" u="none" cap="none" strike="noStrik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9250" lvl="0" marL="457200" marR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b="0" i="0" sz="1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8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0" y="1"/>
            <a:ext cx="1219200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" name="Google Shape;108;p1"/>
          <p:cNvSpPr txBox="1"/>
          <p:nvPr>
            <p:ph type="ctrTitle"/>
          </p:nvPr>
        </p:nvSpPr>
        <p:spPr>
          <a:xfrm>
            <a:off x="154745" y="639097"/>
            <a:ext cx="8595360" cy="3686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Bookman Old Style"/>
              <a:buNone/>
            </a:pPr>
            <a:r>
              <a:rPr b="1" lang="en-US" sz="4800">
                <a:solidFill>
                  <a:srgbClr val="FF0000"/>
                </a:solidFill>
              </a:rPr>
              <a:t>CE 402: Industrial training</a:t>
            </a:r>
            <a:br>
              <a:rPr lang="en-US" sz="4800"/>
            </a:br>
            <a:r>
              <a:rPr lang="en-US" sz="4400">
                <a:solidFill>
                  <a:srgbClr val="002060"/>
                </a:solidFill>
              </a:rPr>
              <a:t>Lecture: Outlines for industrial training report writing</a:t>
            </a:r>
            <a:endParaRPr sz="4800">
              <a:solidFill>
                <a:srgbClr val="002060"/>
              </a:solidFill>
            </a:endParaRPr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632899" y="4672738"/>
            <a:ext cx="7779581" cy="202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teacher: Saurav Barua (SB)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Professor,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Dept. of Civil Engineering, DIU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Phone: +88-01715334075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saurav.ce@diu.edu.bd</a:t>
            </a:r>
            <a:endParaRPr/>
          </a:p>
        </p:txBody>
      </p:sp>
      <p:cxnSp>
        <p:nvCxnSpPr>
          <p:cNvPr id="110" name="Google Shape;110;p1"/>
          <p:cNvCxnSpPr/>
          <p:nvPr/>
        </p:nvCxnSpPr>
        <p:spPr>
          <a:xfrm>
            <a:off x="744179" y="4498925"/>
            <a:ext cx="5636107" cy="0"/>
          </a:xfrm>
          <a:prstGeom prst="straightConnector1">
            <a:avLst/>
          </a:prstGeom>
          <a:noFill/>
          <a:ln cap="flat" cmpd="sng" w="127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9255" y="1"/>
            <a:ext cx="320274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2" name="Google Shape;172;p10"/>
          <p:cNvGraphicFramePr/>
          <p:nvPr/>
        </p:nvGraphicFramePr>
        <p:xfrm>
          <a:off x="267284" y="70727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FD98A"/>
                    </a:gs>
                    <a:gs pos="45000">
                      <a:srgbClr val="FFE19E"/>
                    </a:gs>
                    <a:gs pos="100000">
                      <a:srgbClr val="FFE8A1"/>
                    </a:gs>
                  </a:gsLst>
                  <a:path path="circle">
                    <a:fillToRect b="50%" l="50%" r="50%" t="50%"/>
                  </a:path>
                  <a:tileRect/>
                </a:gradFill>
                <a:tableStyleId>{0F79F7BC-31E7-4DE3-82D1-ACA4B69194DA}</a:tableStyleId>
              </a:tblPr>
              <a:tblGrid>
                <a:gridCol w="703375"/>
                <a:gridCol w="2644725"/>
                <a:gridCol w="5036225"/>
                <a:gridCol w="1120875"/>
                <a:gridCol w="2001100"/>
              </a:tblGrid>
              <a:tr h="204575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Complex Engineering Problem Solving (P)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b"/>
                </a:tc>
                <a:tc hMerge="1"/>
                <a:tc hMerge="1"/>
                <a:tc hMerge="1"/>
                <a:tc hMerge="1"/>
              </a:tr>
              <a:tr h="204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P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Attributes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Description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Mapping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Remarks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b"/>
                </a:tc>
              </a:tr>
              <a:tr h="61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Range of conflicting requirement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Involve wide-ranging or conflicting technical, engineering and other issues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/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81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Depth of analysis required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Have no obvious solution and require abstract thinking and originality in analysis to formulate suitable models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127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Depth of knowledge required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Require research-based knowledge, much of which is at or informed by the forefront</a:t>
                      </a:r>
                      <a:br>
                        <a:rPr lang="en-US" sz="1800" u="none" cap="none" strike="noStrike"/>
                      </a:br>
                      <a:r>
                        <a:rPr lang="en-US" sz="1800" u="none" cap="none" strike="noStrike"/>
                        <a:t>of the professional discipline, that allows a fundamental-based, first-principles analytical approach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409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Familiarity of issues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Involve infrequently encountered issue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/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81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Extent of applicable codes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Are outside the problems encompassed by standards and codes of practice for professional engineering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1074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Extent of stakeholder involvement and level of conflicting requirements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Involve diverse groups of stakeholders with widely varying needs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/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  <a:tr h="61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Interdependence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Are high-level problems that include many component parts or sub-problems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u="none" cap="none" strike="noStrike"/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75" marB="0" marR="6375" marL="63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75" marB="0" marR="6375" marL="63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8" name="Google Shape;178;p11"/>
          <p:cNvGraphicFramePr/>
          <p:nvPr/>
        </p:nvGraphicFramePr>
        <p:xfrm>
          <a:off x="215704" y="96489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CCA59E"/>
                    </a:gs>
                    <a:gs pos="45000">
                      <a:srgbClr val="D5B4AF"/>
                    </a:gs>
                    <a:gs pos="100000">
                      <a:srgbClr val="DCBBB5"/>
                    </a:gs>
                  </a:gsLst>
                  <a:path path="circle">
                    <a:fillToRect b="50%" l="50%" r="50%" t="50%"/>
                  </a:path>
                  <a:tileRect/>
                </a:gradFill>
                <a:tableStyleId>{E5AEDAD0-5727-438E-B325-7EFAE60C720B}</a:tableStyleId>
              </a:tblPr>
              <a:tblGrid>
                <a:gridCol w="1023925"/>
                <a:gridCol w="2183500"/>
                <a:gridCol w="5205050"/>
                <a:gridCol w="1475775"/>
                <a:gridCol w="1872325"/>
              </a:tblGrid>
              <a:tr h="183075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Complex Engineering Activities (A)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 hMerge="1"/>
                <a:tc hMerge="1"/>
                <a:tc hMerge="1"/>
                <a:tc hMerge="1"/>
              </a:tr>
              <a:tr h="183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Attributes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Description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Mapping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Remarks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  <a:tr h="1380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Range of resources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Involve the use of diverse resources (for this purpose, resources include people, money, equipment, materials, information and technologies)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Libre Franklin"/>
                        <a:buNone/>
                      </a:pPr>
                      <a:r>
                        <a:rPr b="0" i="0" lang="en-US" sz="44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  <a:tr h="1380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Level of interaction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Require the resolution of significant problems arising from interactions between wide- ranging or conflicting technical, engineering or other issue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Libre Franklin"/>
                        <a:buNone/>
                      </a:pPr>
                      <a:r>
                        <a:rPr b="0" i="0" lang="en-US" sz="44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  <a:tr h="1037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Innovation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Involve the creative use of engineering principles and research-based knowledge in novel ways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  <a:tr h="109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Consequences for society and the environment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Have significant consequences in a range of contexts, characterized by their difficulty of prediction and mitigation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Libre Franklin"/>
                        <a:buNone/>
                      </a:pPr>
                      <a:r>
                        <a:rPr b="0" i="0" lang="en-US" sz="44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√</a:t>
                      </a:r>
                      <a:endParaRPr b="0" i="0" sz="44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  <a:tr h="120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Familiarity 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Are outside the problems encompassed by standards and codes of practice for professional</a:t>
                      </a:r>
                      <a:br>
                        <a:rPr lang="en-US" sz="1800" u="none" cap="none" strike="noStrike"/>
                      </a:br>
                      <a:r>
                        <a:rPr lang="en-US" sz="1800" u="none" cap="none" strike="noStrike"/>
                        <a:t>engineering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00" marB="0" marR="5700" marL="5700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00" marB="0" marR="5700" marL="5700" anchor="b"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294" y="906841"/>
            <a:ext cx="7702539" cy="5539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2194560" y="239151"/>
            <a:ext cx="77372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 log book in the Appendix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2194560" y="239151"/>
            <a:ext cx="77372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 log book in the Appendix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5627" y="885482"/>
            <a:ext cx="8351813" cy="580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2194560" y="239151"/>
            <a:ext cx="77372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Field log book in the Appendix</a:t>
            </a:r>
            <a:endParaRPr/>
          </a:p>
        </p:txBody>
      </p:sp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209" y="885482"/>
            <a:ext cx="7850874" cy="573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2194560" y="239151"/>
            <a:ext cx="77372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Marks distribution sheet for report</a:t>
            </a:r>
            <a:endParaRPr/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4820" y="885482"/>
            <a:ext cx="6159413" cy="573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1629507" y="239151"/>
            <a:ext cx="89329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Marks distribution sheet for presentation</a:t>
            </a:r>
            <a:endParaRPr/>
          </a:p>
        </p:txBody>
      </p:sp>
      <p:pic>
        <p:nvPicPr>
          <p:cNvPr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534" y="769400"/>
            <a:ext cx="5625758" cy="5956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1209822" y="137668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9144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9144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-342900" lvl="0" marL="91440" rtl="0" algn="ctr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5400"/>
              <a:buChar char=" "/>
            </a:pPr>
            <a:r>
              <a:rPr b="1" lang="en-US" sz="5400">
                <a:solidFill>
                  <a:srgbClr val="FF0000"/>
                </a:solidFill>
              </a:rPr>
              <a:t>End of the Lecture</a:t>
            </a:r>
            <a:endParaRPr/>
          </a:p>
        </p:txBody>
      </p:sp>
      <p:sp>
        <p:nvSpPr>
          <p:cNvPr id="219" name="Google Shape;219;p1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002060"/>
                </a:solidFill>
              </a:rPr>
              <a:t>Instructions for Industrial training report writing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520505" y="2108201"/>
            <a:ext cx="11253087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600"/>
              <a:buFont typeface="Bookman Old Style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Only one final report to be submitted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Bookman Old Style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Final report must be book-binding and pages within 30-40 pages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3600"/>
              <a:buFont typeface="Bookman Old Style"/>
              <a:buAutoNum type="arabicPeriod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Each student has to prepare separate report and presentation (Must avoid plagiarism or it will deduce marks)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18" name="Google Shape;118;p2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002060"/>
                </a:solidFill>
              </a:rPr>
              <a:t>Outlines for Industrial training report writing</a:t>
            </a:r>
            <a:endParaRPr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520505" y="2108201"/>
            <a:ext cx="11253087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3. Outline for Industrial training report will as follows: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200"/>
              <a:buChar char=" 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Cover page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200"/>
              <a:buChar char=" 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Table of contents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200"/>
              <a:buChar char=" 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Chapter 1: Description of the project site</a:t>
            </a:r>
            <a:endParaRPr/>
          </a:p>
          <a:p>
            <a:pPr indent="0" lvl="1" marL="29260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	-Must include google map of the site including GPS location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002060"/>
                </a:solidFill>
              </a:rPr>
              <a:t>Observations</a:t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520505" y="2108201"/>
            <a:ext cx="11549575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457231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3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Chapter 2: Observations during site visit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-Must write the observations day-wise site visit in bullet point accompanied by evidence photos. 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-Observations of design drawings and field visit in a same day must be separated by paragraphs. 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sz="3500">
                <a:latin typeface="Calibri"/>
                <a:ea typeface="Calibri"/>
                <a:cs typeface="Calibri"/>
                <a:sym typeface="Calibri"/>
              </a:rPr>
              <a:t>-Observation must suffice to meet 3 W questions (What, Where, why.)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Learning outcomes and recommendations</a:t>
            </a:r>
            <a:endParaRPr/>
          </a:p>
        </p:txBody>
      </p:sp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520505" y="2108201"/>
            <a:ext cx="11671495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4000"/>
              <a:buChar char=" "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Chapter 3: Learning outcomes and recommendations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-Must write learning outcomes and recommendations day-wise site visit. 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-Learning outcomes and recommendations should be in bullets.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002060"/>
                </a:solidFill>
              </a:rPr>
              <a:t>Conclusion</a:t>
            </a:r>
            <a:endParaRPr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520505" y="2108201"/>
            <a:ext cx="11253087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4000"/>
              <a:buChar char=" "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Chapter 4: Conclusion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 summarize project description, 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 summarize observations,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 learning outcome and recommendations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267286" y="286603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002060"/>
                </a:solidFill>
              </a:rPr>
              <a:t>Appendix</a:t>
            </a:r>
            <a:endParaRPr/>
          </a:p>
        </p:txBody>
      </p:sp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469500" y="905850"/>
            <a:ext cx="11253000" cy="5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4381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must include self assessment for Knowledge profile (K), Complex Engineering Problem (P) and Complex Engineering Activities (A) mapping with writing remarks of each point by 1-2 lines</a:t>
            </a:r>
            <a:endParaRPr sz="3200"/>
          </a:p>
          <a:p>
            <a:pPr indent="0" lvl="3" marL="6583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must include signed field log book</a:t>
            </a:r>
            <a:endParaRPr sz="3200"/>
          </a:p>
          <a:p>
            <a:pPr indent="-441959" lvl="3" marL="11155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Marks distribution sheet for Industrial training report</a:t>
            </a:r>
            <a:endParaRPr sz="3200"/>
          </a:p>
          <a:p>
            <a:pPr indent="-441959" lvl="3" marL="11155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Marks distribution sheet for Industrial training presentation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41959" lvl="3" marL="11155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opy of introductory/forwarding letter from the Head of Department and received signed by industrial training company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41959" lvl="3" marL="1115568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Copy of industrial training policy letter  and received signed by industrial training company</a:t>
            </a:r>
            <a:endParaRPr/>
          </a:p>
        </p:txBody>
      </p:sp>
      <p:sp>
        <p:nvSpPr>
          <p:cNvPr id="153" name="Google Shape;153;p7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9248500" y="2664825"/>
            <a:ext cx="2978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885198" y="3429000"/>
            <a:ext cx="10888394" cy="702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Bookman Old Style"/>
              <a:buNone/>
            </a:pPr>
            <a:r>
              <a:rPr b="1" lang="en-US" sz="4400">
                <a:solidFill>
                  <a:srgbClr val="002060"/>
                </a:solidFill>
              </a:rPr>
              <a:t>Self assessment in the Appendix</a:t>
            </a:r>
            <a:endParaRPr/>
          </a:p>
        </p:txBody>
      </p:sp>
      <p:sp>
        <p:nvSpPr>
          <p:cNvPr id="160" name="Google Shape;160;p8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idx="12" type="sldNum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6" name="Google Shape;166;p9"/>
          <p:cNvGraphicFramePr/>
          <p:nvPr/>
        </p:nvGraphicFramePr>
        <p:xfrm>
          <a:off x="224017" y="49871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9A18D"/>
                    </a:gs>
                    <a:gs pos="45000">
                      <a:srgbClr val="FDB0A1"/>
                    </a:gs>
                    <a:gs pos="100000">
                      <a:srgbClr val="FFB4A5"/>
                    </a:gs>
                  </a:gsLst>
                  <a:path path="circle">
                    <a:fillToRect b="50%" l="50%" r="50%" t="50%"/>
                  </a:path>
                  <a:tileRect/>
                </a:gradFill>
                <a:tableStyleId>{68B5D786-6B3D-47B6-8176-9384759236E8}</a:tableStyleId>
              </a:tblPr>
              <a:tblGrid>
                <a:gridCol w="705500"/>
                <a:gridCol w="7735100"/>
                <a:gridCol w="1150075"/>
                <a:gridCol w="1958875"/>
              </a:tblGrid>
              <a:tr h="17210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Knowledge Profile (K)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 hMerge="1"/>
                <a:tc hMerge="1"/>
                <a:tc hMerge="1"/>
              </a:tr>
              <a:tr h="172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K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Description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Mapping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Remarks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45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K1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 systematic, theory-based understanding of the natural sciences applicable to the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√</a:t>
                      </a:r>
                      <a:endParaRPr b="0" i="0" sz="4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81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K2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Conceptually based mathematics, numerical analysis, statistics and formal aspects of computer and information science to support analysis and modelling applicable to the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Libre Franklin"/>
                        <a:buNone/>
                      </a:pPr>
                      <a:r>
                        <a:rPr lang="en-US" sz="3600" u="none" cap="none" strike="noStrike"/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48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K3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 systematic, theory-based formulation of engineering fundamentals required in the engineering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Libre Franklin"/>
                        <a:buNone/>
                      </a:pP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909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K4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Engineering specialist knowledge that provides theoretical frameworks and bodies of knowledge for the accepted practice areas in the engineering discipline; much is at the forefront of the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√</a:t>
                      </a:r>
                      <a:endParaRPr b="0" i="0" sz="4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368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K5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that supports engineering design in a practice area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√</a:t>
                      </a:r>
                      <a:endParaRPr b="0" i="0" sz="4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487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K6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Knowledge of engineering practice (technology) in the practice areas in the engineering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√</a:t>
                      </a:r>
                      <a:endParaRPr b="0" i="0" sz="4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1299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K7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Comprehension of the role of engineering in society and of the identified issues in engineering practice in the</a:t>
                      </a:r>
                      <a:br>
                        <a:rPr lang="en-US" sz="1800" u="none" cap="none" strike="noStrike"/>
                      </a:br>
                      <a:r>
                        <a:rPr lang="en-US" sz="1800" u="none" cap="none" strike="noStrike"/>
                        <a:t>discipline: ethics and the engineer’s professional responsibility to public safety; the impacts of engineering</a:t>
                      </a:r>
                      <a:br>
                        <a:rPr lang="en-US" sz="1800" u="none" cap="none" strike="noStrike"/>
                      </a:br>
                      <a:r>
                        <a:rPr lang="en-US" sz="1800" u="none" cap="none" strike="noStrike"/>
                        <a:t>activity in economic, social, cultural, environmental and sustainability terms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√</a:t>
                      </a:r>
                      <a:endParaRPr b="0" i="0" sz="4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  <a:tr h="33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K8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Engagement with selected knowledge in the research literature of the discipline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800" u="none" cap="none" strike="noStrike"/>
                        <a:t> </a:t>
                      </a:r>
                      <a:r>
                        <a:rPr b="0" i="0" lang="en-US" sz="3600" u="none" cap="none" strike="noStrike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×</a:t>
                      </a:r>
                      <a:endParaRPr b="0" i="0" sz="36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775" marB="0" marR="5775" marL="5775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etrospectVTI">
  <a:themeElements>
    <a:clrScheme name="Custom 41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36826"/>
      </a:accent1>
      <a:accent2>
        <a:srgbClr val="FB8E09"/>
      </a:accent2>
      <a:accent3>
        <a:srgbClr val="D48B32"/>
      </a:accent3>
      <a:accent4>
        <a:srgbClr val="E64823"/>
      </a:accent4>
      <a:accent5>
        <a:srgbClr val="FFCA08"/>
      </a:accent5>
      <a:accent6>
        <a:srgbClr val="AF695B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2025-01-13T08:42:36Z</dcterms:created>
  <dc:creator>diu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