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2" r:id="rId2"/>
    <p:sldId id="410" r:id="rId3"/>
    <p:sldId id="345" r:id="rId4"/>
    <p:sldId id="362" r:id="rId5"/>
    <p:sldId id="363" r:id="rId6"/>
    <p:sldId id="364" r:id="rId7"/>
    <p:sldId id="365" r:id="rId8"/>
    <p:sldId id="346" r:id="rId9"/>
    <p:sldId id="347" r:id="rId10"/>
    <p:sldId id="378" r:id="rId11"/>
    <p:sldId id="401" r:id="rId12"/>
    <p:sldId id="379" r:id="rId13"/>
    <p:sldId id="407" r:id="rId14"/>
    <p:sldId id="409" r:id="rId15"/>
    <p:sldId id="356" r:id="rId16"/>
    <p:sldId id="359" r:id="rId17"/>
    <p:sldId id="367" r:id="rId18"/>
    <p:sldId id="376" r:id="rId19"/>
    <p:sldId id="372" r:id="rId20"/>
    <p:sldId id="373" r:id="rId21"/>
    <p:sldId id="377" r:id="rId22"/>
    <p:sldId id="398" r:id="rId23"/>
    <p:sldId id="366" r:id="rId24"/>
    <p:sldId id="315" r:id="rId25"/>
    <p:sldId id="316" r:id="rId26"/>
    <p:sldId id="317" r:id="rId27"/>
    <p:sldId id="320" r:id="rId28"/>
    <p:sldId id="321" r:id="rId29"/>
    <p:sldId id="323" r:id="rId30"/>
    <p:sldId id="324" r:id="rId31"/>
    <p:sldId id="327" r:id="rId32"/>
    <p:sldId id="330" r:id="rId33"/>
    <p:sldId id="332" r:id="rId34"/>
    <p:sldId id="335" r:id="rId35"/>
    <p:sldId id="339" r:id="rId36"/>
    <p:sldId id="340" r:id="rId37"/>
    <p:sldId id="341" r:id="rId38"/>
    <p:sldId id="342" r:id="rId39"/>
    <p:sldId id="343" r:id="rId40"/>
    <p:sldId id="344" r:id="rId41"/>
  </p:sldIdLst>
  <p:sldSz cx="14630400" cy="8229600"/>
  <p:notesSz cx="6858000" cy="9144000"/>
  <p:defaultTextStyle>
    <a:defPPr>
      <a:defRPr lang="en-US"/>
    </a:defPPr>
    <a:lvl1pPr marL="0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1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42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13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284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56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25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496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569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64" y="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53071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06142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959213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12284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265356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425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496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569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63C8-EB19-4338-8660-A0F714E5C7A4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477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759D9-1736-4B4C-8DA4-71422553BEE7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2143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C82D7-1DCE-4655-9A55-110350087E47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6499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fld id="{FB6F29DD-CD94-45C3-8046-84AAEB36A9F7}" type="slidenum">
              <a:rPr lang="en-US" sz="1200"/>
              <a:pPr algn="r">
                <a:lnSpc>
                  <a:spcPct val="95000"/>
                </a:lnSpc>
                <a:spcBef>
                  <a:spcPct val="50000"/>
                </a:spcBef>
                <a:buClr>
                  <a:schemeClr val="folHlink"/>
                </a:buClr>
                <a:buFont typeface="Arial" pitchFamily="34" charset="0"/>
                <a:buChar char="•"/>
              </a:pPr>
              <a:t>19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247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fld id="{F1DD7689-5611-4017-B5B3-14EB864B3B82}" type="slidenum">
              <a:rPr lang="en-US" sz="1200"/>
              <a:pPr algn="r">
                <a:lnSpc>
                  <a:spcPct val="95000"/>
                </a:lnSpc>
                <a:spcBef>
                  <a:spcPct val="50000"/>
                </a:spcBef>
                <a:buClr>
                  <a:schemeClr val="folHlink"/>
                </a:buClr>
                <a:buFont typeface="Arial" pitchFamily="34" charset="0"/>
                <a:buChar char="•"/>
              </a:pPr>
              <a:t>20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80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22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163" y="241300"/>
            <a:ext cx="6980238" cy="39258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8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3671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0417AC-F7DC-4C29-B6BA-71C8EC9E9BDC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4753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DD98D-34AA-41EA-9989-72E0D80CB87A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1144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837477-70A6-44E1-B3BB-EF0F6C8A5EA5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310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632E0-D860-49F9-89EB-521215A903DF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3677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B6CD58-F87B-4188-B908-574E41545A8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06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8F74B3-3D9F-4BB7-9E69-46DCDA8273CB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297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8D33EA-27E0-44E1-A73D-BACD924D1AD1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204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0076EC-3471-4E1F-B174-FEF74806BB3A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208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0B2FB-648C-4DDC-8F0A-617ECC48DE3E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468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77AF73-28AC-43F0-8C80-1F57722EE1D3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6459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0A8D0D-225F-4669-AF66-DBFC44A1D3DE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9091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4E6197-5470-429E-BA00-A84C3126D624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6417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B9CCC6-A25C-47B4-8820-345435D7A13E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747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70C290-B5DC-47D7-AEA6-E317066BCEE3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184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0092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5DA665-2AB8-4145-8184-94561A4ED7C7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5686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95200-8E8E-4F4B-9E3F-DD4776DC3C8C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0525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49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848" indent="-286864" defTabSz="88449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458" indent="-229492" defTabSz="88449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441" indent="-229492" defTabSz="88449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424" indent="-229492" defTabSz="88449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407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390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373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1356" indent="-229492" algn="ctr" defTabSz="88449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14D2D7-BBD9-45A1-92DC-428736B5345D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01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77673-7073-4044-B0D9-02F630F517F2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1226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09BDE-D3A6-44E4-B796-3FF8C09271F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777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246063"/>
            <a:ext cx="6003925" cy="337661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3829050"/>
            <a:ext cx="56991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8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246063"/>
            <a:ext cx="6003925" cy="337661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3829050"/>
            <a:ext cx="56991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F900A-AB9B-45A9-AA7D-0B879FBB5059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4704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198F5-A26A-47E3-A761-FF4F27FF2C1B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573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2F6B-9F71-4A5C-B04D-0033A225AAB9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AFB6-4221-41AB-A6A7-64B184FDE3E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682E-914C-4FD9-B15D-5BC4CB6CD39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1365504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982" y="2028827"/>
            <a:ext cx="6456681" cy="51034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2" y="2028827"/>
            <a:ext cx="6459219" cy="51034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7AA8-56F5-44B9-ACE5-1C4FE2C3860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57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9592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3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5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E75E-495E-4C69-B77B-980E173BADB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8B71-6391-4673-93BD-772A3030215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1" indent="0">
              <a:buNone/>
              <a:defRPr sz="2900" b="1"/>
            </a:lvl2pPr>
            <a:lvl3pPr marL="1306142" indent="0">
              <a:buNone/>
              <a:defRPr sz="2600" b="1"/>
            </a:lvl3pPr>
            <a:lvl4pPr marL="1959213" indent="0">
              <a:buNone/>
              <a:defRPr sz="2400" b="1"/>
            </a:lvl4pPr>
            <a:lvl5pPr marL="2612284" indent="0">
              <a:buNone/>
              <a:defRPr sz="2400" b="1"/>
            </a:lvl5pPr>
            <a:lvl6pPr marL="3265356" indent="0">
              <a:buNone/>
              <a:defRPr sz="2400" b="1"/>
            </a:lvl6pPr>
            <a:lvl7pPr marL="3918425" indent="0">
              <a:buNone/>
              <a:defRPr sz="2400" b="1"/>
            </a:lvl7pPr>
            <a:lvl8pPr marL="4571496" indent="0">
              <a:buNone/>
              <a:defRPr sz="2400" b="1"/>
            </a:lvl8pPr>
            <a:lvl9pPr marL="52245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1"/>
            <a:ext cx="6464301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7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1" indent="0">
              <a:buNone/>
              <a:defRPr sz="2900" b="1"/>
            </a:lvl2pPr>
            <a:lvl3pPr marL="1306142" indent="0">
              <a:buNone/>
              <a:defRPr sz="2600" b="1"/>
            </a:lvl3pPr>
            <a:lvl4pPr marL="1959213" indent="0">
              <a:buNone/>
              <a:defRPr sz="2400" b="1"/>
            </a:lvl4pPr>
            <a:lvl5pPr marL="2612284" indent="0">
              <a:buNone/>
              <a:defRPr sz="2400" b="1"/>
            </a:lvl5pPr>
            <a:lvl6pPr marL="3265356" indent="0">
              <a:buNone/>
              <a:defRPr sz="2400" b="1"/>
            </a:lvl6pPr>
            <a:lvl7pPr marL="3918425" indent="0">
              <a:buNone/>
              <a:defRPr sz="2400" b="1"/>
            </a:lvl7pPr>
            <a:lvl8pPr marL="4571496" indent="0">
              <a:buNone/>
              <a:defRPr sz="2400" b="1"/>
            </a:lvl8pPr>
            <a:lvl9pPr marL="52245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1"/>
            <a:ext cx="6466841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3EF-C159-459B-A47C-07EF606753E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5BB4-09A6-4A55-A18F-75D336B0B72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05A3-BAC3-48A7-8B6F-13553EEED9C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1"/>
            <a:ext cx="8178800" cy="70237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0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3071" indent="0">
              <a:buNone/>
              <a:defRPr sz="1800"/>
            </a:lvl2pPr>
            <a:lvl3pPr marL="1306142" indent="0">
              <a:buNone/>
              <a:defRPr sz="1500"/>
            </a:lvl3pPr>
            <a:lvl4pPr marL="1959213" indent="0">
              <a:buNone/>
              <a:defRPr sz="1300"/>
            </a:lvl4pPr>
            <a:lvl5pPr marL="2612284" indent="0">
              <a:buNone/>
              <a:defRPr sz="1300"/>
            </a:lvl5pPr>
            <a:lvl6pPr marL="3265356" indent="0">
              <a:buNone/>
              <a:defRPr sz="1300"/>
            </a:lvl6pPr>
            <a:lvl7pPr marL="3918425" indent="0">
              <a:buNone/>
              <a:defRPr sz="1300"/>
            </a:lvl7pPr>
            <a:lvl8pPr marL="4571496" indent="0">
              <a:buNone/>
              <a:defRPr sz="1300"/>
            </a:lvl8pPr>
            <a:lvl9pPr marL="52245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BC0B-0ACF-46A6-8FBC-39BEC16BBE3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7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1" indent="0">
              <a:buNone/>
              <a:defRPr sz="4000"/>
            </a:lvl2pPr>
            <a:lvl3pPr marL="1306142" indent="0">
              <a:buNone/>
              <a:defRPr sz="3400"/>
            </a:lvl3pPr>
            <a:lvl4pPr marL="1959213" indent="0">
              <a:buNone/>
              <a:defRPr sz="2900"/>
            </a:lvl4pPr>
            <a:lvl5pPr marL="2612284" indent="0">
              <a:buNone/>
              <a:defRPr sz="2900"/>
            </a:lvl5pPr>
            <a:lvl6pPr marL="3265356" indent="0">
              <a:buNone/>
              <a:defRPr sz="2900"/>
            </a:lvl6pPr>
            <a:lvl7pPr marL="3918425" indent="0">
              <a:buNone/>
              <a:defRPr sz="2900"/>
            </a:lvl7pPr>
            <a:lvl8pPr marL="4571496" indent="0">
              <a:buNone/>
              <a:defRPr sz="2900"/>
            </a:lvl8pPr>
            <a:lvl9pPr marL="522456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53071" indent="0">
              <a:buNone/>
              <a:defRPr sz="1800"/>
            </a:lvl2pPr>
            <a:lvl3pPr marL="1306142" indent="0">
              <a:buNone/>
              <a:defRPr sz="1500"/>
            </a:lvl3pPr>
            <a:lvl4pPr marL="1959213" indent="0">
              <a:buNone/>
              <a:defRPr sz="1300"/>
            </a:lvl4pPr>
            <a:lvl5pPr marL="2612284" indent="0">
              <a:buNone/>
              <a:defRPr sz="1300"/>
            </a:lvl5pPr>
            <a:lvl6pPr marL="3265356" indent="0">
              <a:buNone/>
              <a:defRPr sz="1300"/>
            </a:lvl6pPr>
            <a:lvl7pPr marL="3918425" indent="0">
              <a:buNone/>
              <a:defRPr sz="1300"/>
            </a:lvl7pPr>
            <a:lvl8pPr marL="4571496" indent="0">
              <a:buNone/>
              <a:defRPr sz="1300"/>
            </a:lvl8pPr>
            <a:lvl9pPr marL="52245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6B9-74D8-425A-8206-6ABB860205D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14" tIns="65306" rIns="130614" bIns="653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7"/>
          </a:xfrm>
          <a:prstGeom prst="rect">
            <a:avLst/>
          </a:prstGeom>
        </p:spPr>
        <p:txBody>
          <a:bodyPr vert="horz" lIns="130614" tIns="65306" rIns="130614" bIns="653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7820-6BE8-4913-AA7D-BBEEDF0C53A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13061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3" indent="-489803" algn="l" defTabSz="130614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41" indent="-408170" algn="l" defTabSz="130614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79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48" indent="-326535" algn="l" defTabSz="130614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19" indent="-326535" algn="l" defTabSz="130614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890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961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33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04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1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42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13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284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56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25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96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569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wmf"/><Relationship Id="rId3" Type="http://schemas.openxmlformats.org/officeDocument/2006/relationships/image" Target="../media/image7.emf"/><Relationship Id="rId7" Type="http://schemas.openxmlformats.org/officeDocument/2006/relationships/image" Target="../media/image11.w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2.jpeg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emf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4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Eras Demi ITC" pitchFamily="34" charset="0"/>
              </a:rPr>
              <a:t>Computer </a:t>
            </a:r>
            <a:r>
              <a:rPr lang="en-US" sz="4400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1"/>
            <a:ext cx="11338560" cy="6264890"/>
          </a:xfrm>
        </p:spPr>
        <p:txBody>
          <a:bodyPr>
            <a:normAutofit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 smtClean="0">
                <a:latin typeface="Eras Demi ITC" pitchFamily="34" charset="0"/>
              </a:rPr>
              <a:t/>
            </a:r>
            <a:br>
              <a:rPr lang="en-US" sz="3400" b="1" dirty="0" smtClean="0">
                <a:latin typeface="Eras Demi ITC" pitchFamily="34" charset="0"/>
              </a:rPr>
            </a:br>
            <a:r>
              <a:rPr lang="en-US" sz="5100" b="1" dirty="0" smtClean="0">
                <a:solidFill>
                  <a:srgbClr val="FFFF00"/>
                </a:solidFill>
                <a:latin typeface="Eras Demi ITC" pitchFamily="34" charset="0"/>
                <a:cs typeface="Times New Roman" pitchFamily="18" charset="0"/>
              </a:rPr>
              <a:t>Security &amp; Troubleshooting</a:t>
            </a:r>
            <a:endParaRPr lang="en-US" sz="51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200" b="1" smtClean="0">
                <a:latin typeface="Eras Demi ITC" panose="020B0805030504020804" pitchFamily="34" charset="0"/>
              </a:rPr>
              <a:t>Electronics </a:t>
            </a:r>
            <a:r>
              <a:rPr lang="en-US" sz="3200" b="1" dirty="0">
                <a:latin typeface="Eras Demi ITC" panose="020B0805030504020804" pitchFamily="34" charset="0"/>
              </a:rPr>
              <a:t>and Telecommunication Engineering (ETE)</a:t>
            </a:r>
          </a:p>
          <a:p>
            <a:pPr marL="0" indent="0" algn="ctr">
              <a:buNone/>
            </a:pPr>
            <a:r>
              <a:rPr lang="en-US" sz="3200" b="1" dirty="0">
                <a:latin typeface="Eras Demi ITC" panose="020B0805030504020804" pitchFamily="34" charset="0"/>
              </a:rPr>
              <a:t>Daffodil International </a:t>
            </a:r>
            <a:r>
              <a:rPr lang="en-US" sz="3200" b="1" dirty="0" smtClean="0">
                <a:latin typeface="Eras Demi ITC" panose="020B0805030504020804" pitchFamily="34" charset="0"/>
              </a:rPr>
              <a:t>University</a:t>
            </a:r>
            <a:endParaRPr lang="en-US" sz="3200" b="1" dirty="0">
              <a:latin typeface="Eras Demi ITC" panose="020B08050305040208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76800" y="3352800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524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022080" y="5082540"/>
            <a:ext cx="1341120" cy="640080"/>
          </a:xfrm>
          <a:prstGeom prst="rect">
            <a:avLst/>
          </a:prstGeom>
          <a:solidFill>
            <a:srgbClr val="F28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5306" rIns="0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315200" y="5173980"/>
            <a:ext cx="1341120" cy="640080"/>
          </a:xfrm>
          <a:prstGeom prst="rect">
            <a:avLst/>
          </a:prstGeom>
          <a:solidFill>
            <a:srgbClr val="F28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5306" rIns="0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534400" y="3528060"/>
            <a:ext cx="975360" cy="822960"/>
          </a:xfrm>
          <a:prstGeom prst="rect">
            <a:avLst/>
          </a:prstGeom>
          <a:solidFill>
            <a:srgbClr val="F28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5306" rIns="0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389120" y="4808220"/>
            <a:ext cx="1341120" cy="640080"/>
          </a:xfrm>
          <a:prstGeom prst="rect">
            <a:avLst/>
          </a:prstGeom>
          <a:solidFill>
            <a:srgbClr val="F28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5306" rIns="0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437120" y="3528060"/>
            <a:ext cx="975360" cy="822960"/>
          </a:xfrm>
          <a:prstGeom prst="rect">
            <a:avLst/>
          </a:prstGeom>
          <a:solidFill>
            <a:srgbClr val="F28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5306" rIns="0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" y="-531749"/>
            <a:ext cx="263844" cy="4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4" tIns="65306" rIns="130614" bIns="65306" anchor="ctr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5120640" y="4533900"/>
            <a:ext cx="0" cy="1737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5364480" y="5356860"/>
            <a:ext cx="365760" cy="1097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8168640" y="4076700"/>
            <a:ext cx="731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>
            <a:off x="4389120" y="5082540"/>
            <a:ext cx="487680" cy="1188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4632960" y="4076700"/>
            <a:ext cx="34137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pic>
        <p:nvPicPr>
          <p:cNvPr id="28685" name="Picture 14" descr="Router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02381"/>
            <a:ext cx="1005840" cy="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IOSfire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8060"/>
            <a:ext cx="6096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V="1">
            <a:off x="8046720" y="2156460"/>
            <a:ext cx="243840" cy="164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217920" y="4259580"/>
            <a:ext cx="1219200" cy="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IPS</a:t>
            </a:r>
            <a:endParaRPr lang="en-US" sz="1300" dirty="0"/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8168640" y="2339341"/>
            <a:ext cx="1219200" cy="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300" dirty="0"/>
              <a:t>MARS</a:t>
            </a:r>
          </a:p>
        </p:txBody>
      </p:sp>
      <p:pic>
        <p:nvPicPr>
          <p:cNvPr id="28690" name="Picture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28062"/>
            <a:ext cx="249936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3779520" y="4168140"/>
            <a:ext cx="1219200" cy="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VPN</a:t>
            </a:r>
            <a:endParaRPr lang="en-US" sz="1300" dirty="0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V="1">
            <a:off x="8168640" y="2156460"/>
            <a:ext cx="1584960" cy="1737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9509760" y="2522221"/>
            <a:ext cx="1219200" cy="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300" dirty="0"/>
              <a:t>ACS</a:t>
            </a:r>
          </a:p>
        </p:txBody>
      </p:sp>
      <p:pic>
        <p:nvPicPr>
          <p:cNvPr id="28694" name="Picture 23" descr="File Server_Updated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71260"/>
            <a:ext cx="4876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4" descr="File Server_Updated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62700"/>
            <a:ext cx="4876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5" descr="NetRang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3820"/>
            <a:ext cx="8534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2" y="553974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5608320" y="5996941"/>
            <a:ext cx="1219200" cy="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300" dirty="0"/>
              <a:t>Iron Port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4754880" y="3345180"/>
            <a:ext cx="1219200" cy="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Firewall</a:t>
            </a:r>
            <a:endParaRPr lang="en-US" sz="1300" dirty="0"/>
          </a:p>
        </p:txBody>
      </p:sp>
      <p:pic>
        <p:nvPicPr>
          <p:cNvPr id="28700" name="Picture 29" descr="Workgroup Switch Secur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4991100"/>
            <a:ext cx="12192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30" descr="File Server_Updated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6271260"/>
            <a:ext cx="4876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2" name="Text Box 31"/>
          <p:cNvSpPr txBox="1">
            <a:spLocks noChangeArrowheads="1"/>
          </p:cNvSpPr>
          <p:nvPr/>
        </p:nvSpPr>
        <p:spPr bwMode="auto">
          <a:xfrm>
            <a:off x="4023360" y="7094220"/>
            <a:ext cx="1219200" cy="4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Web </a:t>
            </a:r>
            <a:br>
              <a:rPr lang="en-US" sz="1000" dirty="0"/>
            </a:br>
            <a:r>
              <a:rPr lang="en-US" sz="1000" dirty="0"/>
              <a:t>Server</a:t>
            </a:r>
            <a:endParaRPr lang="en-US" sz="1300" dirty="0"/>
          </a:p>
        </p:txBody>
      </p:sp>
      <p:sp>
        <p:nvSpPr>
          <p:cNvPr id="28703" name="Line 32"/>
          <p:cNvSpPr>
            <a:spLocks noChangeShapeType="1"/>
          </p:cNvSpPr>
          <p:nvPr/>
        </p:nvSpPr>
        <p:spPr bwMode="auto">
          <a:xfrm>
            <a:off x="7924800" y="4259580"/>
            <a:ext cx="1219200" cy="1188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704" name="Line 33"/>
          <p:cNvSpPr>
            <a:spLocks noChangeShapeType="1"/>
          </p:cNvSpPr>
          <p:nvPr/>
        </p:nvSpPr>
        <p:spPr bwMode="auto">
          <a:xfrm flipH="1">
            <a:off x="8168640" y="4076700"/>
            <a:ext cx="85344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705" name="Line 34"/>
          <p:cNvSpPr>
            <a:spLocks noChangeShapeType="1"/>
          </p:cNvSpPr>
          <p:nvPr/>
        </p:nvSpPr>
        <p:spPr bwMode="auto">
          <a:xfrm>
            <a:off x="9022080" y="3985260"/>
            <a:ext cx="365760" cy="1554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706" name="Line 35"/>
          <p:cNvSpPr>
            <a:spLocks noChangeShapeType="1"/>
          </p:cNvSpPr>
          <p:nvPr/>
        </p:nvSpPr>
        <p:spPr bwMode="auto">
          <a:xfrm>
            <a:off x="7924800" y="3985260"/>
            <a:ext cx="121920" cy="164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pic>
        <p:nvPicPr>
          <p:cNvPr id="28707" name="Picture 36" descr="Workgroup Switch Secur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5265420"/>
            <a:ext cx="12192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37" descr="Workgroup Switch Secur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56860"/>
            <a:ext cx="12192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3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0" y="3710940"/>
            <a:ext cx="767081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0" name="Text Box 39"/>
          <p:cNvSpPr txBox="1">
            <a:spLocks noChangeArrowheads="1"/>
          </p:cNvSpPr>
          <p:nvPr/>
        </p:nvSpPr>
        <p:spPr bwMode="auto">
          <a:xfrm>
            <a:off x="4754880" y="7094220"/>
            <a:ext cx="1219200" cy="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Email Server</a:t>
            </a:r>
            <a:endParaRPr lang="en-US" sz="1300" dirty="0"/>
          </a:p>
        </p:txBody>
      </p:sp>
      <p:sp>
        <p:nvSpPr>
          <p:cNvPr id="28711" name="Text Box 40"/>
          <p:cNvSpPr txBox="1">
            <a:spLocks noChangeArrowheads="1"/>
          </p:cNvSpPr>
          <p:nvPr/>
        </p:nvSpPr>
        <p:spPr bwMode="auto">
          <a:xfrm>
            <a:off x="5486400" y="7185661"/>
            <a:ext cx="1219200" cy="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300" dirty="0"/>
              <a:t>DNS</a:t>
            </a:r>
          </a:p>
        </p:txBody>
      </p:sp>
      <p:pic>
        <p:nvPicPr>
          <p:cNvPr id="28712" name="Picture 4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214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Picture 4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790700"/>
            <a:ext cx="6096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4" name="Picture 4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3710940"/>
            <a:ext cx="767081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5" name="Picture 4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5996941"/>
            <a:ext cx="1097280" cy="6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6" name="Picture 4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5996941"/>
            <a:ext cx="1097280" cy="6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4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6362701"/>
            <a:ext cx="1097280" cy="6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8" name="Text Box 47"/>
          <p:cNvSpPr txBox="1">
            <a:spLocks noChangeArrowheads="1"/>
          </p:cNvSpPr>
          <p:nvPr/>
        </p:nvSpPr>
        <p:spPr bwMode="auto">
          <a:xfrm>
            <a:off x="7680960" y="6911342"/>
            <a:ext cx="2438400" cy="3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500" dirty="0"/>
              <a:t>Hosts</a:t>
            </a:r>
          </a:p>
        </p:txBody>
      </p:sp>
      <p:sp>
        <p:nvSpPr>
          <p:cNvPr id="28719" name="Line 48"/>
          <p:cNvSpPr>
            <a:spLocks noChangeShapeType="1"/>
          </p:cNvSpPr>
          <p:nvPr/>
        </p:nvSpPr>
        <p:spPr bwMode="auto">
          <a:xfrm>
            <a:off x="4145280" y="261366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14" tIns="65306" rIns="130614" bIns="65306"/>
          <a:lstStyle/>
          <a:p>
            <a:endParaRPr lang="en-US"/>
          </a:p>
        </p:txBody>
      </p:sp>
      <p:sp>
        <p:nvSpPr>
          <p:cNvPr id="28720" name="Text Box 49"/>
          <p:cNvSpPr txBox="1">
            <a:spLocks noChangeArrowheads="1"/>
          </p:cNvSpPr>
          <p:nvPr/>
        </p:nvSpPr>
        <p:spPr bwMode="auto">
          <a:xfrm>
            <a:off x="3169920" y="2247900"/>
            <a:ext cx="2194560" cy="5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b="1" dirty="0"/>
              <a:t>Perimeter</a:t>
            </a:r>
          </a:p>
        </p:txBody>
      </p:sp>
      <p:sp>
        <p:nvSpPr>
          <p:cNvPr id="28721" name="Text Box 50"/>
          <p:cNvSpPr txBox="1">
            <a:spLocks noChangeArrowheads="1"/>
          </p:cNvSpPr>
          <p:nvPr/>
        </p:nvSpPr>
        <p:spPr bwMode="auto">
          <a:xfrm>
            <a:off x="1706880" y="3802380"/>
            <a:ext cx="1828800" cy="5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6" rIns="130614" bIns="653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b="1" dirty="0"/>
              <a:t>Internet</a:t>
            </a:r>
          </a:p>
        </p:txBody>
      </p:sp>
      <p:pic>
        <p:nvPicPr>
          <p:cNvPr id="28722" name="Picture 5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6271262"/>
            <a:ext cx="97536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23" name="Line 52"/>
          <p:cNvSpPr>
            <a:spLocks noChangeShapeType="1"/>
          </p:cNvSpPr>
          <p:nvPr/>
        </p:nvSpPr>
        <p:spPr bwMode="auto">
          <a:xfrm>
            <a:off x="8046720" y="5722620"/>
            <a:ext cx="12192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65306" rIns="0" bIns="65306"/>
          <a:lstStyle/>
          <a:p>
            <a:endParaRPr lang="en-US"/>
          </a:p>
        </p:txBody>
      </p:sp>
      <p:sp>
        <p:nvSpPr>
          <p:cNvPr id="28724" name="Line 53"/>
          <p:cNvSpPr>
            <a:spLocks noChangeShapeType="1"/>
          </p:cNvSpPr>
          <p:nvPr/>
        </p:nvSpPr>
        <p:spPr bwMode="auto">
          <a:xfrm>
            <a:off x="8290560" y="5631180"/>
            <a:ext cx="487680" cy="365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65306" rIns="0" bIns="65306"/>
          <a:lstStyle/>
          <a:p>
            <a:endParaRPr lang="en-US"/>
          </a:p>
        </p:txBody>
      </p:sp>
      <p:sp>
        <p:nvSpPr>
          <p:cNvPr id="28725" name="Line 54"/>
          <p:cNvSpPr>
            <a:spLocks noChangeShapeType="1"/>
          </p:cNvSpPr>
          <p:nvPr/>
        </p:nvSpPr>
        <p:spPr bwMode="auto">
          <a:xfrm>
            <a:off x="9631680" y="5631180"/>
            <a:ext cx="365760" cy="82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65306" rIns="0" bIns="65306"/>
          <a:lstStyle/>
          <a:p>
            <a:endParaRPr lang="en-US"/>
          </a:p>
        </p:txBody>
      </p:sp>
      <p:sp>
        <p:nvSpPr>
          <p:cNvPr id="28726" name="Line 55"/>
          <p:cNvSpPr>
            <a:spLocks noChangeShapeType="1"/>
          </p:cNvSpPr>
          <p:nvPr/>
        </p:nvSpPr>
        <p:spPr bwMode="auto">
          <a:xfrm>
            <a:off x="10119360" y="5539740"/>
            <a:ext cx="609600" cy="82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65306" rIns="0" bIns="65306"/>
          <a:lstStyle/>
          <a:p>
            <a:endParaRPr lang="en-US"/>
          </a:p>
        </p:txBody>
      </p:sp>
      <p:sp>
        <p:nvSpPr>
          <p:cNvPr id="28727" name="Line 56"/>
          <p:cNvSpPr>
            <a:spLocks noChangeShapeType="1"/>
          </p:cNvSpPr>
          <p:nvPr/>
        </p:nvSpPr>
        <p:spPr bwMode="auto">
          <a:xfrm>
            <a:off x="9875520" y="5631180"/>
            <a:ext cx="487680" cy="731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65306" rIns="0" bIns="65306"/>
          <a:lstStyle/>
          <a:p>
            <a:endParaRPr lang="en-US"/>
          </a:p>
        </p:txBody>
      </p:sp>
      <p:pic>
        <p:nvPicPr>
          <p:cNvPr id="28728" name="Picture 5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6179822"/>
            <a:ext cx="97536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9" name="Picture 5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6454142"/>
            <a:ext cx="97536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0" name="Flowchart: Process 59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8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Layer 2 Security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3185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firewall is a system that enforces an access control policy between network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 properties of firewalls: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firewall is resistant to attacks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firewall is the only transit point between networks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firewall enforces the access control policy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029200"/>
            <a:ext cx="7315200" cy="2246765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firewall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topologies: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10244" lvl="1" indent="-457173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Packet-filtering router</a:t>
            </a:r>
          </a:p>
          <a:p>
            <a:pPr marL="1110244" lvl="1" indent="-457173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Single-homed bastion</a:t>
            </a:r>
          </a:p>
          <a:p>
            <a:pPr marL="1110244" lvl="1" indent="-457173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Dual-homed bastion</a:t>
            </a:r>
          </a:p>
          <a:p>
            <a:pPr marL="1110244" lvl="1" indent="-457173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Demilitarized zone (DMZ)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6204" y="256497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Firewalls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34102" y="2771777"/>
            <a:ext cx="3042921" cy="4572000"/>
          </a:xfrm>
          <a:prstGeom prst="rect">
            <a:avLst/>
          </a:prstGeom>
          <a:solidFill>
            <a:srgbClr val="015F85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10" tIns="52154" rIns="104310" bIns="52154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44261" y="6075047"/>
            <a:ext cx="301752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MAC Addresses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0" y="1828800"/>
            <a:ext cx="11704320" cy="731520"/>
          </a:xfrm>
        </p:spPr>
        <p:txBody>
          <a:bodyPr/>
          <a:lstStyle/>
          <a:p>
            <a:pPr marL="326535" indent="-326535">
              <a:buNone/>
            </a:pPr>
            <a:r>
              <a:rPr lang="en-US" sz="2900" dirty="0"/>
              <a:t>When it comes to networking, Layer 2 is often a very weak link.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064002" y="6894197"/>
            <a:ext cx="712978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071622" y="5688330"/>
            <a:ext cx="712977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086862" y="5099687"/>
            <a:ext cx="712977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056382" y="3276600"/>
            <a:ext cx="712977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54421" y="6585587"/>
            <a:ext cx="301752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Physical Links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31561" y="5385437"/>
            <a:ext cx="301752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 Addresses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67121" y="4802507"/>
            <a:ext cx="301752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Protocols and Ports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154421" y="2897507"/>
            <a:ext cx="301752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Application Stream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1176002" y="3510917"/>
            <a:ext cx="1887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1176002" y="4139567"/>
            <a:ext cx="1887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1176002" y="4745357"/>
            <a:ext cx="1887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1176002" y="5374007"/>
            <a:ext cx="1887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1160762" y="6619877"/>
            <a:ext cx="1887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2199641" y="2916557"/>
            <a:ext cx="1902461" cy="4286250"/>
            <a:chOff x="4230" y="1686"/>
            <a:chExt cx="749" cy="2250"/>
          </a:xfrm>
        </p:grpSpPr>
        <p:sp>
          <p:nvSpPr>
            <p:cNvPr id="29730" name="Rectangle 20"/>
            <p:cNvSpPr>
              <a:spLocks noChangeArrowheads="1"/>
            </p:cNvSpPr>
            <p:nvPr/>
          </p:nvSpPr>
          <p:spPr bwMode="auto">
            <a:xfrm>
              <a:off x="4238" y="1686"/>
              <a:ext cx="741" cy="2250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eaLnBrk="0" hangingPunct="0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9731" name="Rectangle 21"/>
            <p:cNvSpPr>
              <a:spLocks noChangeArrowheads="1"/>
            </p:cNvSpPr>
            <p:nvPr/>
          </p:nvSpPr>
          <p:spPr bwMode="auto">
            <a:xfrm>
              <a:off x="4270" y="1751"/>
              <a:ext cx="529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29732" name="Rectangle 22"/>
            <p:cNvSpPr>
              <a:spLocks noChangeArrowheads="1"/>
            </p:cNvSpPr>
            <p:nvPr/>
          </p:nvSpPr>
          <p:spPr bwMode="auto">
            <a:xfrm>
              <a:off x="4253" y="2071"/>
              <a:ext cx="591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29733" name="Rectangle 23"/>
            <p:cNvSpPr>
              <a:spLocks noChangeArrowheads="1"/>
            </p:cNvSpPr>
            <p:nvPr/>
          </p:nvSpPr>
          <p:spPr bwMode="auto">
            <a:xfrm>
              <a:off x="4360" y="2390"/>
              <a:ext cx="364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Session</a:t>
              </a:r>
            </a:p>
          </p:txBody>
        </p:sp>
        <p:sp>
          <p:nvSpPr>
            <p:cNvPr id="29734" name="Rectangle 24"/>
            <p:cNvSpPr>
              <a:spLocks noChangeArrowheads="1"/>
            </p:cNvSpPr>
            <p:nvPr/>
          </p:nvSpPr>
          <p:spPr bwMode="auto">
            <a:xfrm>
              <a:off x="4313" y="2716"/>
              <a:ext cx="455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Transport</a:t>
              </a:r>
            </a:p>
          </p:txBody>
        </p:sp>
        <p:sp>
          <p:nvSpPr>
            <p:cNvPr id="29735" name="Rectangle 25"/>
            <p:cNvSpPr>
              <a:spLocks noChangeArrowheads="1"/>
            </p:cNvSpPr>
            <p:nvPr/>
          </p:nvSpPr>
          <p:spPr bwMode="auto">
            <a:xfrm>
              <a:off x="4353" y="3036"/>
              <a:ext cx="415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Network</a:t>
              </a:r>
            </a:p>
          </p:txBody>
        </p:sp>
        <p:sp>
          <p:nvSpPr>
            <p:cNvPr id="29736" name="Rectangle 26"/>
            <p:cNvSpPr>
              <a:spLocks noChangeArrowheads="1"/>
            </p:cNvSpPr>
            <p:nvPr/>
          </p:nvSpPr>
          <p:spPr bwMode="auto">
            <a:xfrm>
              <a:off x="4323" y="3356"/>
              <a:ext cx="438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Data Link</a:t>
              </a:r>
            </a:p>
          </p:txBody>
        </p:sp>
        <p:sp>
          <p:nvSpPr>
            <p:cNvPr id="29737" name="Rectangle 27"/>
            <p:cNvSpPr>
              <a:spLocks noChangeArrowheads="1"/>
            </p:cNvSpPr>
            <p:nvPr/>
          </p:nvSpPr>
          <p:spPr bwMode="auto">
            <a:xfrm>
              <a:off x="4347" y="3682"/>
              <a:ext cx="383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66" tIns="26734" rIns="53466" bIns="26734">
              <a:spAutoFit/>
            </a:bodyPr>
            <a:lstStyle/>
            <a:p>
              <a:pPr defTabSz="1351494" eaLnBrk="0" hangingPunct="0">
                <a:lnSpc>
                  <a:spcPct val="90000"/>
                </a:lnSpc>
              </a:pPr>
              <a:r>
                <a:rPr lang="en-US" sz="2100" dirty="0">
                  <a:solidFill>
                    <a:schemeClr val="bg1"/>
                  </a:solidFill>
                </a:rPr>
                <a:t>Physical</a:t>
              </a:r>
            </a:p>
          </p:txBody>
        </p:sp>
        <p:sp>
          <p:nvSpPr>
            <p:cNvPr id="29738" name="Line 28"/>
            <p:cNvSpPr>
              <a:spLocks noChangeShapeType="1"/>
            </p:cNvSpPr>
            <p:nvPr/>
          </p:nvSpPr>
          <p:spPr bwMode="auto">
            <a:xfrm>
              <a:off x="4236" y="1998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39" name="Line 29"/>
            <p:cNvSpPr>
              <a:spLocks noChangeShapeType="1"/>
            </p:cNvSpPr>
            <p:nvPr/>
          </p:nvSpPr>
          <p:spPr bwMode="auto">
            <a:xfrm>
              <a:off x="4236" y="2328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40" name="Line 30"/>
            <p:cNvSpPr>
              <a:spLocks noChangeShapeType="1"/>
            </p:cNvSpPr>
            <p:nvPr/>
          </p:nvSpPr>
          <p:spPr bwMode="auto">
            <a:xfrm>
              <a:off x="4236" y="2646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41" name="Line 31"/>
            <p:cNvSpPr>
              <a:spLocks noChangeShapeType="1"/>
            </p:cNvSpPr>
            <p:nvPr/>
          </p:nvSpPr>
          <p:spPr bwMode="auto">
            <a:xfrm>
              <a:off x="4236" y="2976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42" name="Line 32"/>
            <p:cNvSpPr>
              <a:spLocks noChangeShapeType="1"/>
            </p:cNvSpPr>
            <p:nvPr/>
          </p:nvSpPr>
          <p:spPr bwMode="auto">
            <a:xfrm>
              <a:off x="4230" y="3300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43" name="Line 33"/>
            <p:cNvSpPr>
              <a:spLocks noChangeShapeType="1"/>
            </p:cNvSpPr>
            <p:nvPr/>
          </p:nvSpPr>
          <p:spPr bwMode="auto">
            <a:xfrm>
              <a:off x="4230" y="3630"/>
              <a:ext cx="7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</p:grpSp>
      <p:sp>
        <p:nvSpPr>
          <p:cNvPr id="1210402" name="AutoShape 34"/>
          <p:cNvSpPr>
            <a:spLocks noChangeArrowheads="1"/>
          </p:cNvSpPr>
          <p:nvPr/>
        </p:nvSpPr>
        <p:spPr bwMode="auto">
          <a:xfrm>
            <a:off x="5044441" y="2828927"/>
            <a:ext cx="1046480" cy="3308984"/>
          </a:xfrm>
          <a:prstGeom prst="upArrow">
            <a:avLst>
              <a:gd name="adj1" fmla="val 50000"/>
              <a:gd name="adj2" fmla="val 105400"/>
            </a:avLst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10" tIns="52154" rIns="104310" bIns="52154" anchor="ctr"/>
          <a:lstStyle/>
          <a:p>
            <a:pPr algn="ctr" eaLnBrk="0" hangingPunct="0">
              <a:lnSpc>
                <a:spcPct val="90000"/>
              </a:lnSpc>
            </a:pPr>
            <a:endParaRPr lang="en-US" b="1"/>
          </a:p>
        </p:txBody>
      </p:sp>
      <p:sp>
        <p:nvSpPr>
          <p:cNvPr id="29717" name="Text Box 35"/>
          <p:cNvSpPr txBox="1">
            <a:spLocks noChangeArrowheads="1"/>
          </p:cNvSpPr>
          <p:nvPr/>
        </p:nvSpPr>
        <p:spPr bwMode="auto">
          <a:xfrm rot="-5400000">
            <a:off x="4398011" y="4689449"/>
            <a:ext cx="2263140" cy="3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10" tIns="52154" rIns="104310" bIns="5215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/>
              <a:t>Compromised</a:t>
            </a:r>
          </a:p>
        </p:txBody>
      </p:sp>
      <p:sp>
        <p:nvSpPr>
          <p:cNvPr id="29718" name="Rectangle 36"/>
          <p:cNvSpPr>
            <a:spLocks noChangeArrowheads="1"/>
          </p:cNvSpPr>
          <p:nvPr/>
        </p:nvSpPr>
        <p:spPr bwMode="auto">
          <a:xfrm>
            <a:off x="11181081" y="2916557"/>
            <a:ext cx="1882141" cy="42862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10" tIns="52154" rIns="104310" bIns="52154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9719" name="Rectangle 37"/>
          <p:cNvSpPr>
            <a:spLocks noChangeArrowheads="1"/>
          </p:cNvSpPr>
          <p:nvPr/>
        </p:nvSpPr>
        <p:spPr bwMode="auto">
          <a:xfrm>
            <a:off x="11262362" y="3040382"/>
            <a:ext cx="1390215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720" name="Rectangle 38"/>
          <p:cNvSpPr>
            <a:spLocks noChangeArrowheads="1"/>
          </p:cNvSpPr>
          <p:nvPr/>
        </p:nvSpPr>
        <p:spPr bwMode="auto">
          <a:xfrm>
            <a:off x="11176001" y="3649982"/>
            <a:ext cx="154666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9721" name="Rectangle 39"/>
          <p:cNvSpPr>
            <a:spLocks noChangeArrowheads="1"/>
          </p:cNvSpPr>
          <p:nvPr/>
        </p:nvSpPr>
        <p:spPr bwMode="auto">
          <a:xfrm>
            <a:off x="11490962" y="4257677"/>
            <a:ext cx="970165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9722" name="Rectangle 40"/>
          <p:cNvSpPr>
            <a:spLocks noChangeArrowheads="1"/>
          </p:cNvSpPr>
          <p:nvPr/>
        </p:nvSpPr>
        <p:spPr bwMode="auto">
          <a:xfrm>
            <a:off x="11371583" y="4878707"/>
            <a:ext cx="1201254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9723" name="Rectangle 41"/>
          <p:cNvSpPr>
            <a:spLocks noChangeArrowheads="1"/>
          </p:cNvSpPr>
          <p:nvPr/>
        </p:nvSpPr>
        <p:spPr bwMode="auto">
          <a:xfrm>
            <a:off x="11473182" y="5488307"/>
            <a:ext cx="10992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9724" name="Rectangle 42"/>
          <p:cNvSpPr>
            <a:spLocks noChangeArrowheads="1"/>
          </p:cNvSpPr>
          <p:nvPr/>
        </p:nvSpPr>
        <p:spPr bwMode="auto">
          <a:xfrm>
            <a:off x="11396982" y="6097907"/>
            <a:ext cx="1159960" cy="3679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9725" name="Rectangle 43"/>
          <p:cNvSpPr>
            <a:spLocks noChangeArrowheads="1"/>
          </p:cNvSpPr>
          <p:nvPr/>
        </p:nvSpPr>
        <p:spPr bwMode="auto">
          <a:xfrm>
            <a:off x="11457943" y="6718937"/>
            <a:ext cx="1019729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72" tIns="38187" rIns="76372" bIns="38187">
            <a:spAutoFit/>
          </a:bodyPr>
          <a:lstStyle/>
          <a:p>
            <a:pPr defTabSz="1351494" eaLnBrk="0" hangingPunct="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9726" name="Line 44"/>
          <p:cNvSpPr>
            <a:spLocks noChangeShapeType="1"/>
          </p:cNvSpPr>
          <p:nvPr/>
        </p:nvSpPr>
        <p:spPr bwMode="auto">
          <a:xfrm>
            <a:off x="4033522" y="6395087"/>
            <a:ext cx="712978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10" tIns="52154" rIns="104310" bIns="52154"/>
          <a:lstStyle/>
          <a:p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033522" y="6000741"/>
            <a:ext cx="7129780" cy="394336"/>
            <a:chOff x="1440" y="4161"/>
            <a:chExt cx="2807" cy="207"/>
          </a:xfrm>
        </p:grpSpPr>
        <p:sp>
          <p:nvSpPr>
            <p:cNvPr id="29728" name="Line 46"/>
            <p:cNvSpPr>
              <a:spLocks noChangeShapeType="1"/>
            </p:cNvSpPr>
            <p:nvPr/>
          </p:nvSpPr>
          <p:spPr bwMode="auto">
            <a:xfrm>
              <a:off x="1440" y="4368"/>
              <a:ext cx="28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9729" name="Text Box 47"/>
            <p:cNvSpPr txBox="1">
              <a:spLocks noChangeArrowheads="1"/>
            </p:cNvSpPr>
            <p:nvPr/>
          </p:nvSpPr>
          <p:spPr bwMode="auto">
            <a:xfrm>
              <a:off x="2268" y="4161"/>
              <a:ext cx="1188" cy="184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3025" tIns="36512" rIns="73025" bIns="36512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/>
                <a:t>Initial Compromise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" name="Flowchart: Process 48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OSI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Model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40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799" y="1752600"/>
            <a:ext cx="11353801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Permission: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official approval that allows a user to access a specific network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resource.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Encryption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Often consists of using security algorithms to scramble and descramble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Types of algorithms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Symmetric key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Asymmetric 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Permissions, Encryption, and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236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40" y="1920240"/>
            <a:ext cx="1011936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Secure Sockets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Layer: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means of encrypting a session between two hosts through the use of digital certificates, which are based on asymmetric key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encryption.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Authentication: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process by which users verify to a server that they are who they say 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several types of authentication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Password authentication protocol (PAP)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Challenge handshake authentication protocol (CHAP)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Permissions, Encryption, and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Authentication (Cont.)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1" y="1920240"/>
            <a:ext cx="11201401" cy="54864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Secure Shell (SSH) protocol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Sends all data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encrypted.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two version of SSH are SSH Version 1 and SSH Version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SSH Version 2 is the recommended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version.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preferred method is to implement SSH on all VTY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lines 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ensures that all remote IP sessions to the router will be protected in the SSH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tunnel.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command sequence for enabling SSH is:</a:t>
            </a:r>
          </a:p>
          <a:p>
            <a:pPr marL="1518413" lvl="1" indent="-457173" algn="just"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Router(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)#hostname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SshRouter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518413" lvl="1" indent="-457173" algn="just">
              <a:buFont typeface="Wingdings" pitchFamily="2" charset="2"/>
              <a:buChar char="v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SshRouter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)#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domain-name sshtest.com</a:t>
            </a:r>
          </a:p>
          <a:p>
            <a:pPr marL="1518413" lvl="1" indent="-457173" algn="just">
              <a:buFont typeface="Wingdings" pitchFamily="2" charset="2"/>
              <a:buChar char="v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SshRouter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)#crypto key generate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518413" lvl="1" indent="-457173" algn="just"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name of the keys will be: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SshRouter.sshtest.com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Secure Shell (SSH) Connections</a:t>
            </a:r>
          </a:p>
        </p:txBody>
      </p:sp>
    </p:spTree>
    <p:extLst>
      <p:ext uri="{BB962C8B-B14F-4D97-AF65-F5344CB8AC3E}">
        <p14:creationId xmlns:p14="http://schemas.microsoft.com/office/powerpoint/2010/main" val="1026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1" y="1752600"/>
            <a:ext cx="11125200" cy="6172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Virtual Private Networks (VPNs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popular technology for creating a connection between an external computer and a corporate site over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Client-to-site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VPN (also known as remote user VPN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VPN that allows designated users to have access to the corporate network from remote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Site-to-site VPN: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VPN that allows multiple corporate sites to be connected over low-cost Internet connections.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 can choose from several tunneling protocols to create secure, end-to-end tunnels. These are: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Point-to-Point Tunneling Protocol (PPTP)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Layer 2 Tunneling Protocol (L2TP)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Generic Routing Encapsulation (GRE)</a:t>
            </a:r>
          </a:p>
          <a:p>
            <a:pPr marL="653071" lvl="1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Process 7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Virtual Private Networks (VPNs)</a:t>
            </a:r>
          </a:p>
        </p:txBody>
      </p:sp>
    </p:spTree>
    <p:extLst>
      <p:ext uri="{BB962C8B-B14F-4D97-AF65-F5344CB8AC3E}">
        <p14:creationId xmlns:p14="http://schemas.microsoft.com/office/powerpoint/2010/main" val="25216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184" y="1737361"/>
            <a:ext cx="10777217" cy="1811657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Syslog servers: Known as log hosts, these systems accept and process log messages from syslog clients.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Syslog clients: Routers or other types of equipment that generate and forward log messages to syslog servers.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rot="-5400000">
            <a:off x="3695697" y="6812280"/>
            <a:ext cx="210312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rot="10800000">
            <a:off x="4732017" y="6528437"/>
            <a:ext cx="85344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rot="-5400000">
            <a:off x="2152647" y="5850891"/>
            <a:ext cx="1463040" cy="254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rot="-5400000">
            <a:off x="5725159" y="5168267"/>
            <a:ext cx="64008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rot="-5400000">
            <a:off x="7305038" y="5168267"/>
            <a:ext cx="64008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rot="-5400000">
            <a:off x="9009377" y="5168267"/>
            <a:ext cx="64008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2882897" y="5488307"/>
            <a:ext cx="780288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314488" y="5210177"/>
            <a:ext cx="1023834" cy="6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522" tIns="65761" rIns="131522" bIns="65761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US" sz="1800" dirty="0"/>
              <a:t>e0/0</a:t>
            </a:r>
            <a:br>
              <a:rPr lang="en-US" sz="1800" dirty="0"/>
            </a:br>
            <a:r>
              <a:rPr lang="en-US" sz="1800" dirty="0"/>
              <a:t>10.2.1.1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201919" y="5473067"/>
            <a:ext cx="1023834" cy="6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522" tIns="65761" rIns="131522" bIns="6576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800" dirty="0"/>
              <a:t>e0/1</a:t>
            </a:r>
            <a:br>
              <a:rPr lang="en-US" sz="1800" dirty="0"/>
            </a:br>
            <a:r>
              <a:rPr lang="en-US" sz="1800" dirty="0"/>
              <a:t>10.2.2.1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764066" y="5745482"/>
            <a:ext cx="1023834" cy="6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522" tIns="65761" rIns="131522" bIns="65761">
            <a:spAutoFit/>
          </a:bodyPr>
          <a:lstStyle/>
          <a:p>
            <a:pPr algn="r">
              <a:spcBef>
                <a:spcPct val="30000"/>
              </a:spcBef>
            </a:pPr>
            <a:r>
              <a:rPr lang="en-US" sz="1800" dirty="0"/>
              <a:t>e0/2</a:t>
            </a:r>
            <a:br>
              <a:rPr lang="en-US" sz="1800" dirty="0"/>
            </a:br>
            <a:r>
              <a:rPr lang="en-US" sz="1800" dirty="0"/>
              <a:t>10.2.3.1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012177" y="7208520"/>
            <a:ext cx="2194560" cy="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900" dirty="0"/>
              <a:t>User 10.2.3.3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4904737" y="3505200"/>
            <a:ext cx="2072640" cy="10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 algn="ctr">
              <a:spcBef>
                <a:spcPct val="35000"/>
              </a:spcBef>
            </a:pPr>
            <a:r>
              <a:rPr lang="en-US" sz="1900" dirty="0"/>
              <a:t>Public Web</a:t>
            </a:r>
            <a:br>
              <a:rPr lang="en-US" sz="1900" dirty="0"/>
            </a:br>
            <a:r>
              <a:rPr lang="en-US" sz="1900" dirty="0"/>
              <a:t>Server</a:t>
            </a:r>
            <a:br>
              <a:rPr lang="en-US" sz="1900" dirty="0"/>
            </a:br>
            <a:r>
              <a:rPr lang="en-US" sz="1900" dirty="0"/>
              <a:t>10.2.2.3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540497" y="3505200"/>
            <a:ext cx="2072640" cy="10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 algn="ctr">
              <a:spcBef>
                <a:spcPct val="35000"/>
              </a:spcBef>
            </a:pPr>
            <a:r>
              <a:rPr lang="en-US" sz="1900" dirty="0"/>
              <a:t>Mail</a:t>
            </a:r>
            <a:br>
              <a:rPr lang="en-US" sz="1900" dirty="0"/>
            </a:br>
            <a:r>
              <a:rPr lang="en-US" sz="1900" dirty="0"/>
              <a:t>Server</a:t>
            </a:r>
            <a:br>
              <a:rPr lang="en-US" sz="1900" dirty="0"/>
            </a:br>
            <a:r>
              <a:rPr lang="en-US" sz="1900" dirty="0"/>
              <a:t>10.2.2.4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8247377" y="3429000"/>
            <a:ext cx="2072640" cy="10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 algn="ctr">
              <a:spcBef>
                <a:spcPct val="35000"/>
              </a:spcBef>
            </a:pPr>
            <a:r>
              <a:rPr lang="en-US" sz="1900" dirty="0"/>
              <a:t>Administrator</a:t>
            </a:r>
            <a:br>
              <a:rPr lang="en-US" sz="1900" dirty="0"/>
            </a:br>
            <a:r>
              <a:rPr lang="en-US" sz="1900" dirty="0"/>
              <a:t>Server</a:t>
            </a:r>
            <a:br>
              <a:rPr lang="en-US" sz="1900" dirty="0"/>
            </a:br>
            <a:r>
              <a:rPr lang="en-US" sz="1900" dirty="0"/>
              <a:t>10.2.2.5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976617" y="6284597"/>
            <a:ext cx="2926080" cy="7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900" dirty="0" err="1"/>
              <a:t>Syslog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>Server 10.2.3.2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297937" y="7227571"/>
            <a:ext cx="3535680" cy="7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 algn="r">
              <a:spcBef>
                <a:spcPct val="30000"/>
              </a:spcBef>
            </a:pPr>
            <a:r>
              <a:rPr lang="en-US" sz="1900" dirty="0">
                <a:solidFill>
                  <a:schemeClr val="accent2"/>
                </a:solidFill>
              </a:rPr>
              <a:t>Protected LAN</a:t>
            </a:r>
            <a:br>
              <a:rPr lang="en-US" sz="1900" dirty="0">
                <a:solidFill>
                  <a:schemeClr val="accent2"/>
                </a:solidFill>
              </a:rPr>
            </a:br>
            <a:r>
              <a:rPr lang="en-US" sz="1900" dirty="0">
                <a:solidFill>
                  <a:schemeClr val="accent2"/>
                </a:solidFill>
              </a:rPr>
              <a:t>10.2.3.0/24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248399" y="5486400"/>
            <a:ext cx="3535680" cy="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2" tIns="65761" rIns="131522" bIns="6576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900" dirty="0">
                <a:solidFill>
                  <a:schemeClr val="accent2"/>
                </a:solidFill>
              </a:rPr>
              <a:t>DMZ LAN 10.2.2.0/24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rot="10800000">
            <a:off x="4732017" y="7406640"/>
            <a:ext cx="85344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4" tIns="65306" rIns="130614" bIns="65306" anchor="ctr"/>
          <a:lstStyle/>
          <a:p>
            <a:endParaRPr lang="en-US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3759198" y="4901567"/>
            <a:ext cx="1475003" cy="41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308" tIns="58652" rIns="117308" bIns="58652">
            <a:spAutoFit/>
          </a:bodyPr>
          <a:lstStyle/>
          <a:p>
            <a:pPr defTabSz="1163283"/>
            <a:r>
              <a:rPr lang="en-US" sz="1900" dirty="0" err="1">
                <a:solidFill>
                  <a:schemeClr val="accent2"/>
                </a:solidFill>
              </a:rPr>
              <a:t>Syslog</a:t>
            </a:r>
            <a:r>
              <a:rPr lang="en-US" sz="1900" dirty="0">
                <a:solidFill>
                  <a:schemeClr val="accent2"/>
                </a:solidFill>
              </a:rPr>
              <a:t> Client</a:t>
            </a:r>
          </a:p>
        </p:txBody>
      </p:sp>
      <p:pic>
        <p:nvPicPr>
          <p:cNvPr id="52247" name="Picture 23" descr="File-Application_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19" y="4480561"/>
            <a:ext cx="774700" cy="8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4" descr="File-Application_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39" y="4480561"/>
            <a:ext cx="774700" cy="8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25" descr="File-Application_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79" y="4480561"/>
            <a:ext cx="774700" cy="8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26" descr="Ro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7" y="5193031"/>
            <a:ext cx="1097280" cy="5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27" descr="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79" y="7027547"/>
            <a:ext cx="980441" cy="7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28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7" y="6162677"/>
            <a:ext cx="690880" cy="74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4496303" y="5459732"/>
            <a:ext cx="547742" cy="4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1522" tIns="65761" rIns="131522" bIns="6576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2100" dirty="0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lowchart: Process 31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Syslog</a:t>
            </a:r>
          </a:p>
        </p:txBody>
      </p:sp>
    </p:spTree>
    <p:extLst>
      <p:ext uri="{BB962C8B-B14F-4D97-AF65-F5344CB8AC3E}">
        <p14:creationId xmlns:p14="http://schemas.microsoft.com/office/powerpoint/2010/main" val="816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1" y="1752600"/>
            <a:ext cx="11582400" cy="51054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should disable the services unless your organization uses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through the CLI and enter a series of commands for each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the Security Audit Wizard in the Cisco Security Device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Manager(SDM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following services are unnecessary on most networks: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Finger Service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TCP Small Servers Service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UDP Small Servers Service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Boot Server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Cisco Discovery Protocol (CDP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Maintenance Operations Protocol (MOP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5006" y="3581400"/>
            <a:ext cx="6781801" cy="267765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 Source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Route</a:t>
            </a:r>
          </a:p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Broadcast</a:t>
            </a:r>
          </a:p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ICMP Redirects</a:t>
            </a:r>
          </a:p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Proxy ARP</a:t>
            </a:r>
          </a:p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</a:t>
            </a:r>
          </a:p>
          <a:p>
            <a:pPr marL="1110244" lvl="1" indent="-457173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Disabling Unnecessary Services</a:t>
            </a:r>
          </a:p>
        </p:txBody>
      </p:sp>
    </p:spTree>
    <p:extLst>
      <p:ext uri="{BB962C8B-B14F-4D97-AF65-F5344CB8AC3E}">
        <p14:creationId xmlns:p14="http://schemas.microsoft.com/office/powerpoint/2010/main" val="22331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 descr="security audit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1783080"/>
            <a:ext cx="8031481" cy="5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8610600" y="2727960"/>
            <a:ext cx="3581401" cy="1844040"/>
          </a:xfrm>
          <a:prstGeom prst="wedgeRectCallout">
            <a:avLst>
              <a:gd name="adj1" fmla="val -133523"/>
              <a:gd name="adj2" fmla="val 48264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17308" tIns="58652" rIns="117308" bIns="58652"/>
          <a:lstStyle/>
          <a:p>
            <a:pPr algn="just" defTabSz="1163283"/>
            <a:r>
              <a:rPr lang="en-US" dirty="0"/>
              <a:t>Perform Security Audit letting the administrator choose configuration changes to </a:t>
            </a:r>
            <a:r>
              <a:rPr lang="en-US" dirty="0" smtClean="0"/>
              <a:t>implement.</a:t>
            </a:r>
            <a:endParaRPr lang="en-US" dirty="0"/>
          </a:p>
        </p:txBody>
      </p:sp>
      <p:sp>
        <p:nvSpPr>
          <p:cNvPr id="67589" name="AutoShape 6"/>
          <p:cNvSpPr>
            <a:spLocks noChangeArrowheads="1"/>
          </p:cNvSpPr>
          <p:nvPr/>
        </p:nvSpPr>
        <p:spPr bwMode="auto">
          <a:xfrm>
            <a:off x="8762999" y="4800600"/>
            <a:ext cx="3429001" cy="2057400"/>
          </a:xfrm>
          <a:prstGeom prst="wedgeRectCallout">
            <a:avLst>
              <a:gd name="adj1" fmla="val -124431"/>
              <a:gd name="adj2" fmla="val 5106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17308" tIns="58652" rIns="117308" bIns="58652"/>
          <a:lstStyle/>
          <a:p>
            <a:pPr algn="just" defTabSz="1163283"/>
            <a:r>
              <a:rPr lang="en-US" dirty="0"/>
              <a:t>One-Step Lockdown automatically makes all recommended security-related configuration </a:t>
            </a:r>
            <a:r>
              <a:rPr lang="en-US" dirty="0" smtClean="0"/>
              <a:t>changes.</a:t>
            </a:r>
            <a:endParaRPr lang="en-US" dirty="0"/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731520" y="3977640"/>
            <a:ext cx="1097280" cy="4572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308" tIns="58652" rIns="117308" bIns="58652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owchart: Process 8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SDM Security Audit</a:t>
            </a:r>
          </a:p>
        </p:txBody>
      </p:sp>
    </p:spTree>
    <p:extLst>
      <p:ext uri="{BB962C8B-B14F-4D97-AF65-F5344CB8AC3E}">
        <p14:creationId xmlns:p14="http://schemas.microsoft.com/office/powerpoint/2010/main" val="12567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1"/>
            <a:ext cx="9063409" cy="543115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Network Security.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Denial-of-Service Facts.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Types of Denial-of-Service Attacks.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Specific Network Attacks.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Protecting the Hardware &amp; Software.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Layer 2 Security.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SSH, VPNs, Syslog.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SDM Security Audit.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Security Audit Wizard.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Cisco Auto-Secure.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ACL Topology and Types</a:t>
            </a:r>
            <a:r>
              <a:rPr lang="en-US" sz="2800" b="1" dirty="0">
                <a:latin typeface="Eras Demi ITC" pitchFamily="34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524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  <a:cs typeface="Times New Roman" pitchFamily="18" charset="0"/>
              </a:rPr>
              <a:t>Security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124200"/>
            <a:ext cx="6685280" cy="4800600"/>
          </a:xfrm>
        </p:spPr>
      </p:pic>
      <p:sp>
        <p:nvSpPr>
          <p:cNvPr id="686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1" y="1754507"/>
            <a:ext cx="10210800" cy="5103494"/>
          </a:xfrm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US" sz="2900" dirty="0" smtClean="0"/>
              <a:t>Compares </a:t>
            </a:r>
            <a:r>
              <a:rPr lang="en-US" sz="2900" dirty="0"/>
              <a:t>router configuration against recommended settings</a:t>
            </a:r>
            <a:r>
              <a:rPr lang="en-US" sz="2900" dirty="0" smtClean="0"/>
              <a:t>:</a:t>
            </a:r>
          </a:p>
          <a:p>
            <a:pPr marL="0" indent="0">
              <a:lnSpc>
                <a:spcPct val="85000"/>
              </a:lnSpc>
              <a:buNone/>
            </a:pPr>
            <a:endParaRPr lang="en-US" sz="2900" dirty="0"/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/>
              <a:t>Apply the firewall to the outside </a:t>
            </a:r>
            <a:r>
              <a:rPr lang="en-US" sz="2400" dirty="0" smtClean="0"/>
              <a:t>interfaces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 smtClean="0"/>
              <a:t>Shut </a:t>
            </a:r>
            <a:r>
              <a:rPr lang="en-US" sz="2400" dirty="0"/>
              <a:t>down unneeded servers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/>
              <a:t>Disable unneeded services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 smtClean="0"/>
              <a:t>Disable </a:t>
            </a:r>
            <a:r>
              <a:rPr lang="en-US" sz="2400" dirty="0"/>
              <a:t>or harden SNMP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/>
              <a:t>Shut down unused interfaces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/>
              <a:t>Check password strength</a:t>
            </a:r>
          </a:p>
          <a:p>
            <a:pPr lvl="1">
              <a:lnSpc>
                <a:spcPct val="85000"/>
              </a:lnSpc>
              <a:buFont typeface="Wingdings" pitchFamily="2" charset="2"/>
              <a:buChar char="v"/>
            </a:pPr>
            <a:r>
              <a:rPr lang="en-US" sz="2400" dirty="0"/>
              <a:t>Enforce the use of ACLs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Security Audit Wizard</a:t>
            </a:r>
          </a:p>
        </p:txBody>
      </p:sp>
    </p:spTree>
    <p:extLst>
      <p:ext uri="{BB962C8B-B14F-4D97-AF65-F5344CB8AC3E}">
        <p14:creationId xmlns:p14="http://schemas.microsoft.com/office/powerpoint/2010/main" val="1891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2061210"/>
            <a:ext cx="7619999" cy="49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7731760" y="1809750"/>
            <a:ext cx="4307840" cy="6115050"/>
            <a:chOff x="6096000" y="1371600"/>
            <a:chExt cx="2692400" cy="5095492"/>
          </a:xfrm>
        </p:grpSpPr>
        <p:pic>
          <p:nvPicPr>
            <p:cNvPr id="10245" name="Picture 1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00"/>
            <a:stretch>
              <a:fillRect/>
            </a:stretch>
          </p:blipFill>
          <p:spPr bwMode="auto">
            <a:xfrm>
              <a:off x="6096000" y="1371600"/>
              <a:ext cx="1714500" cy="5095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7" r="11667"/>
            <a:stretch>
              <a:fillRect/>
            </a:stretch>
          </p:blipFill>
          <p:spPr bwMode="auto">
            <a:xfrm>
              <a:off x="7772400" y="1371600"/>
              <a:ext cx="1016000" cy="5095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owchart: Process 8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ACL Topology and Types</a:t>
            </a:r>
          </a:p>
        </p:txBody>
      </p:sp>
    </p:spTree>
    <p:extLst>
      <p:ext uri="{BB962C8B-B14F-4D97-AF65-F5344CB8AC3E}">
        <p14:creationId xmlns:p14="http://schemas.microsoft.com/office/powerpoint/2010/main" val="40516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20" y="1828800"/>
            <a:ext cx="42189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762001" y="3596640"/>
            <a:ext cx="6324601" cy="1280160"/>
          </a:xfrm>
          <a:prstGeom prst="rect">
            <a:avLst/>
          </a:prstGeom>
          <a:solidFill>
            <a:srgbClr val="CC99FF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4" tIns="65306" rIns="130614" bIns="65306" anchor="ctr"/>
          <a:lstStyle/>
          <a:p>
            <a:pPr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27652" name="Content Placeholder 9"/>
          <p:cNvSpPr>
            <a:spLocks noGrp="1"/>
          </p:cNvSpPr>
          <p:nvPr>
            <p:ph idx="1"/>
          </p:nvPr>
        </p:nvSpPr>
        <p:spPr>
          <a:xfrm>
            <a:off x="337604" y="2066924"/>
            <a:ext cx="7498080" cy="5431157"/>
          </a:xfrm>
        </p:spPr>
        <p:txBody>
          <a:bodyPr>
            <a:normAutofit/>
          </a:bodyPr>
          <a:lstStyle/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Standard IP ACLs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Extended IP ACLs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Extended IP ACLs using TCP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established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Reflexive IP ACLs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Dynamic ACLs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Time-Based ACLs</a:t>
            </a:r>
          </a:p>
          <a:p>
            <a:pPr algn="just">
              <a:spcBef>
                <a:spcPts val="2393"/>
              </a:spcBef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Context-based Access Control (CBAC) ACLs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Process 7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Types of ACLs</a:t>
            </a:r>
          </a:p>
        </p:txBody>
      </p:sp>
    </p:spTree>
    <p:extLst>
      <p:ext uri="{BB962C8B-B14F-4D97-AF65-F5344CB8AC3E}">
        <p14:creationId xmlns:p14="http://schemas.microsoft.com/office/powerpoint/2010/main" val="33297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920241"/>
            <a:ext cx="11003280" cy="543115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Establish a Network Baseline 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Troubleshooting Methodologies and Troubleshooting Tools.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Common Issues that Occur During WAN Implementation.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Troubleshoot Common Inter-VLAN Connectivity Issues.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ja-JP" sz="3200" b="1" dirty="0">
                <a:latin typeface="Times New Roman" pitchFamily="18" charset="0"/>
                <a:cs typeface="Times New Roman" pitchFamily="18" charset="0"/>
              </a:rPr>
              <a:t>Troubleshoot Common Software or Hardware Misconfigurations Associated with VLANs.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Troubleshoot Enterprise Network Implementation Issues.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dirty="0">
                <a:solidFill>
                  <a:srgbClr val="FFFF00"/>
                </a:solidFill>
                <a:latin typeface="Eras Demi ITC" pitchFamily="34" charset="0"/>
              </a:rPr>
              <a:t>Troubleshooting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752600"/>
            <a:ext cx="12725401" cy="609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altLang="ja-JP" sz="32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Explain the importance of network documentation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Network Baseline.</a:t>
            </a:r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514600"/>
            <a:ext cx="110490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Process 7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Establish a Network Baseline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30680"/>
            <a:ext cx="12039600" cy="96012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the stages of the network documentation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process. </a:t>
            </a:r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438400"/>
            <a:ext cx="115062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539240"/>
            <a:ext cx="14630400" cy="9144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Establish a Network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Baseline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(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Cont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.)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4" y="1670687"/>
            <a:ext cx="10838177" cy="122491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CA" altLang="ja-JP" sz="3200" dirty="0">
                <a:latin typeface="Times New Roman" pitchFamily="18" charset="0"/>
                <a:cs typeface="Times New Roman" pitchFamily="18" charset="0"/>
              </a:rPr>
              <a:t>Explain the purpose for measuring normal network performance when creating a </a:t>
            </a:r>
            <a:r>
              <a:rPr lang="en-CA" altLang="ja-JP" sz="3200" dirty="0" smtClean="0">
                <a:latin typeface="Times New Roman" pitchFamily="18" charset="0"/>
                <a:cs typeface="Times New Roman" pitchFamily="18" charset="0"/>
              </a:rPr>
              <a:t>baseline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1"/>
            <a:ext cx="11049001" cy="51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Establish a Network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Baseline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3" y="1670687"/>
            <a:ext cx="11219178" cy="130111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layered models, such as the OSI reference model or TCP/IP model, are used for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troubleshooting.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971800"/>
            <a:ext cx="1082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Troubleshooting Methodologies and Troubleshooting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Tools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2" y="1670687"/>
            <a:ext cx="12705081" cy="609219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the three stages of the general troubleshooting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process.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362200"/>
            <a:ext cx="108315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Troubleshooting Methodologies and Troubleshooting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Tools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59064"/>
            <a:ext cx="10972800" cy="114871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the stages for gathering symptoms for troubleshooting a network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problem.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2"/>
            <a:ext cx="10972800" cy="4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Troubleshooting Methodologies and Troubleshooting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Tools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1506201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Security policy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organization’s set of rules regarding how to handle and protect sensitive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security policy should include: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Physical security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Acceptable use of applications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Safeguarding data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Remote access to the network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Data center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Wireless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524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General Network Security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905000"/>
            <a:ext cx="10896601" cy="50349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Describe the types of software tools that are commonly used when troubleshooting networks: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Software troubleshooting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tools:</a:t>
            </a:r>
          </a:p>
          <a:p>
            <a:pPr marL="1657193" lvl="2" indent="-514319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Cisco view, 2. Solar winds, 3. HP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</a:t>
            </a:r>
          </a:p>
          <a:p>
            <a:pPr marL="514319" indent="-514319" algn="just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173" indent="-457173" algn="just">
              <a:buFont typeface="Wingdings" pitchFamily="2" charset="2"/>
              <a:buChar char="q"/>
            </a:pP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Describe the types of hardware tools that are commonly used when troubleshooting networks.</a:t>
            </a:r>
          </a:p>
          <a:p>
            <a:pPr marL="457173" indent="-457173"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Hardware troubleshooting tools are:</a:t>
            </a:r>
          </a:p>
          <a:p>
            <a:pPr marL="653071" lvl="1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Network analysis mode	2. Digital multi-meters</a:t>
            </a:r>
          </a:p>
          <a:p>
            <a:pPr marL="653071" lvl="1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Cable testers		4. Network analyzer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Secure Shell (SSH) Connections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3" y="1670687"/>
            <a:ext cx="10685777" cy="7677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the steps for designing or modifying a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WAN.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487235"/>
            <a:ext cx="10972800" cy="551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Common Issues that Occur During WAN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Implementation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4" y="1670687"/>
            <a:ext cx="10533377" cy="8439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common WAN implementation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issues.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599"/>
            <a:ext cx="11049001" cy="548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Common Issues that Occur During WAN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Implementation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2" y="1600200"/>
            <a:ext cx="10838177" cy="84391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the common </a:t>
            </a:r>
            <a:r>
              <a:rPr lang="en-CA" altLang="ja-JP" sz="3200" dirty="0">
                <a:latin typeface="Times New Roman" pitchFamily="18" charset="0"/>
                <a:cs typeface="Times New Roman" pitchFamily="18" charset="0"/>
              </a:rPr>
              <a:t>switch configuration </a:t>
            </a:r>
            <a:r>
              <a:rPr lang="en-CA" altLang="ja-JP" sz="3200" dirty="0" smtClean="0"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Font typeface="Symbol" pitchFamily="18" charset="2"/>
              <a:buChar char=""/>
            </a:pPr>
            <a:endParaRPr lang="en-U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0744201" cy="56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Common Inter-VLAN Connectivity Issues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688" y="2175446"/>
            <a:ext cx="10914378" cy="457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CA" altLang="ja-JP" sz="3200" dirty="0">
                <a:latin typeface="Times New Roman" pitchFamily="18" charset="0"/>
                <a:cs typeface="Times New Roman" pitchFamily="18" charset="0"/>
              </a:rPr>
              <a:t>Describe the common problems with VLANs and </a:t>
            </a:r>
            <a:r>
              <a:rPr lang="en-CA" altLang="ja-JP" sz="3200" dirty="0" smtClean="0">
                <a:latin typeface="Times New Roman" pitchFamily="18" charset="0"/>
                <a:cs typeface="Times New Roman" pitchFamily="18" charset="0"/>
              </a:rPr>
              <a:t>trunks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6" y="2895600"/>
            <a:ext cx="1106678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73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2" y="1992566"/>
            <a:ext cx="14630399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" y="137160"/>
            <a:ext cx="10652761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endParaRPr lang="en-CA" altLang="ja-JP" sz="4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l" eaLnBrk="0" hangingPunct="0"/>
            <a:r>
              <a:rPr lang="en-CA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Troubleshoot </a:t>
            </a:r>
            <a:r>
              <a:rPr lang="en-CA" altLang="ja-JP" sz="4400" b="1" dirty="0">
                <a:solidFill>
                  <a:srgbClr val="FFFF00"/>
                </a:solidFill>
                <a:latin typeface="Eras Demi ITC" pitchFamily="34" charset="0"/>
              </a:rPr>
              <a:t>Common Software or Hardware Misconfigurations Associated with VLANs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3" y="1670687"/>
            <a:ext cx="10304778" cy="12420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to troubleshoot network problems occurring at the physical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layer.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8" y="2743200"/>
            <a:ext cx="932223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Enterprise Network Implementation Issues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3" y="1670687"/>
            <a:ext cx="10685777" cy="13011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to troubleshoot network problems occurring at the data link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layer.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108966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Enterprise Network Implementation 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Issues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 (Cont.)</a:t>
            </a:r>
            <a:r>
              <a:rPr lang="en-US" altLang="ja-JP" sz="44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2"/>
            <a:ext cx="4589777" cy="47301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to troubleshoot network problems occurring at the network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layer.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5181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Enterprise Network Implementation Issues 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724400"/>
            <a:ext cx="676656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6563" y="1661160"/>
            <a:ext cx="4267200" cy="28384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to troubleshoot network problems occurring at the transport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layer.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765322"/>
            <a:ext cx="6398260" cy="2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Process 7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Enterprise Network Implementation Issues 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023" y="1670687"/>
            <a:ext cx="11371578" cy="11487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Describe how to troubleshoot network problems occurring in the application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layers.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15594"/>
            <a:ext cx="4419600" cy="477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815594"/>
            <a:ext cx="6858000" cy="477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Process 7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Troubleshoot Enterprise Network Implementation Issues </a:t>
            </a:r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(Cont.)</a:t>
            </a:r>
            <a:r>
              <a:rPr lang="en-US" altLang="ja-JP" sz="4400" b="1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767938"/>
            <a:ext cx="6281417" cy="510349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Commonly used against information stores like web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Simple and usually quite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effective.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Does not pose a direct threat to sensitive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attacker tries to prevent a service from being used and making that service unavailable to legitimate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Attackers typically go for high visibility targets such as the web server, or for infrastructure targets like routers and network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links.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6858000" y="1800227"/>
            <a:ext cx="4632960" cy="5423534"/>
            <a:chOff x="3552" y="384"/>
            <a:chExt cx="1824" cy="2847"/>
          </a:xfrm>
        </p:grpSpPr>
        <p:pic>
          <p:nvPicPr>
            <p:cNvPr id="3994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36"/>
              <a:ext cx="1678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AutoShape 9"/>
            <p:cNvSpPr>
              <a:spLocks noChangeArrowheads="1"/>
            </p:cNvSpPr>
            <p:nvPr/>
          </p:nvSpPr>
          <p:spPr bwMode="auto">
            <a:xfrm>
              <a:off x="3888" y="384"/>
              <a:ext cx="1488" cy="735"/>
            </a:xfrm>
            <a:prstGeom prst="wedgeEllipseCallout">
              <a:avLst>
                <a:gd name="adj1" fmla="val -6384"/>
                <a:gd name="adj2" fmla="val 154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dirty="0" smtClean="0"/>
                <a:t>Uh-Oh. Another </a:t>
              </a:r>
              <a:r>
                <a:rPr lang="en-US" dirty="0" err="1" smtClean="0"/>
                <a:t>DoS</a:t>
              </a:r>
              <a:r>
                <a:rPr lang="en-US" dirty="0" smtClean="0"/>
                <a:t> attack!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lowchart: Process 9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524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Denial-of-Service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Facts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3352801"/>
            <a:ext cx="2230442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1920241"/>
            <a:ext cx="10469881" cy="543115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a mail server is capable of receiving and delivering 10 messages a second, an attacker simply sends 20 messages per second.  The legitimate traffic (as well as a lot of the malicious traffic) will get dropped, or the mail server might stop responding entirely.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type of an attack may be used as a diversion while another attack is made to actually compromise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systems.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addition, administrators are likely to make mistakes during an attack and possibly change a setting that creates a vulnerability that can be further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exploited.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524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10346" y="821411"/>
            <a:ext cx="9486255" cy="47399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Denial-of-Service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Example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890434"/>
            <a:ext cx="76962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828801"/>
            <a:ext cx="5867401" cy="510349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Physical Infrastructure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Attacks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Buffer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Overflow Attacks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 Flood Attack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Teardrop Attacks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Smurf Attack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DNS Attacks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Email Attacks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Viruses/Worms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2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804" y="104097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Types of Denial-of-Service Attacks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8982" y="2028827"/>
            <a:ext cx="6456681" cy="510349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ARP Attack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Brute Force Attack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Worms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Flooding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Sniffers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Spoofing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Redirected Attacks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Tunneling Attack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Covert Channels</a:t>
            </a:r>
          </a:p>
        </p:txBody>
      </p:sp>
      <p:pic>
        <p:nvPicPr>
          <p:cNvPr id="3891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905001"/>
            <a:ext cx="5135881" cy="5309000"/>
          </a:xfrm>
        </p:spPr>
      </p:pic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11826240" y="1752600"/>
            <a:ext cx="249936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8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3804" y="104097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Specific Network Attacks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1" cy="6096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first level of security in any network is physical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security.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Critical nodes of an organization should be separated from the general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workforce.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nodes should be kept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central location where only a select group of people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allowed.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office space is limited and nodes must be located near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servers should at least be stored in a locked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cabinet.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1828800"/>
            <a:ext cx="281940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8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804" y="104097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Protecting the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Hardware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630680"/>
            <a:ext cx="11125200" cy="59893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primary threats against software are malware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hackers.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Malware: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Refers to malicious programs that have many different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capabilities.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Hackers are usually driven by greed, ego, and/or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vengeance.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look to make personal gains through system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vulnerabilities.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most important elements of a prevention plan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Installing and maintaining virus prevention software,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Conducting virus awareness training for network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malware: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Worm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Macro Virus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Polymorphic Virus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Stealth Virus</a:t>
            </a:r>
          </a:p>
          <a:p>
            <a:pPr marL="653071" lvl="1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1" y="1447800"/>
            <a:ext cx="146304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01126" tIns="50563" rIns="101126" bIns="5056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8" y="73619"/>
            <a:ext cx="342705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3804" y="104097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 smtClean="0">
                <a:latin typeface="Eras Demi ITC" pitchFamily="34" charset="0"/>
              </a:rPr>
              <a:t> </a:t>
            </a:r>
            <a:endParaRPr lang="en-US" altLang="ko-KR" sz="4400" b="1" dirty="0">
              <a:solidFill>
                <a:srgbClr val="FFFF00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90599" y="152400"/>
            <a:ext cx="11109961" cy="1143000"/>
          </a:xfrm>
          <a:prstGeom prst="rect">
            <a:avLst/>
          </a:prstGeom>
        </p:spPr>
        <p:txBody>
          <a:bodyPr vert="horz" lIns="130614" tIns="65306" rIns="130614" bIns="65306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7641" y="137160"/>
            <a:ext cx="10728960" cy="1158240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4400" b="1" dirty="0">
                <a:solidFill>
                  <a:srgbClr val="FFFF00"/>
                </a:solidFill>
                <a:latin typeface="Eras Demi ITC" pitchFamily="34" charset="0"/>
              </a:rPr>
              <a:t>Protecting </a:t>
            </a:r>
            <a:r>
              <a:rPr lang="en-US" sz="4400" b="1" dirty="0" smtClean="0">
                <a:solidFill>
                  <a:srgbClr val="FFFF00"/>
                </a:solidFill>
                <a:latin typeface="Eras Demi ITC" pitchFamily="34" charset="0"/>
              </a:rPr>
              <a:t>The Software</a:t>
            </a:r>
            <a:endParaRPr lang="en-US" sz="4400" b="1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1608</Words>
  <Application>Microsoft Office PowerPoint</Application>
  <PresentationFormat>Custom</PresentationFormat>
  <Paragraphs>345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맑은 고딕</vt:lpstr>
      <vt:lpstr>ＭＳ Ｐゴシック</vt:lpstr>
      <vt:lpstr>Arial</vt:lpstr>
      <vt:lpstr>Calibri</vt:lpstr>
      <vt:lpstr>Eras Demi ITC</vt:lpstr>
      <vt:lpstr>Symbol</vt:lpstr>
      <vt:lpstr>Times New Roman</vt:lpstr>
      <vt:lpstr>Wingdings</vt:lpstr>
      <vt:lpstr>Office Theme</vt:lpstr>
      <vt:lpstr>Computer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Motiur Rahman Hasan</dc:creator>
  <cp:lastModifiedBy>Administrator</cp:lastModifiedBy>
  <cp:revision>420</cp:revision>
  <dcterms:created xsi:type="dcterms:W3CDTF">2006-08-16T00:00:00Z</dcterms:created>
  <dcterms:modified xsi:type="dcterms:W3CDTF">2020-09-03T19:30:43Z</dcterms:modified>
</cp:coreProperties>
</file>