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70" r:id="rId6"/>
    <p:sldId id="272" r:id="rId7"/>
    <p:sldId id="273" r:id="rId8"/>
    <p:sldId id="274" r:id="rId9"/>
    <p:sldId id="275" r:id="rId10"/>
    <p:sldId id="276" r:id="rId11"/>
    <p:sldId id="277" r:id="rId12"/>
    <p:sldId id="278" r:id="rId13"/>
    <p:sldId id="308" r:id="rId14"/>
    <p:sldId id="309" r:id="rId15"/>
    <p:sldId id="310" r:id="rId16"/>
    <p:sldId id="311" r:id="rId17"/>
    <p:sldId id="312" r:id="rId18"/>
    <p:sldId id="282" r:id="rId19"/>
    <p:sldId id="313" r:id="rId20"/>
    <p:sldId id="314" r:id="rId21"/>
    <p:sldId id="315" r:id="rId22"/>
    <p:sldId id="316" r:id="rId23"/>
    <p:sldId id="317" r:id="rId24"/>
    <p:sldId id="318" r:id="rId25"/>
    <p:sldId id="294" r:id="rId26"/>
    <p:sldId id="307" r:id="rId27"/>
    <p:sldId id="284"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21" autoAdjust="0"/>
    <p:restoredTop sz="94660"/>
  </p:normalViewPr>
  <p:slideViewPr>
    <p:cSldViewPr snapToGrid="0">
      <p:cViewPr varScale="1">
        <p:scale>
          <a:sx n="81" d="100"/>
          <a:sy n="81" d="100"/>
        </p:scale>
        <p:origin x="-90"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242D9F-46A7-4A88-8EB8-E678D21D8F49}" type="datetimeFigureOut">
              <a:rPr lang="en-US"/>
              <a:pPr>
                <a:defRPr/>
              </a:pPr>
              <a:t>8/7/2017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DACFDD-810C-4F5D-A580-1C0A8B54228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D69EEC-E860-4398-8C81-E4437C4220CE}" type="datetimeFigureOut">
              <a:rPr lang="en-US"/>
              <a:pPr>
                <a:defRPr/>
              </a:pPr>
              <a:t>8/7/2017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01AD5C-CBBA-485E-8C37-22EF9D093A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81AA49-3D60-49A8-A0B3-6D5B81DFA824}" type="datetimeFigureOut">
              <a:rPr lang="en-US"/>
              <a:pPr>
                <a:defRPr/>
              </a:pPr>
              <a:t>8/7/2017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2C3DCF-1F5B-4F34-8CAC-D14BF33007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49871B-9600-4FE7-8C6D-E75E633189DA}" type="datetimeFigureOut">
              <a:rPr lang="en-US"/>
              <a:pPr>
                <a:defRPr/>
              </a:pPr>
              <a:t>8/7/2017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6847E2-2A9F-4F08-A6FE-C67C40CCD8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1E92AE-1E36-4FEA-8CD5-2D093C412DA9}" type="datetimeFigureOut">
              <a:rPr lang="en-US"/>
              <a:pPr>
                <a:defRPr/>
              </a:pPr>
              <a:t>8/7/2017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73663B-A082-4EEE-AD08-47C8D124A7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1FF09CB-E0C9-4BAD-B207-5444C1668C5B}" type="datetimeFigureOut">
              <a:rPr lang="en-US"/>
              <a:pPr>
                <a:defRPr/>
              </a:pPr>
              <a:t>8/7/2017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C4D426-C732-4D85-8434-FC6363F3EC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D34188-147D-473A-9CB0-3BC783D2161A}" type="datetimeFigureOut">
              <a:rPr lang="en-US"/>
              <a:pPr>
                <a:defRPr/>
              </a:pPr>
              <a:t>8/7/2017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8CC4BA-8AB4-4C03-B559-912BBA8F26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264C842-FA16-4F91-AF08-949CE38471DA}" type="datetimeFigureOut">
              <a:rPr lang="en-US"/>
              <a:pPr>
                <a:defRPr/>
              </a:pPr>
              <a:t>8/7/2017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FFA9D5-3D48-424E-832F-E2B19E44BB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7C3458-44DA-4886-ADD3-2434FDE66C25}" type="datetimeFigureOut">
              <a:rPr lang="en-US"/>
              <a:pPr>
                <a:defRPr/>
              </a:pPr>
              <a:t>8/7/2017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609AAE-3800-4B41-AA46-04586B7953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184AF2-AD49-4C09-84D7-292FA36267B2}" type="datetimeFigureOut">
              <a:rPr lang="en-US"/>
              <a:pPr>
                <a:defRPr/>
              </a:pPr>
              <a:t>8/7/2017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94CE1B-4671-4155-9E2F-5CA4BC943D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F19F90-7D84-443C-92A3-3EB144834611}" type="datetimeFigureOut">
              <a:rPr lang="en-US"/>
              <a:pPr>
                <a:defRPr/>
              </a:pPr>
              <a:t>8/7/2017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03C31D-18B7-4679-BF44-DE4D3EAFA4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C3B8BE9-FC63-47C5-A37E-4D5DD538CD76}" type="datetimeFigureOut">
              <a:rPr lang="en-US"/>
              <a:pPr>
                <a:defRPr/>
              </a:pPr>
              <a:t>8/7/2017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4F61F4F-F507-4E97-9721-68EACFEAED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96108" y="1385033"/>
            <a:ext cx="10515600" cy="1325563"/>
          </a:xfrm>
        </p:spPr>
        <p:txBody>
          <a:bodyPr/>
          <a:lstStyle/>
          <a:p>
            <a:pPr algn="ctr" eaLnBrk="1" hangingPunct="1"/>
            <a:r>
              <a:rPr lang="en-US" b="1" dirty="0" smtClean="0"/>
              <a:t>NETWORK </a:t>
            </a:r>
            <a:r>
              <a:rPr lang="en-US" b="1" dirty="0" smtClean="0"/>
              <a:t>PLANNING PROCESS</a:t>
            </a:r>
            <a:endParaRPr lang="en-US" dirty="0" smtClean="0"/>
          </a:p>
        </p:txBody>
      </p:sp>
      <p:pic>
        <p:nvPicPr>
          <p:cNvPr id="10243" name="Content Placeholder 3"/>
          <p:cNvPicPr>
            <a:picLocks noGrp="1" noChangeAspect="1"/>
          </p:cNvPicPr>
          <p:nvPr>
            <p:ph idx="1"/>
          </p:nvPr>
        </p:nvPicPr>
        <p:blipFill>
          <a:blip r:embed="rId2"/>
          <a:srcRect/>
          <a:stretch>
            <a:fillRect/>
          </a:stretch>
        </p:blipFill>
        <p:spPr>
          <a:xfrm>
            <a:off x="236538" y="3106738"/>
            <a:ext cx="11117262" cy="1476375"/>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p:cNvPicPr>
            <a:picLocks noGrp="1" noChangeAspect="1"/>
          </p:cNvPicPr>
          <p:nvPr>
            <p:ph idx="1"/>
          </p:nvPr>
        </p:nvPicPr>
        <p:blipFill>
          <a:blip r:embed="rId2"/>
          <a:srcRect/>
          <a:stretch>
            <a:fillRect/>
          </a:stretch>
        </p:blipFill>
        <p:spPr>
          <a:xfrm>
            <a:off x="631825" y="304800"/>
            <a:ext cx="10515600" cy="3941763"/>
          </a:xfrm>
        </p:spPr>
      </p:pic>
      <p:sp>
        <p:nvSpPr>
          <p:cNvPr id="22531" name="TextBox 4"/>
          <p:cNvSpPr txBox="1">
            <a:spLocks noChangeArrowheads="1"/>
          </p:cNvSpPr>
          <p:nvPr/>
        </p:nvSpPr>
        <p:spPr bwMode="auto">
          <a:xfrm>
            <a:off x="1066800" y="4457700"/>
            <a:ext cx="10080625" cy="1890713"/>
          </a:xfrm>
          <a:prstGeom prst="rect">
            <a:avLst/>
          </a:prstGeom>
          <a:noFill/>
          <a:ln w="9525">
            <a:noFill/>
            <a:miter lim="800000"/>
            <a:headEnd/>
            <a:tailEnd/>
          </a:ln>
        </p:spPr>
        <p:txBody>
          <a:bodyPr>
            <a:spAutoFit/>
          </a:bodyPr>
          <a:lstStyle/>
          <a:p>
            <a:pPr algn="just" eaLnBrk="1" hangingPunct="1"/>
            <a:r>
              <a:rPr lang="en-US" sz="2000"/>
              <a:t>There is an obvious difference in the results of the uplink and downlink power budget calculations, where the downlink path loss exceeds the uplink power loss. This is an indication that the area covered by the base station antenna radiation is more than the area covered by the mobile station antenna, thereby giving more coverage in the downlink direction. Reducing the power in the downlink direction can reduce this difference but results in a loss of coverage.</a:t>
            </a:r>
          </a:p>
          <a:p>
            <a:pPr eaLnBrk="1" hangingPunct="1"/>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2000" b="1" smtClean="0"/>
              <a:t>The link budget is the table recording the power loss in the uplink or downlink of the network. Below is an example of the link budget from GSM 900 MHz. The link budget results can be improved by adopting some techniques like frequency hopping or using receiver diversity. (Ref. ETSI)</a:t>
            </a:r>
          </a:p>
        </p:txBody>
      </p:sp>
      <p:pic>
        <p:nvPicPr>
          <p:cNvPr id="23555" name="Picture 3"/>
          <p:cNvPicPr>
            <a:picLocks noChangeAspect="1"/>
          </p:cNvPicPr>
          <p:nvPr/>
        </p:nvPicPr>
        <p:blipFill>
          <a:blip r:embed="rId2"/>
          <a:srcRect/>
          <a:stretch>
            <a:fillRect/>
          </a:stretch>
        </p:blipFill>
        <p:spPr bwMode="auto">
          <a:xfrm>
            <a:off x="1924050" y="1920875"/>
            <a:ext cx="8042275" cy="366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838200" y="2751138"/>
            <a:ext cx="10515600" cy="3425825"/>
          </a:xfrm>
        </p:spPr>
        <p:txBody>
          <a:bodyPr/>
          <a:lstStyle/>
          <a:p>
            <a:pPr eaLnBrk="1" hangingPunct="1">
              <a:lnSpc>
                <a:spcPct val="80000"/>
              </a:lnSpc>
              <a:buFont typeface="Arial" charset="0"/>
              <a:buNone/>
            </a:pPr>
            <a:r>
              <a:rPr lang="en-US" sz="2000" b="1" smtClean="0"/>
              <a:t>The output and effects of link budget calculations:</a:t>
            </a:r>
          </a:p>
          <a:p>
            <a:pPr algn="just" eaLnBrk="1" hangingPunct="1">
              <a:lnSpc>
                <a:spcPct val="80000"/>
              </a:lnSpc>
            </a:pPr>
            <a:r>
              <a:rPr lang="en-US" sz="2000" smtClean="0"/>
              <a:t>Path loss and Rx Power: Main output of the link budget. The better the Input data accuracy the more accurate the results.</a:t>
            </a:r>
          </a:p>
          <a:p>
            <a:pPr algn="just" eaLnBrk="1" hangingPunct="1">
              <a:lnSpc>
                <a:spcPct val="80000"/>
              </a:lnSpc>
            </a:pPr>
            <a:r>
              <a:rPr lang="en-US" sz="2000" smtClean="0"/>
              <a:t>Cell range: If the path loss is lessened, the signal from the transmitter (BTS) antenna will cover more distance, so increasing the area covered by one BTS. Thus, the power budget calculations play a direct role in determining the covered area, and so deciding on the number of base stations that will be required in a network.</a:t>
            </a:r>
          </a:p>
          <a:p>
            <a:pPr algn="just" eaLnBrk="1" hangingPunct="1">
              <a:lnSpc>
                <a:spcPct val="80000"/>
              </a:lnSpc>
            </a:pPr>
            <a:r>
              <a:rPr lang="en-US" sz="2000" smtClean="0"/>
              <a:t>Coverage threshold: The downlink signal strength at the cell border for a given location probability is known the coverage threshold. Although slow fade margin and MS isotropic power can be used to calculate this value, power budget calculations are used for this purpose. Propagation models are used for more accurate calculation of the cell range and coverage area (Cost-hata, Ericsson, SUI).</a:t>
            </a:r>
          </a:p>
          <a:p>
            <a:pPr eaLnBrk="1" hangingPunct="1">
              <a:lnSpc>
                <a:spcPct val="80000"/>
              </a:lnSpc>
            </a:pPr>
            <a:endParaRPr lang="en-US" sz="2000" smtClean="0"/>
          </a:p>
          <a:p>
            <a:pPr eaLnBrk="1" hangingPunct="1">
              <a:lnSpc>
                <a:spcPct val="80000"/>
              </a:lnSpc>
            </a:pPr>
            <a:endParaRPr lang="en-US" smtClean="0"/>
          </a:p>
        </p:txBody>
      </p:sp>
      <p:pic>
        <p:nvPicPr>
          <p:cNvPr id="24579" name="Picture 3"/>
          <p:cNvPicPr>
            <a:picLocks noChangeAspect="1"/>
          </p:cNvPicPr>
          <p:nvPr/>
        </p:nvPicPr>
        <p:blipFill>
          <a:blip r:embed="rId2"/>
          <a:srcRect/>
          <a:stretch>
            <a:fillRect/>
          </a:stretch>
        </p:blipFill>
        <p:spPr bwMode="auto">
          <a:xfrm>
            <a:off x="1444625" y="217488"/>
            <a:ext cx="7756525"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280988"/>
            <a:ext cx="11122025" cy="6388100"/>
          </a:xfrm>
        </p:spPr>
        <p:txBody>
          <a:bodyPr/>
          <a:lstStyle/>
          <a:p>
            <a:pPr marL="0" indent="0">
              <a:buFont typeface="Arial" charset="0"/>
              <a:buNone/>
              <a:defRPr/>
            </a:pPr>
            <a:r>
              <a:rPr lang="en-US" b="1" dirty="0" smtClean="0"/>
              <a:t>Example: </a:t>
            </a:r>
            <a:r>
              <a:rPr lang="en-US" b="1" dirty="0"/>
              <a:t>Capacity requirements on the </a:t>
            </a:r>
            <a:r>
              <a:rPr lang="en-US" b="1" dirty="0" err="1"/>
              <a:t>Ater</a:t>
            </a:r>
            <a:r>
              <a:rPr lang="en-US" b="1" dirty="0"/>
              <a:t> interface</a:t>
            </a:r>
            <a:endParaRPr lang="en-US" dirty="0"/>
          </a:p>
          <a:p>
            <a:pPr marL="0" indent="0">
              <a:buFont typeface="Arial" charset="0"/>
              <a:buNone/>
              <a:defRPr/>
            </a:pPr>
            <a:r>
              <a:rPr lang="en-US" dirty="0"/>
              <a:t>Assume, that radio planners have decided that there are five sites of 2 + 2 </a:t>
            </a:r>
            <a:r>
              <a:rPr lang="en-US" dirty="0" smtClean="0"/>
              <a:t>configuration under </a:t>
            </a:r>
            <a:r>
              <a:rPr lang="en-US" dirty="0"/>
              <a:t>a single BSC. Air interface blocking is 2% and </a:t>
            </a:r>
            <a:r>
              <a:rPr lang="en-US" dirty="0" err="1" smtClean="0"/>
              <a:t>Ater</a:t>
            </a:r>
            <a:r>
              <a:rPr lang="en-US" dirty="0" smtClean="0"/>
              <a:t> 0.1%</a:t>
            </a:r>
            <a:endParaRPr lang="en-US" dirty="0"/>
          </a:p>
          <a:p>
            <a:pPr marL="0" indent="0">
              <a:buFont typeface="Arial" charset="0"/>
              <a:buNone/>
              <a:defRPr/>
            </a:pPr>
            <a:r>
              <a:rPr lang="en-US" dirty="0"/>
              <a:t>5 sites of 2 + 2 configuration = 10 cells, each having 15 TCH</a:t>
            </a:r>
          </a:p>
          <a:p>
            <a:pPr>
              <a:defRPr/>
            </a:pPr>
            <a:r>
              <a:rPr lang="en-US" dirty="0"/>
              <a:t>Air interface blocking = 2%</a:t>
            </a:r>
          </a:p>
          <a:p>
            <a:pPr>
              <a:defRPr/>
            </a:pPr>
            <a:r>
              <a:rPr lang="en-US" dirty="0"/>
              <a:t>Using </a:t>
            </a:r>
            <a:r>
              <a:rPr lang="en-US" dirty="0" err="1"/>
              <a:t>Erlang</a:t>
            </a:r>
            <a:r>
              <a:rPr lang="en-US" dirty="0"/>
              <a:t> B tables, 15 TCH support = 9.07 </a:t>
            </a:r>
            <a:r>
              <a:rPr lang="en-US" dirty="0" err="1"/>
              <a:t>Erl</a:t>
            </a:r>
            <a:r>
              <a:rPr lang="en-US" dirty="0"/>
              <a:t> of traffic.</a:t>
            </a:r>
          </a:p>
          <a:p>
            <a:pPr>
              <a:defRPr/>
            </a:pPr>
            <a:r>
              <a:rPr lang="en-US" dirty="0"/>
              <a:t>Traffic offered to the BSC = 10 x 9.01 = 90.1 </a:t>
            </a:r>
            <a:r>
              <a:rPr lang="en-US" dirty="0" err="1"/>
              <a:t>Erl</a:t>
            </a:r>
            <a:r>
              <a:rPr lang="en-US" dirty="0"/>
              <a:t>.</a:t>
            </a:r>
          </a:p>
          <a:p>
            <a:pPr>
              <a:defRPr/>
            </a:pPr>
            <a:r>
              <a:rPr lang="en-US" dirty="0"/>
              <a:t>If </a:t>
            </a:r>
            <a:r>
              <a:rPr lang="en-US" dirty="0" err="1"/>
              <a:t>A</a:t>
            </a:r>
            <a:r>
              <a:rPr lang="en-US" sz="1200" dirty="0" err="1"/>
              <a:t>te</a:t>
            </a:r>
            <a:r>
              <a:rPr lang="en-US" dirty="0" err="1"/>
              <a:t>r</a:t>
            </a:r>
            <a:r>
              <a:rPr lang="en-US" dirty="0"/>
              <a:t> blocking probability is 0.1%, then the number of traffic channels supported =117(approx.)</a:t>
            </a:r>
          </a:p>
          <a:p>
            <a:pPr>
              <a:defRPr/>
            </a:pPr>
            <a:r>
              <a:rPr lang="en-US" dirty="0"/>
              <a:t>If the number of traffic channels that can be multiplexed on the </a:t>
            </a:r>
            <a:r>
              <a:rPr lang="en-US" dirty="0" err="1"/>
              <a:t>Ater</a:t>
            </a:r>
            <a:r>
              <a:rPr lang="en-US" dirty="0"/>
              <a:t> = 120</a:t>
            </a:r>
          </a:p>
          <a:p>
            <a:pPr>
              <a:defRPr/>
            </a:pPr>
            <a:r>
              <a:rPr lang="en-US" dirty="0"/>
              <a:t>Then </a:t>
            </a:r>
            <a:r>
              <a:rPr lang="en-US" dirty="0" err="1"/>
              <a:t>A</a:t>
            </a:r>
            <a:r>
              <a:rPr lang="en-US" sz="1200" dirty="0" err="1"/>
              <a:t>ter</a:t>
            </a:r>
            <a:r>
              <a:rPr lang="en-US" dirty="0"/>
              <a:t> interface capacity would be = 117/120=0.975 ~ 1 El</a:t>
            </a:r>
          </a:p>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075"/>
            <a:ext cx="10515600" cy="6084888"/>
          </a:xfrm>
        </p:spPr>
        <p:txBody>
          <a:bodyPr rtlCol="0">
            <a:normAutofit/>
          </a:bodyPr>
          <a:lstStyle/>
          <a:p>
            <a:pPr marL="0" indent="0" eaLnBrk="1" fontAlgn="auto" hangingPunct="1">
              <a:spcAft>
                <a:spcPts val="0"/>
              </a:spcAft>
              <a:buFont typeface="Arial" panose="020B0604020202020204" pitchFamily="34" charset="0"/>
              <a:buNone/>
              <a:defRPr/>
            </a:pPr>
            <a:endParaRPr lang="en-US" sz="2000" b="1" dirty="0" smtClean="0"/>
          </a:p>
          <a:p>
            <a:pPr marL="0" indent="0" eaLnBrk="1" fontAlgn="auto" hangingPunct="1">
              <a:spcAft>
                <a:spcPts val="0"/>
              </a:spcAft>
              <a:buFont typeface="Arial" panose="020B0604020202020204" pitchFamily="34" charset="0"/>
              <a:buNone/>
              <a:defRPr/>
            </a:pPr>
            <a:r>
              <a:rPr lang="en-US" sz="2400" b="1" dirty="0" smtClean="0"/>
              <a:t>Equipment Location</a:t>
            </a:r>
          </a:p>
          <a:p>
            <a:pPr marL="0" indent="0" eaLnBrk="1" fontAlgn="auto" hangingPunct="1">
              <a:spcAft>
                <a:spcPts val="0"/>
              </a:spcAft>
              <a:buFont typeface="Arial" charset="0"/>
              <a:buNone/>
              <a:defRPr/>
            </a:pPr>
            <a:r>
              <a:rPr lang="en-US" sz="2400" dirty="0"/>
              <a:t>The base station and TCSM locations need to be decided during the nominal </a:t>
            </a:r>
            <a:r>
              <a:rPr lang="en-US" sz="2400" dirty="0" smtClean="0"/>
              <a:t>planning phase </a:t>
            </a:r>
            <a:r>
              <a:rPr lang="en-US" sz="2400" dirty="0"/>
              <a:t>itself</a:t>
            </a:r>
            <a:r>
              <a:rPr lang="en-US" sz="2400" dirty="0" smtClean="0"/>
              <a:t>.  For Example :If </a:t>
            </a:r>
            <a:r>
              <a:rPr lang="en-US" sz="2400" dirty="0"/>
              <a:t>the </a:t>
            </a:r>
            <a:r>
              <a:rPr lang="en-US" sz="2400" dirty="0" smtClean="0"/>
              <a:t>TCSMs were </a:t>
            </a:r>
            <a:r>
              <a:rPr lang="en-US" sz="2400" dirty="0"/>
              <a:t>placed physically near the MSC, it would save transmission </a:t>
            </a:r>
            <a:r>
              <a:rPr lang="en-US" sz="2400" dirty="0" smtClean="0"/>
              <a:t>costs.</a:t>
            </a:r>
            <a:endParaRPr lang="en-US" sz="2400" b="1" dirty="0" smtClean="0"/>
          </a:p>
          <a:p>
            <a:pPr marL="0" indent="0" eaLnBrk="1" fontAlgn="auto" hangingPunct="1">
              <a:spcAft>
                <a:spcPts val="0"/>
              </a:spcAft>
              <a:buFont typeface="Arial" panose="020B0604020202020204" pitchFamily="34" charset="0"/>
              <a:buNone/>
              <a:defRPr/>
            </a:pPr>
            <a:endParaRPr lang="en-US" sz="2400" b="1" dirty="0" smtClean="0"/>
          </a:p>
          <a:p>
            <a:pPr marL="0" indent="0" eaLnBrk="1" fontAlgn="auto" hangingPunct="1">
              <a:spcAft>
                <a:spcPts val="0"/>
              </a:spcAft>
              <a:buFont typeface="Arial" panose="020B0604020202020204" pitchFamily="34" charset="0"/>
              <a:buNone/>
              <a:defRPr/>
            </a:pPr>
            <a:r>
              <a:rPr lang="en-US" sz="2400" b="1" dirty="0" smtClean="0"/>
              <a:t>Network Topology</a:t>
            </a:r>
          </a:p>
          <a:p>
            <a:pPr marL="0" indent="0" eaLnBrk="1" fontAlgn="auto" hangingPunct="1">
              <a:spcAft>
                <a:spcPts val="0"/>
              </a:spcAft>
              <a:buFont typeface="Arial" panose="020B0604020202020204" pitchFamily="34" charset="0"/>
              <a:buNone/>
              <a:defRPr/>
            </a:pPr>
            <a:endParaRPr lang="en-US" sz="2000" dirty="0" smtClean="0"/>
          </a:p>
          <a:p>
            <a:pPr eaLnBrk="1" fontAlgn="auto" hangingPunct="1">
              <a:spcAft>
                <a:spcPts val="0"/>
              </a:spcAft>
              <a:buFont typeface="Arial" panose="020B0604020202020204" pitchFamily="34" charset="0"/>
              <a:buChar char="•"/>
              <a:defRPr/>
            </a:pPr>
            <a:endParaRPr lang="en-US" sz="2000" dirty="0"/>
          </a:p>
        </p:txBody>
      </p:sp>
      <p:pic>
        <p:nvPicPr>
          <p:cNvPr id="11267" name="Picture 3"/>
          <p:cNvPicPr>
            <a:picLocks noChangeAspect="1"/>
          </p:cNvPicPr>
          <p:nvPr/>
        </p:nvPicPr>
        <p:blipFill>
          <a:blip r:embed="rId2"/>
          <a:srcRect/>
          <a:stretch>
            <a:fillRect/>
          </a:stretch>
        </p:blipFill>
        <p:spPr bwMode="auto">
          <a:xfrm>
            <a:off x="1908175" y="3263900"/>
            <a:ext cx="8191500"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3525"/>
            <a:ext cx="10515600" cy="5913438"/>
          </a:xfrm>
        </p:spPr>
        <p:txBody>
          <a:bodyPr rtlCol="0">
            <a:normAutofit/>
          </a:bodyPr>
          <a:lstStyle/>
          <a:p>
            <a:pPr marL="0" indent="0" eaLnBrk="1" fontAlgn="auto" hangingPunct="1">
              <a:spcAft>
                <a:spcPts val="0"/>
              </a:spcAft>
              <a:buFont typeface="Arial" panose="020B0604020202020204" pitchFamily="34" charset="0"/>
              <a:buNone/>
              <a:defRPr/>
            </a:pPr>
            <a:r>
              <a:rPr lang="en-US" b="1" dirty="0"/>
              <a:t>Site Selection and Line-of-Sight </a:t>
            </a:r>
            <a:r>
              <a:rPr lang="en-US" b="1" dirty="0" smtClean="0"/>
              <a:t>Survey</a:t>
            </a:r>
          </a:p>
          <a:p>
            <a:pPr eaLnBrk="1" fontAlgn="auto" hangingPunct="1">
              <a:spcAft>
                <a:spcPts val="0"/>
              </a:spcAft>
              <a:buFont typeface="Arial" panose="020B0604020202020204" pitchFamily="34" charset="0"/>
              <a:buChar char="•"/>
              <a:defRPr/>
            </a:pPr>
            <a:r>
              <a:rPr lang="en-US" sz="2000" dirty="0" smtClean="0"/>
              <a:t>Transmission planning </a:t>
            </a:r>
            <a:r>
              <a:rPr lang="en-US" sz="2000" dirty="0"/>
              <a:t>engineers prefer sites that are very high, so that connectivity to a large </a:t>
            </a:r>
            <a:r>
              <a:rPr lang="en-US" sz="2000" dirty="0" smtClean="0"/>
              <a:t>number of </a:t>
            </a:r>
            <a:r>
              <a:rPr lang="en-US" sz="2000" dirty="0"/>
              <a:t>other sites is possible</a:t>
            </a:r>
            <a:r>
              <a:rPr lang="en-US" sz="2000" dirty="0" smtClean="0"/>
              <a:t>.</a:t>
            </a:r>
          </a:p>
          <a:p>
            <a:pPr eaLnBrk="1" fontAlgn="auto" hangingPunct="1">
              <a:spcAft>
                <a:spcPts val="0"/>
              </a:spcAft>
              <a:buFont typeface="Arial" panose="020B0604020202020204" pitchFamily="34" charset="0"/>
              <a:buChar char="•"/>
              <a:defRPr/>
            </a:pPr>
            <a:endParaRPr lang="en-US" sz="2000" dirty="0" smtClean="0"/>
          </a:p>
          <a:p>
            <a:pPr marL="0" indent="0" eaLnBrk="1" fontAlgn="auto" hangingPunct="1">
              <a:spcAft>
                <a:spcPts val="0"/>
              </a:spcAft>
              <a:buFont typeface="Arial" panose="020B0604020202020204" pitchFamily="34" charset="0"/>
              <a:buNone/>
              <a:defRPr/>
            </a:pPr>
            <a:r>
              <a:rPr lang="en-US" sz="2400" b="1" i="1" dirty="0"/>
              <a:t>Line-of Sight </a:t>
            </a:r>
            <a:r>
              <a:rPr lang="en-US" sz="2400" b="1" i="1" dirty="0" smtClean="0"/>
              <a:t>Survey</a:t>
            </a:r>
            <a:endParaRPr lang="en-US" sz="2400" b="1" i="1" dirty="0"/>
          </a:p>
          <a:p>
            <a:pPr eaLnBrk="1" fontAlgn="auto" hangingPunct="1">
              <a:spcAft>
                <a:spcPts val="0"/>
              </a:spcAft>
              <a:buFont typeface="Arial" panose="020B0604020202020204" pitchFamily="34" charset="0"/>
              <a:buChar char="•"/>
              <a:defRPr/>
            </a:pPr>
            <a:r>
              <a:rPr lang="en-US" sz="2000" dirty="0" smtClean="0"/>
              <a:t>Area </a:t>
            </a:r>
            <a:r>
              <a:rPr lang="en-US" sz="2000" dirty="0"/>
              <a:t>that is covered by an imaginary </a:t>
            </a:r>
            <a:r>
              <a:rPr lang="en-US" sz="2000" dirty="0" smtClean="0"/>
              <a:t>ellipsoid drawn </a:t>
            </a:r>
            <a:r>
              <a:rPr lang="en-US" sz="2000" dirty="0"/>
              <a:t>between the transmitting </a:t>
            </a:r>
            <a:r>
              <a:rPr lang="en-US" sz="2000" dirty="0" smtClean="0"/>
              <a:t>and receiving antennas </a:t>
            </a:r>
            <a:r>
              <a:rPr lang="en-US" sz="2000" dirty="0"/>
              <a:t>in such as way that the distance covered by the ray being reflected </a:t>
            </a:r>
            <a:r>
              <a:rPr lang="en-US" sz="2000" dirty="0" smtClean="0"/>
              <a:t>from the </a:t>
            </a:r>
            <a:r>
              <a:rPr lang="en-US" sz="2000" dirty="0"/>
              <a:t>surface </a:t>
            </a:r>
            <a:r>
              <a:rPr lang="en-US" sz="2000" dirty="0" smtClean="0"/>
              <a:t>of the </a:t>
            </a:r>
            <a:r>
              <a:rPr lang="en-US" sz="2000" dirty="0"/>
              <a:t>ellipsoid and reaching the receiving antenna is half a wavelength </a:t>
            </a:r>
            <a:r>
              <a:rPr lang="en-US" sz="2000" dirty="0" smtClean="0"/>
              <a:t>longer than </a:t>
            </a:r>
            <a:r>
              <a:rPr lang="en-US" sz="2000" dirty="0"/>
              <a:t>the distance covered by the direct ray travelling from the transmitting to the </a:t>
            </a:r>
            <a:r>
              <a:rPr lang="en-US" sz="2000" dirty="0" smtClean="0"/>
              <a:t>receiving </a:t>
            </a:r>
            <a:r>
              <a:rPr lang="sv-SE" sz="2000" dirty="0" smtClean="0"/>
              <a:t>antennas</a:t>
            </a:r>
            <a:r>
              <a:rPr lang="sv-SE" sz="2000" dirty="0"/>
              <a:t>, </a:t>
            </a:r>
            <a:r>
              <a:rPr lang="sv-SE" sz="2000" dirty="0" smtClean="0"/>
              <a:t>i.e.</a:t>
            </a:r>
          </a:p>
          <a:p>
            <a:pPr eaLnBrk="1" fontAlgn="auto" hangingPunct="1">
              <a:spcAft>
                <a:spcPts val="0"/>
              </a:spcAft>
              <a:buFont typeface="Arial" panose="020B0604020202020204" pitchFamily="34" charset="0"/>
              <a:buChar char="•"/>
              <a:defRPr/>
            </a:pPr>
            <a:endParaRPr lang="en-US" sz="2000" b="1" i="1" dirty="0" smtClean="0"/>
          </a:p>
          <a:p>
            <a:pPr eaLnBrk="1" fontAlgn="auto" hangingPunct="1">
              <a:spcAft>
                <a:spcPts val="0"/>
              </a:spcAft>
              <a:buFont typeface="Arial" panose="020B0604020202020204" pitchFamily="34" charset="0"/>
              <a:buChar char="•"/>
              <a:defRPr/>
            </a:pPr>
            <a:endParaRPr lang="en-US" b="1" i="1" dirty="0" smtClean="0"/>
          </a:p>
          <a:p>
            <a:pPr eaLnBrk="1" fontAlgn="auto" hangingPunct="1">
              <a:spcAft>
                <a:spcPts val="0"/>
              </a:spcAft>
              <a:buFont typeface="Arial" panose="020B0604020202020204" pitchFamily="34" charset="0"/>
              <a:buChar char="•"/>
              <a:defRPr/>
            </a:pPr>
            <a:endParaRPr lang="en-US" dirty="0"/>
          </a:p>
        </p:txBody>
      </p:sp>
      <p:pic>
        <p:nvPicPr>
          <p:cNvPr id="12291" name="Picture 3"/>
          <p:cNvPicPr>
            <a:picLocks noChangeAspect="1"/>
          </p:cNvPicPr>
          <p:nvPr/>
        </p:nvPicPr>
        <p:blipFill>
          <a:blip r:embed="rId2"/>
          <a:srcRect/>
          <a:stretch>
            <a:fillRect/>
          </a:stretch>
        </p:blipFill>
        <p:spPr bwMode="auto">
          <a:xfrm>
            <a:off x="5548313" y="1108075"/>
            <a:ext cx="5549900" cy="1225550"/>
          </a:xfrm>
          <a:prstGeom prst="rect">
            <a:avLst/>
          </a:prstGeom>
          <a:noFill/>
          <a:ln w="9525">
            <a:noFill/>
            <a:miter lim="800000"/>
            <a:headEnd/>
            <a:tailEnd/>
          </a:ln>
        </p:spPr>
      </p:pic>
      <p:pic>
        <p:nvPicPr>
          <p:cNvPr id="12292" name="Picture 4"/>
          <p:cNvPicPr>
            <a:picLocks noChangeAspect="1"/>
          </p:cNvPicPr>
          <p:nvPr/>
        </p:nvPicPr>
        <p:blipFill>
          <a:blip r:embed="rId3"/>
          <a:srcRect/>
          <a:stretch>
            <a:fillRect/>
          </a:stretch>
        </p:blipFill>
        <p:spPr bwMode="auto">
          <a:xfrm>
            <a:off x="2603500" y="3565525"/>
            <a:ext cx="6853238" cy="311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
            <a:ext cx="10515600" cy="6062663"/>
          </a:xfrm>
        </p:spPr>
        <p:txBody>
          <a:bodyPr rtlCol="0">
            <a:normAutofit/>
          </a:bodyPr>
          <a:lstStyle/>
          <a:p>
            <a:pPr marL="0" indent="0" eaLnBrk="1" fontAlgn="auto" hangingPunct="1">
              <a:spcAft>
                <a:spcPts val="0"/>
              </a:spcAft>
              <a:buFont typeface="Arial" panose="020B0604020202020204" pitchFamily="34" charset="0"/>
              <a:buNone/>
              <a:defRPr/>
            </a:pPr>
            <a:r>
              <a:rPr lang="en-US" sz="2400" b="1" i="1" dirty="0"/>
              <a:t>Propagation </a:t>
            </a:r>
            <a:r>
              <a:rPr lang="en-US" sz="2400" b="1" i="1" dirty="0" smtClean="0"/>
              <a:t>Phenomena</a:t>
            </a:r>
          </a:p>
          <a:p>
            <a:pPr eaLnBrk="1" fontAlgn="auto" hangingPunct="1">
              <a:spcAft>
                <a:spcPts val="0"/>
              </a:spcAft>
              <a:buFont typeface="Arial" panose="020B0604020202020204" pitchFamily="34" charset="0"/>
              <a:buChar char="•"/>
              <a:defRPr/>
            </a:pPr>
            <a:r>
              <a:rPr lang="en-US" sz="2000" dirty="0"/>
              <a:t>Microwave signal </a:t>
            </a:r>
            <a:r>
              <a:rPr lang="en-US" sz="2000" dirty="0" smtClean="0"/>
              <a:t>trajectory</a:t>
            </a:r>
          </a:p>
          <a:p>
            <a:pPr eaLnBrk="1" fontAlgn="auto" hangingPunct="1">
              <a:spcAft>
                <a:spcPts val="0"/>
              </a:spcAft>
              <a:buFont typeface="Arial" panose="020B0604020202020204" pitchFamily="34" charset="0"/>
              <a:buChar char="•"/>
              <a:defRPr/>
            </a:pPr>
            <a:r>
              <a:rPr lang="en-US" sz="2000" dirty="0" smtClean="0"/>
              <a:t>Refractivity</a:t>
            </a:r>
          </a:p>
          <a:p>
            <a:pPr eaLnBrk="1" fontAlgn="auto" hangingPunct="1">
              <a:spcAft>
                <a:spcPts val="0"/>
              </a:spcAft>
              <a:buFont typeface="Arial" panose="020B0604020202020204" pitchFamily="34" charset="0"/>
              <a:buChar char="•"/>
              <a:defRPr/>
            </a:pPr>
            <a:r>
              <a:rPr lang="en-US" sz="2000" dirty="0" smtClean="0"/>
              <a:t>Antenna Height</a:t>
            </a:r>
          </a:p>
          <a:p>
            <a:pPr eaLnBrk="1" fontAlgn="auto" hangingPunct="1">
              <a:spcAft>
                <a:spcPts val="0"/>
              </a:spcAft>
              <a:buFont typeface="Arial" panose="020B0604020202020204" pitchFamily="34" charset="0"/>
              <a:buChar char="•"/>
              <a:defRPr/>
            </a:pPr>
            <a:r>
              <a:rPr lang="en-US" sz="2000" dirty="0" smtClean="0"/>
              <a:t>K Factor</a:t>
            </a:r>
          </a:p>
          <a:p>
            <a:pPr eaLnBrk="1" fontAlgn="auto" hangingPunct="1">
              <a:spcAft>
                <a:spcPts val="0"/>
              </a:spcAft>
              <a:buFont typeface="Arial" panose="020B0604020202020204" pitchFamily="34" charset="0"/>
              <a:buChar char="•"/>
              <a:defRPr/>
            </a:pPr>
            <a:endParaRPr lang="en-US" sz="2400" dirty="0"/>
          </a:p>
        </p:txBody>
      </p:sp>
      <p:pic>
        <p:nvPicPr>
          <p:cNvPr id="15363" name="Picture 3"/>
          <p:cNvPicPr>
            <a:picLocks noChangeAspect="1"/>
          </p:cNvPicPr>
          <p:nvPr/>
        </p:nvPicPr>
        <p:blipFill>
          <a:blip r:embed="rId2"/>
          <a:srcRect/>
          <a:stretch>
            <a:fillRect/>
          </a:stretch>
        </p:blipFill>
        <p:spPr bwMode="auto">
          <a:xfrm>
            <a:off x="6118225" y="1304925"/>
            <a:ext cx="4694238" cy="1433513"/>
          </a:xfrm>
          <a:prstGeom prst="rect">
            <a:avLst/>
          </a:prstGeom>
          <a:noFill/>
          <a:ln w="9525">
            <a:noFill/>
            <a:miter lim="800000"/>
            <a:headEnd/>
            <a:tailEnd/>
          </a:ln>
        </p:spPr>
      </p:pic>
      <p:pic>
        <p:nvPicPr>
          <p:cNvPr id="15364" name="Picture 4"/>
          <p:cNvPicPr>
            <a:picLocks noChangeAspect="1"/>
          </p:cNvPicPr>
          <p:nvPr/>
        </p:nvPicPr>
        <p:blipFill>
          <a:blip r:embed="rId3"/>
          <a:srcRect/>
          <a:stretch>
            <a:fillRect/>
          </a:stretch>
        </p:blipFill>
        <p:spPr bwMode="auto">
          <a:xfrm>
            <a:off x="838200" y="2852738"/>
            <a:ext cx="5741988" cy="3090862"/>
          </a:xfrm>
          <a:prstGeom prst="rect">
            <a:avLst/>
          </a:prstGeom>
          <a:noFill/>
          <a:ln w="9525">
            <a:noFill/>
            <a:miter lim="800000"/>
            <a:headEnd/>
            <a:tailEnd/>
          </a:ln>
        </p:spPr>
      </p:pic>
      <p:pic>
        <p:nvPicPr>
          <p:cNvPr id="15365" name="Picture 3"/>
          <p:cNvPicPr>
            <a:picLocks noChangeAspect="1"/>
          </p:cNvPicPr>
          <p:nvPr/>
        </p:nvPicPr>
        <p:blipFill>
          <a:blip r:embed="rId4"/>
          <a:srcRect/>
          <a:stretch>
            <a:fillRect/>
          </a:stretch>
        </p:blipFill>
        <p:spPr bwMode="auto">
          <a:xfrm>
            <a:off x="7013575" y="3725863"/>
            <a:ext cx="3871913" cy="874712"/>
          </a:xfrm>
          <a:prstGeom prst="rect">
            <a:avLst/>
          </a:prstGeom>
          <a:noFill/>
          <a:ln w="9525">
            <a:noFill/>
            <a:miter lim="800000"/>
            <a:headEnd/>
            <a:tailEnd/>
          </a:ln>
        </p:spPr>
      </p:pic>
      <p:pic>
        <p:nvPicPr>
          <p:cNvPr id="15366" name="Picture 4"/>
          <p:cNvPicPr>
            <a:picLocks noChangeAspect="1"/>
          </p:cNvPicPr>
          <p:nvPr/>
        </p:nvPicPr>
        <p:blipFill>
          <a:blip r:embed="rId5"/>
          <a:srcRect/>
          <a:stretch>
            <a:fillRect/>
          </a:stretch>
        </p:blipFill>
        <p:spPr bwMode="auto">
          <a:xfrm>
            <a:off x="8177213" y="3059113"/>
            <a:ext cx="1885950" cy="666750"/>
          </a:xfrm>
          <a:prstGeom prst="rect">
            <a:avLst/>
          </a:prstGeom>
          <a:noFill/>
          <a:ln w="9525">
            <a:noFill/>
            <a:miter lim="800000"/>
            <a:headEnd/>
            <a:tailEnd/>
          </a:ln>
        </p:spPr>
      </p:pic>
      <p:pic>
        <p:nvPicPr>
          <p:cNvPr id="15367" name="Picture 5"/>
          <p:cNvPicPr>
            <a:picLocks noChangeAspect="1"/>
          </p:cNvPicPr>
          <p:nvPr/>
        </p:nvPicPr>
        <p:blipFill>
          <a:blip r:embed="rId6"/>
          <a:srcRect/>
          <a:stretch>
            <a:fillRect/>
          </a:stretch>
        </p:blipFill>
        <p:spPr bwMode="auto">
          <a:xfrm>
            <a:off x="6792913" y="4875213"/>
            <a:ext cx="4652962" cy="1665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idx="1"/>
          </p:nvPr>
        </p:nvSpPr>
        <p:spPr>
          <a:xfrm>
            <a:off x="157163" y="192088"/>
            <a:ext cx="6099175" cy="5984875"/>
          </a:xfrm>
        </p:spPr>
        <p:txBody>
          <a:bodyPr/>
          <a:lstStyle/>
          <a:p>
            <a:pPr algn="ctr" eaLnBrk="1" hangingPunct="1">
              <a:buFont typeface="Arial" charset="0"/>
              <a:buNone/>
            </a:pPr>
            <a:r>
              <a:rPr lang="en-US" b="1" smtClean="0"/>
              <a:t>DETAILED TRANSMISSION NETWORK PLANNING</a:t>
            </a:r>
          </a:p>
          <a:p>
            <a:pPr eaLnBrk="1" hangingPunct="1">
              <a:buFont typeface="Arial" charset="0"/>
              <a:buNone/>
            </a:pPr>
            <a:r>
              <a:rPr lang="en-US" sz="2400" b="1" smtClean="0"/>
              <a:t>Frequency plan</a:t>
            </a:r>
          </a:p>
          <a:p>
            <a:pPr algn="just"/>
            <a:r>
              <a:rPr lang="en-US" sz="2400" smtClean="0"/>
              <a:t>A microwave link is rarely situated in an isolated environment. There are usually many microwave links in a given region, of the same and/or different network operators. So it is very important to construct correct frequency plans for one's own network.</a:t>
            </a:r>
          </a:p>
          <a:p>
            <a:pPr>
              <a:buFont typeface="Arial" charset="0"/>
              <a:buNone/>
            </a:pPr>
            <a:endParaRPr lang="en-US" sz="2400" smtClean="0"/>
          </a:p>
          <a:p>
            <a:r>
              <a:rPr lang="en-US" sz="2000" b="1" smtClean="0"/>
              <a:t>intra-system interference (noise, imperfections, etc.)</a:t>
            </a:r>
          </a:p>
          <a:p>
            <a:pPr eaLnBrk="1" hangingPunct="1"/>
            <a:r>
              <a:rPr lang="en-US" sz="2000" b="1" smtClean="0"/>
              <a:t>inter-channel interference (adjacent/co-channel, etc.)</a:t>
            </a:r>
          </a:p>
          <a:p>
            <a:pPr eaLnBrk="1" hangingPunct="1"/>
            <a:r>
              <a:rPr lang="en-US" sz="2000" b="1" smtClean="0"/>
              <a:t>inter-hop interference (front-to-back, over-reach)</a:t>
            </a:r>
          </a:p>
          <a:p>
            <a:pPr eaLnBrk="1" hangingPunct="1"/>
            <a:r>
              <a:rPr lang="en-US" sz="2000" b="1" smtClean="0"/>
              <a:t>external interference (other systems, radar, etc.).</a:t>
            </a:r>
          </a:p>
          <a:p>
            <a:pPr eaLnBrk="1" hangingPunct="1"/>
            <a:endParaRPr lang="en-US" b="1" smtClean="0"/>
          </a:p>
          <a:p>
            <a:pPr eaLnBrk="1" hangingPunct="1"/>
            <a:endParaRPr lang="en-US" b="1" smtClean="0"/>
          </a:p>
        </p:txBody>
      </p:sp>
      <p:pic>
        <p:nvPicPr>
          <p:cNvPr id="18435" name="Picture 4"/>
          <p:cNvPicPr>
            <a:picLocks noChangeAspect="1" noChangeArrowheads="1"/>
          </p:cNvPicPr>
          <p:nvPr/>
        </p:nvPicPr>
        <p:blipFill>
          <a:blip r:embed="rId2"/>
          <a:srcRect/>
          <a:stretch>
            <a:fillRect/>
          </a:stretch>
        </p:blipFill>
        <p:spPr bwMode="auto">
          <a:xfrm>
            <a:off x="6337300" y="1946275"/>
            <a:ext cx="5854700" cy="378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838200" y="160338"/>
            <a:ext cx="10515600" cy="6016625"/>
          </a:xfrm>
        </p:spPr>
        <p:txBody>
          <a:bodyPr/>
          <a:lstStyle/>
          <a:p>
            <a:pPr marL="0" indent="0" eaLnBrk="1" hangingPunct="1">
              <a:buFont typeface="Arial" charset="0"/>
              <a:buNone/>
            </a:pPr>
            <a:endParaRPr lang="en-US" b="1" smtClean="0"/>
          </a:p>
          <a:p>
            <a:pPr marL="0" indent="0" eaLnBrk="1" hangingPunct="1">
              <a:buFont typeface="Arial" charset="0"/>
              <a:buNone/>
            </a:pPr>
            <a:endParaRPr lang="en-US" b="1" smtClean="0"/>
          </a:p>
          <a:p>
            <a:pPr marL="0" indent="0" eaLnBrk="1" hangingPunct="1">
              <a:buFont typeface="Arial" charset="0"/>
              <a:buNone/>
            </a:pPr>
            <a:r>
              <a:rPr lang="en-US" b="1" smtClean="0"/>
              <a:t>Capacity Planning</a:t>
            </a:r>
          </a:p>
          <a:p>
            <a:pPr marL="0" indent="0" eaLnBrk="1" hangingPunct="1">
              <a:buFont typeface="Arial" charset="0"/>
              <a:buNone/>
            </a:pPr>
            <a:endParaRPr lang="en-US" b="1" smtClean="0"/>
          </a:p>
          <a:p>
            <a:pPr marL="0" indent="0" eaLnBrk="1" hangingPunct="1"/>
            <a:r>
              <a:rPr lang="en-US" sz="2400" b="1" smtClean="0"/>
              <a:t>Traffic Estimation </a:t>
            </a:r>
          </a:p>
          <a:p>
            <a:pPr marL="0" indent="0" eaLnBrk="1" hangingPunct="1"/>
            <a:endParaRPr lang="en-US" sz="2400" b="1" smtClean="0"/>
          </a:p>
          <a:p>
            <a:pPr marL="0" indent="0" eaLnBrk="1" hangingPunct="1"/>
            <a:r>
              <a:rPr lang="en-US" sz="2400" b="1" smtClean="0"/>
              <a:t>Frequency re-use</a:t>
            </a:r>
          </a:p>
          <a:p>
            <a:pPr marL="0" indent="0" eaLnBrk="1" hangingPunct="1">
              <a:buFont typeface="Arial" charset="0"/>
              <a:buNone/>
            </a:pPr>
            <a:endParaRPr lang="en-US" sz="2400" b="1" smtClean="0"/>
          </a:p>
          <a:p>
            <a:pPr marL="0" indent="0" eaLnBrk="1" hangingPunct="1"/>
            <a:r>
              <a:rPr lang="en-US" sz="2400" b="1" smtClean="0"/>
              <a:t>Avg. Antenna Height</a:t>
            </a:r>
          </a:p>
          <a:p>
            <a:pPr marL="0" indent="0" eaLnBrk="1" hangingPunct="1"/>
            <a:endParaRPr lang="en-US" sz="2400" b="1" smtClean="0"/>
          </a:p>
          <a:p>
            <a:pPr marL="0" indent="0" eaLnBrk="1" hangingPunct="1"/>
            <a:endParaRPr lang="en-US" sz="2000" b="1" smtClean="0"/>
          </a:p>
          <a:p>
            <a:pPr marL="0" indent="0"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413"/>
            <a:ext cx="10515600" cy="6051550"/>
          </a:xfrm>
        </p:spPr>
        <p:txBody>
          <a:bodyPr rtlCol="0">
            <a:normAutofit/>
          </a:bodyPr>
          <a:lstStyle/>
          <a:p>
            <a:pPr marL="0" indent="0" eaLnBrk="1" fontAlgn="auto" hangingPunct="1">
              <a:spcAft>
                <a:spcPts val="0"/>
              </a:spcAft>
              <a:buFont typeface="Arial" pitchFamily="34" charset="0"/>
              <a:buNone/>
              <a:defRPr/>
            </a:pPr>
            <a:r>
              <a:rPr lang="en-US" b="1" dirty="0"/>
              <a:t>CORE NETWORK PLANNING </a:t>
            </a:r>
            <a:r>
              <a:rPr lang="en-US" b="1" dirty="0" smtClean="0"/>
              <a:t>PROCESS</a:t>
            </a:r>
          </a:p>
          <a:p>
            <a:pPr marL="0" indent="0" eaLnBrk="1" fontAlgn="auto" hangingPunct="1">
              <a:spcAft>
                <a:spcPts val="0"/>
              </a:spcAft>
              <a:buFont typeface="Arial" pitchFamily="34" charset="0"/>
              <a:buNone/>
              <a:defRPr/>
            </a:pPr>
            <a:endParaRPr lang="en-US" b="1" dirty="0"/>
          </a:p>
          <a:p>
            <a:pPr marL="0" indent="0" eaLnBrk="1" fontAlgn="auto" hangingPunct="1">
              <a:spcAft>
                <a:spcPts val="0"/>
              </a:spcAft>
              <a:buFont typeface="Arial" pitchFamily="34" charset="0"/>
              <a:buNone/>
              <a:defRPr/>
            </a:pPr>
            <a:endParaRPr lang="en-US" b="1" dirty="0" smtClean="0"/>
          </a:p>
          <a:p>
            <a:pPr eaLnBrk="1" fontAlgn="auto" hangingPunct="1">
              <a:spcAft>
                <a:spcPts val="0"/>
              </a:spcAft>
              <a:defRPr/>
            </a:pPr>
            <a:r>
              <a:rPr lang="en-US" sz="2000" dirty="0" smtClean="0"/>
              <a:t>It </a:t>
            </a:r>
            <a:r>
              <a:rPr lang="en-US" sz="2000" dirty="0"/>
              <a:t>consists of two parts: switch network planning and </a:t>
            </a:r>
            <a:r>
              <a:rPr lang="en-US" sz="2000" dirty="0" smtClean="0"/>
              <a:t>signaling network planning</a:t>
            </a:r>
          </a:p>
          <a:p>
            <a:pPr marL="0" indent="0" eaLnBrk="1" fontAlgn="auto" hangingPunct="1">
              <a:spcAft>
                <a:spcPts val="0"/>
              </a:spcAft>
              <a:buFont typeface="Arial" pitchFamily="34" charset="0"/>
              <a:buNone/>
              <a:defRPr/>
            </a:pPr>
            <a:r>
              <a:rPr lang="en-US" sz="2000" b="1" dirty="0" smtClean="0"/>
              <a:t>Network analysis</a:t>
            </a:r>
          </a:p>
          <a:p>
            <a:pPr eaLnBrk="1" fontAlgn="auto" hangingPunct="1">
              <a:spcAft>
                <a:spcPts val="0"/>
              </a:spcAft>
              <a:defRPr/>
            </a:pPr>
            <a:r>
              <a:rPr lang="en-US" sz="2000" dirty="0" smtClean="0"/>
              <a:t>Traffic distribution</a:t>
            </a:r>
          </a:p>
          <a:p>
            <a:pPr eaLnBrk="1" fontAlgn="auto" hangingPunct="1">
              <a:spcAft>
                <a:spcPts val="0"/>
              </a:spcAft>
              <a:defRPr/>
            </a:pPr>
            <a:r>
              <a:rPr lang="en-US" sz="2000" dirty="0" smtClean="0"/>
              <a:t>Apart </a:t>
            </a:r>
            <a:r>
              <a:rPr lang="en-US" sz="2000" dirty="0"/>
              <a:t>from voice, this generally includes </a:t>
            </a:r>
            <a:r>
              <a:rPr lang="en-US" sz="2000" dirty="0" smtClean="0"/>
              <a:t>value-added services </a:t>
            </a:r>
            <a:r>
              <a:rPr lang="en-US" sz="2000" dirty="0"/>
              <a:t>such as SMS, MMS, Internet, etc</a:t>
            </a:r>
            <a:r>
              <a:rPr lang="en-US" sz="2000" dirty="0" smtClean="0"/>
              <a:t>.</a:t>
            </a:r>
          </a:p>
          <a:p>
            <a:pPr marL="0" indent="0" eaLnBrk="1" fontAlgn="auto" hangingPunct="1">
              <a:spcAft>
                <a:spcPts val="0"/>
              </a:spcAft>
              <a:buFont typeface="Arial" pitchFamily="34" charset="0"/>
              <a:buNone/>
              <a:defRPr/>
            </a:pPr>
            <a:r>
              <a:rPr lang="en-US" sz="2000" b="1" dirty="0"/>
              <a:t>Network </a:t>
            </a:r>
            <a:r>
              <a:rPr lang="en-US" sz="2000" b="1" dirty="0" smtClean="0"/>
              <a:t>Dimensioning</a:t>
            </a:r>
          </a:p>
          <a:p>
            <a:pPr eaLnBrk="1" fontAlgn="auto" hangingPunct="1">
              <a:spcAft>
                <a:spcPts val="0"/>
              </a:spcAft>
              <a:defRPr/>
            </a:pPr>
            <a:r>
              <a:rPr lang="en-US" sz="2000" dirty="0" smtClean="0"/>
              <a:t>Number </a:t>
            </a:r>
            <a:r>
              <a:rPr lang="en-US" sz="2000" dirty="0"/>
              <a:t>of switches required to handle subscribers and traffic (both present </a:t>
            </a:r>
            <a:r>
              <a:rPr lang="en-US" sz="2000" dirty="0" smtClean="0"/>
              <a:t>and forecast</a:t>
            </a:r>
            <a:r>
              <a:rPr lang="en-US" sz="2000" dirty="0"/>
              <a:t>)</a:t>
            </a:r>
          </a:p>
          <a:p>
            <a:pPr eaLnBrk="1" fontAlgn="auto" hangingPunct="1">
              <a:spcAft>
                <a:spcPts val="0"/>
              </a:spcAft>
              <a:defRPr/>
            </a:pPr>
            <a:r>
              <a:rPr lang="en-US" sz="2000" dirty="0" smtClean="0"/>
              <a:t>The </a:t>
            </a:r>
            <a:r>
              <a:rPr lang="en-US" sz="2000" dirty="0"/>
              <a:t>most efficient location of the switches in the network</a:t>
            </a:r>
          </a:p>
          <a:p>
            <a:pPr eaLnBrk="1" fontAlgn="auto" hangingPunct="1">
              <a:spcAft>
                <a:spcPts val="0"/>
              </a:spcAft>
              <a:defRPr/>
            </a:pPr>
            <a:r>
              <a:rPr lang="en-US" sz="2000" dirty="0" smtClean="0"/>
              <a:t>How </a:t>
            </a:r>
            <a:r>
              <a:rPr lang="en-US" sz="2000" dirty="0"/>
              <a:t>the switches will be connected to each other (i.e. transmission plan for the switches)</a:t>
            </a:r>
          </a:p>
          <a:p>
            <a:pPr eaLnBrk="1" fontAlgn="auto" hangingPunct="1">
              <a:spcAft>
                <a:spcPts val="0"/>
              </a:spcAft>
              <a:defRPr/>
            </a:pPr>
            <a:r>
              <a:rPr lang="en-US" sz="2000" dirty="0" smtClean="0"/>
              <a:t>The </a:t>
            </a:r>
            <a:r>
              <a:rPr lang="en-US" sz="2000" dirty="0"/>
              <a:t>most efficient way to route the traffic.</a:t>
            </a:r>
            <a:endParaRPr lang="en-US" sz="2000" dirty="0" smtClean="0"/>
          </a:p>
          <a:p>
            <a:pPr eaLnBrk="1" fontAlgn="auto" hangingPunct="1">
              <a:spcAft>
                <a:spcPts val="0"/>
              </a:spcAft>
              <a:defRPr/>
            </a:pPr>
            <a:endParaRPr lang="en-US" b="1" dirty="0" smtClean="0"/>
          </a:p>
          <a:p>
            <a:pPr marL="0" indent="0" eaLnBrk="1" fontAlgn="auto" hangingPunct="1">
              <a:spcAft>
                <a:spcPts val="0"/>
              </a:spcAft>
              <a:buFont typeface="Arial" pitchFamily="34" charset="0"/>
              <a:buNone/>
              <a:defRPr/>
            </a:pPr>
            <a:endParaRPr lang="en-US" b="1" dirty="0" smtClean="0"/>
          </a:p>
          <a:p>
            <a:pPr eaLnBrk="1" fontAlgn="auto" hangingPunct="1">
              <a:spcAft>
                <a:spcPts val="0"/>
              </a:spcAft>
              <a:defRPr/>
            </a:pPr>
            <a:endParaRPr lang="en-US" dirty="0"/>
          </a:p>
        </p:txBody>
      </p:sp>
      <p:pic>
        <p:nvPicPr>
          <p:cNvPr id="5123" name="Picture 3"/>
          <p:cNvPicPr>
            <a:picLocks noChangeAspect="1"/>
          </p:cNvPicPr>
          <p:nvPr/>
        </p:nvPicPr>
        <p:blipFill>
          <a:blip r:embed="rId2"/>
          <a:srcRect/>
          <a:stretch>
            <a:fillRect/>
          </a:stretch>
        </p:blipFill>
        <p:spPr bwMode="auto">
          <a:xfrm>
            <a:off x="2341563" y="779463"/>
            <a:ext cx="6367462" cy="933450"/>
          </a:xfrm>
          <a:prstGeom prst="rect">
            <a:avLst/>
          </a:prstGeom>
          <a:noFill/>
          <a:ln w="9525">
            <a:noFill/>
            <a:miter lim="800000"/>
            <a:headEnd/>
            <a:tailEnd/>
          </a:ln>
        </p:spPr>
      </p:pic>
      <p:pic>
        <p:nvPicPr>
          <p:cNvPr id="5124" name="Picture 4"/>
          <p:cNvPicPr>
            <a:picLocks noChangeAspect="1"/>
          </p:cNvPicPr>
          <p:nvPr/>
        </p:nvPicPr>
        <p:blipFill>
          <a:blip r:embed="rId3"/>
          <a:srcRect/>
          <a:stretch>
            <a:fillRect/>
          </a:stretch>
        </p:blipFill>
        <p:spPr bwMode="auto">
          <a:xfrm>
            <a:off x="5875338" y="4862513"/>
            <a:ext cx="4297362" cy="118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375"/>
            <a:ext cx="10515600" cy="6097588"/>
          </a:xfrm>
        </p:spPr>
        <p:txBody>
          <a:bodyPr rtlCol="0">
            <a:normAutofit/>
          </a:bodyPr>
          <a:lstStyle/>
          <a:p>
            <a:pPr marL="0" indent="0" eaLnBrk="1" fontAlgn="auto" hangingPunct="1">
              <a:spcAft>
                <a:spcPts val="0"/>
              </a:spcAft>
              <a:buFont typeface="Arial" panose="020B0604020202020204" pitchFamily="34" charset="0"/>
              <a:buNone/>
              <a:defRPr/>
            </a:pPr>
            <a:r>
              <a:rPr lang="en-US" sz="2000" b="1" dirty="0" smtClean="0"/>
              <a:t>The pre-planning process results in theoretical coverage and capacity plans. </a:t>
            </a:r>
          </a:p>
          <a:p>
            <a:pPr algn="just" eaLnBrk="1" fontAlgn="auto" hangingPunct="1">
              <a:spcAft>
                <a:spcPts val="0"/>
              </a:spcAft>
              <a:buFont typeface="Arial" panose="020B0604020202020204" pitchFamily="34" charset="0"/>
              <a:buChar char="•"/>
              <a:defRPr/>
            </a:pPr>
            <a:r>
              <a:rPr lang="en-US" sz="2000" dirty="0" smtClean="0"/>
              <a:t>The average cell capacity requirement per service area is estimated for each phase of network design.</a:t>
            </a:r>
          </a:p>
          <a:p>
            <a:pPr algn="just" eaLnBrk="1" fontAlgn="auto" hangingPunct="1">
              <a:spcAft>
                <a:spcPts val="0"/>
              </a:spcAft>
              <a:buFont typeface="Arial" panose="020B0604020202020204" pitchFamily="34" charset="0"/>
              <a:buChar char="•"/>
              <a:defRPr/>
            </a:pPr>
            <a:r>
              <a:rPr lang="en-US" sz="2000" dirty="0" smtClean="0"/>
              <a:t>Coverage-driven to a capacity-driven process. </a:t>
            </a:r>
          </a:p>
          <a:p>
            <a:pPr algn="just" eaLnBrk="1" fontAlgn="auto" hangingPunct="1">
              <a:spcAft>
                <a:spcPts val="0"/>
              </a:spcAft>
              <a:buFont typeface="Arial" panose="020B0604020202020204" pitchFamily="34" charset="0"/>
              <a:buChar char="•"/>
              <a:defRPr/>
            </a:pPr>
            <a:r>
              <a:rPr lang="en-US" sz="2000" dirty="0" smtClean="0"/>
              <a:t>To find the minimum number of sites for producing the required coverage, radio planners often have to experiment with both coverage and capacity, as the capacity requirements may have to increase the number of sites, resulting in a more effective frequency usage and minimal interference. </a:t>
            </a:r>
          </a:p>
          <a:p>
            <a:pPr marL="0" indent="0" algn="just" eaLnBrk="1" fontAlgn="auto" hangingPunct="1">
              <a:spcAft>
                <a:spcPts val="0"/>
              </a:spcAft>
              <a:buFont typeface="Arial" panose="020B0604020202020204" pitchFamily="34" charset="0"/>
              <a:buNone/>
              <a:defRPr/>
            </a:pPr>
            <a:r>
              <a:rPr lang="en-US" sz="2000" b="1" dirty="0" smtClean="0"/>
              <a:t>Sites are then searched for, and one of these is selected based on the inputs from the transmission planning and installation engineers. Civil engineers are also needed to do a feasibility study of constructing the base station at that site.</a:t>
            </a:r>
          </a:p>
          <a:p>
            <a:pPr marL="0" indent="0" algn="just" eaLnBrk="1" fontAlgn="auto" hangingPunct="1">
              <a:spcAft>
                <a:spcPts val="0"/>
              </a:spcAft>
              <a:buFont typeface="Arial" panose="020B0604020202020204" pitchFamily="34" charset="0"/>
              <a:buNone/>
              <a:defRPr/>
            </a:pPr>
            <a:r>
              <a:rPr lang="en-US" sz="2000" b="1" dirty="0" smtClean="0"/>
              <a:t>Frequency allocation is based on the cell-to-cell channel to interference (C/I) ratio. The frequency plans need to be fine-tuned based on drive test results and network management statistics.</a:t>
            </a:r>
          </a:p>
          <a:p>
            <a:pPr marL="0" indent="0" algn="just" eaLnBrk="1" fontAlgn="auto" hangingPunct="1">
              <a:spcAft>
                <a:spcPts val="0"/>
              </a:spcAft>
              <a:buFont typeface="Arial" panose="020B0604020202020204" pitchFamily="34" charset="0"/>
              <a:buNone/>
              <a:defRPr/>
            </a:pPr>
            <a:r>
              <a:rPr lang="en-US" sz="2000" b="1" dirty="0" smtClean="0"/>
              <a:t>Parameter plans are drawn up for each of the cell sites. This may include cell service area definitions, channel configurations, handover and power control.</a:t>
            </a:r>
          </a:p>
          <a:p>
            <a:pPr marL="0" indent="0" algn="just" eaLnBrk="1" fontAlgn="auto" hangingPunct="1">
              <a:spcAft>
                <a:spcPts val="0"/>
              </a:spcAft>
              <a:buFont typeface="Arial" panose="020B0604020202020204" pitchFamily="34" charset="0"/>
              <a:buNone/>
              <a:defRPr/>
            </a:pPr>
            <a:r>
              <a:rPr lang="en-US" sz="2000" b="1" dirty="0" smtClean="0"/>
              <a:t>The  radio plan consists of the coverage plans, capacity estimations, interference plans, power budget calculations, parameter set plans, frequency plans, etc.</a:t>
            </a:r>
          </a:p>
          <a:p>
            <a:pPr marL="0" indent="0" eaLnBrk="1" fontAlgn="auto" hangingPunct="1">
              <a:spcAft>
                <a:spcPts val="0"/>
              </a:spcAft>
              <a:buFont typeface="Arial" panose="020B0604020202020204" pitchFamily="34" charset="0"/>
              <a:buNone/>
              <a:defRPr/>
            </a:pPr>
            <a:endParaRPr lang="en-US" sz="2000" b="1" dirty="0" smtClean="0"/>
          </a:p>
          <a:p>
            <a:pPr marL="0" indent="0" eaLnBrk="1" fontAlgn="auto" hangingPunct="1">
              <a:spcAft>
                <a:spcPts val="0"/>
              </a:spcAft>
              <a:buFont typeface="Arial" panose="020B0604020202020204" pitchFamily="34" charset="0"/>
              <a:buNone/>
              <a:defRPr/>
            </a:pPr>
            <a:endParaRPr lang="en-US" sz="2000" b="1" dirty="0" smtClean="0"/>
          </a:p>
          <a:p>
            <a:pPr marL="0" indent="0" eaLnBrk="1" fontAlgn="auto" hangingPunct="1">
              <a:spcAft>
                <a:spcPts val="0"/>
              </a:spcAft>
              <a:buFont typeface="Arial" panose="020B0604020202020204" pitchFamily="34" charset="0"/>
              <a:buNone/>
              <a:defRPr/>
            </a:pPr>
            <a:endParaRPr lang="en-US" sz="2000" b="1" dirty="0" smtClean="0"/>
          </a:p>
          <a:p>
            <a:pPr eaLnBrk="1" fontAlgn="auto" hangingPunct="1">
              <a:spcAft>
                <a:spcPts val="0"/>
              </a:spcAft>
              <a:buFont typeface="Arial" panose="020B0604020202020204" pitchFamily="34" charset="0"/>
              <a:buChar char="•"/>
              <a:defRPr/>
            </a:pPr>
            <a:endParaRPr lang="en-US" sz="2000" dirty="0" smtClean="0"/>
          </a:p>
          <a:p>
            <a:pPr eaLnBrk="1" fontAlgn="auto" hangingPunct="1">
              <a:spcAft>
                <a:spcPts val="0"/>
              </a:spcAft>
              <a:buFont typeface="Arial" panose="020B0604020202020204" pitchFamily="34" charset="0"/>
              <a:buChar char="•"/>
              <a:defRPr/>
            </a:pPr>
            <a:endParaRPr lang="en-US" sz="2000" dirty="0" smtClean="0"/>
          </a:p>
          <a:p>
            <a:pPr eaLnBrk="1" fontAlgn="auto" hangingPunct="1">
              <a:spcAft>
                <a:spcPts val="0"/>
              </a:spcAft>
              <a:buFont typeface="Arial" panose="020B0604020202020204" pitchFamily="34" charset="0"/>
              <a:buChar char="•"/>
              <a:defRPr/>
            </a:pPr>
            <a:endParaRPr lang="en-US" sz="2000" dirty="0" smtClean="0"/>
          </a:p>
          <a:p>
            <a:pPr eaLnBrk="1" fontAlgn="auto" hangingPunct="1">
              <a:spcAft>
                <a:spcPts val="0"/>
              </a:spcAft>
              <a:buFont typeface="Arial" panose="020B0604020202020204"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838200" y="103188"/>
            <a:ext cx="10515600" cy="6073775"/>
          </a:xfrm>
        </p:spPr>
        <p:txBody>
          <a:bodyPr/>
          <a:lstStyle/>
          <a:p>
            <a:pPr marL="0" indent="0" eaLnBrk="1" hangingPunct="1">
              <a:lnSpc>
                <a:spcPct val="70000"/>
              </a:lnSpc>
              <a:buFont typeface="Arial" pitchFamily="34" charset="0"/>
              <a:buNone/>
            </a:pPr>
            <a:r>
              <a:rPr lang="en-US" sz="2200" b="1" smtClean="0"/>
              <a:t>Basics of a Traffic Calculation</a:t>
            </a:r>
          </a:p>
          <a:p>
            <a:pPr marL="0" indent="0" eaLnBrk="1" hangingPunct="1">
              <a:lnSpc>
                <a:spcPct val="70000"/>
              </a:lnSpc>
              <a:buFont typeface="Arial" pitchFamily="34" charset="0"/>
              <a:buNone/>
            </a:pPr>
            <a:r>
              <a:rPr lang="en-US" sz="2200" smtClean="0"/>
              <a:t>Consider a simple core network with one switch.</a:t>
            </a:r>
          </a:p>
          <a:p>
            <a:pPr marL="0" indent="0" eaLnBrk="1" hangingPunct="1">
              <a:lnSpc>
                <a:spcPct val="70000"/>
              </a:lnSpc>
            </a:pPr>
            <a:r>
              <a:rPr lang="en-US" sz="2200" smtClean="0"/>
              <a:t>Subscribers originating (SO): This is the traffic originated by subscribers of the network.</a:t>
            </a:r>
          </a:p>
          <a:p>
            <a:pPr marL="0" indent="0" eaLnBrk="1" hangingPunct="1">
              <a:lnSpc>
                <a:spcPct val="70000"/>
              </a:lnSpc>
            </a:pPr>
            <a:r>
              <a:rPr lang="en-US" sz="2200" smtClean="0"/>
              <a:t>Generally, this input comes from the network (or network operator). Typical values can</a:t>
            </a:r>
          </a:p>
          <a:p>
            <a:pPr marL="0" indent="0" eaLnBrk="1" hangingPunct="1">
              <a:lnSpc>
                <a:spcPct val="70000"/>
              </a:lnSpc>
            </a:pPr>
            <a:r>
              <a:rPr lang="en-US" sz="2200" smtClean="0"/>
              <a:t>be 65% for the switch and/or 50% for the LE.</a:t>
            </a:r>
          </a:p>
          <a:p>
            <a:pPr marL="0" indent="0" eaLnBrk="1" hangingPunct="1">
              <a:lnSpc>
                <a:spcPct val="70000"/>
              </a:lnSpc>
            </a:pPr>
            <a:r>
              <a:rPr lang="en-US" sz="2200" smtClean="0"/>
              <a:t>Subscribers terminating (ST): This is the traffic that is being terminated in the same mobile network. This value can be calculated as ST = 100% - SO.</a:t>
            </a:r>
          </a:p>
          <a:p>
            <a:pPr marL="0" indent="0" eaLnBrk="1" hangingPunct="1">
              <a:lnSpc>
                <a:spcPct val="70000"/>
              </a:lnSpc>
            </a:pPr>
            <a:r>
              <a:rPr lang="en-US" sz="2200" smtClean="0"/>
              <a:t>Own network (terminating) traffic: This is the traffic that is originated in the network and terminated there also. It is usually a product of subscribers in the network and SO.</a:t>
            </a:r>
          </a:p>
          <a:p>
            <a:pPr marL="0" indent="0" eaLnBrk="1" hangingPunct="1">
              <a:lnSpc>
                <a:spcPct val="70000"/>
              </a:lnSpc>
            </a:pPr>
            <a:r>
              <a:rPr lang="en-US" sz="2200" smtClean="0"/>
              <a:t>Loop back of incoming traffic: This is the traffic originating from the external networks and routed back to them.</a:t>
            </a:r>
          </a:p>
          <a:p>
            <a:pPr marL="0" indent="0" eaLnBrk="1" hangingPunct="1">
              <a:lnSpc>
                <a:spcPct val="70000"/>
              </a:lnSpc>
            </a:pPr>
            <a:r>
              <a:rPr lang="en-US" sz="2200" smtClean="0"/>
              <a:t>Outgoing and incoming traffic: Traffic going outside the mobile network to an external network is outgoing traffic, while traffic coming from external networks is incoming traffic. </a:t>
            </a:r>
          </a:p>
          <a:p>
            <a:pPr marL="0" indent="0" eaLnBrk="1" hangingPunct="1">
              <a:lnSpc>
                <a:spcPct val="70000"/>
              </a:lnSpc>
              <a:buFont typeface="Arial" pitchFamily="34" charset="0"/>
              <a:buNone/>
            </a:pPr>
            <a:r>
              <a:rPr lang="en-US" sz="2200" smtClean="0"/>
              <a:t>These can be calculated as follows:</a:t>
            </a:r>
          </a:p>
          <a:p>
            <a:pPr marL="0" indent="0" eaLnBrk="1" hangingPunct="1">
              <a:lnSpc>
                <a:spcPct val="70000"/>
              </a:lnSpc>
            </a:pPr>
            <a:r>
              <a:rPr lang="en-US" sz="2200" smtClean="0"/>
              <a:t>Incoming = (ST- own network traffic)/(I - loop back of incoming traffic)</a:t>
            </a:r>
          </a:p>
          <a:p>
            <a:pPr marL="0" indent="0" eaLnBrk="1" hangingPunct="1">
              <a:lnSpc>
                <a:spcPct val="70000"/>
              </a:lnSpc>
            </a:pPr>
            <a:r>
              <a:rPr lang="en-US" sz="2200" smtClean="0"/>
              <a:t>Outgoing = SO - own network traffic + loop back of incoming traffic.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p:cNvSpPr>
          <p:nvPr>
            <p:ph idx="1"/>
          </p:nvPr>
        </p:nvSpPr>
        <p:spPr>
          <a:xfrm>
            <a:off x="838200" y="347663"/>
            <a:ext cx="10515600" cy="5829300"/>
          </a:xfrm>
        </p:spPr>
        <p:txBody>
          <a:bodyPr/>
          <a:lstStyle/>
          <a:p>
            <a:pPr eaLnBrk="1" hangingPunct="1">
              <a:buFont typeface="Arial" pitchFamily="34" charset="0"/>
              <a:buNone/>
            </a:pPr>
            <a:r>
              <a:rPr lang="en-US" dirty="0" smtClean="0"/>
              <a:t> </a:t>
            </a:r>
            <a:r>
              <a:rPr lang="en-US" b="1" dirty="0" smtClean="0"/>
              <a:t>Calling and moving interest</a:t>
            </a:r>
          </a:p>
          <a:p>
            <a:pPr eaLnBrk="1" hangingPunct="1">
              <a:buFont typeface="Arial" pitchFamily="34" charset="0"/>
              <a:buNone/>
            </a:pPr>
            <a:r>
              <a:rPr lang="en-US" sz="2400" dirty="0" smtClean="0"/>
              <a:t>Calling interest indicates the distance to which calls are made</a:t>
            </a:r>
          </a:p>
          <a:p>
            <a:pPr eaLnBrk="1" hangingPunct="1"/>
            <a:r>
              <a:rPr lang="en-US" sz="2400" dirty="0" smtClean="0"/>
              <a:t>Moving interest is another parameter that defines the subscriber behavior of moving within the network. </a:t>
            </a:r>
          </a:p>
          <a:p>
            <a:pPr eaLnBrk="1" hangingPunct="1"/>
            <a:r>
              <a:rPr lang="en-US" sz="2400" dirty="0" smtClean="0"/>
              <a:t>When the number of subscribers has been determined, the number of switches can be calculated. Thus:</a:t>
            </a:r>
          </a:p>
          <a:p>
            <a:pPr eaLnBrk="1" hangingPunct="1">
              <a:buFont typeface="Arial" pitchFamily="34" charset="0"/>
              <a:buNone/>
            </a:pPr>
            <a:r>
              <a:rPr lang="en-US" sz="2400" b="1" dirty="0" smtClean="0"/>
              <a:t>			Number of switches = number of subscribers/VLR (or HLR) capacity</a:t>
            </a:r>
          </a:p>
          <a:p>
            <a:pPr eaLnBrk="1" hangingPunct="1">
              <a:buFont typeface="Arial" pitchFamily="34" charset="0"/>
              <a:buNone/>
            </a:pPr>
            <a:endParaRPr lang="en-US" sz="2400" b="1" dirty="0" smtClean="0"/>
          </a:p>
          <a:p>
            <a:pPr eaLnBrk="1" hangingPunct="1">
              <a:buFont typeface="Arial" pitchFamily="34" charset="0"/>
              <a:buNone/>
            </a:pPr>
            <a:endParaRPr lang="en-US" sz="2000" b="1" dirty="0" smtClean="0"/>
          </a:p>
        </p:txBody>
      </p:sp>
      <p:pic>
        <p:nvPicPr>
          <p:cNvPr id="7171" name="Picture 4" descr="3"/>
          <p:cNvPicPr>
            <a:picLocks noChangeAspect="1" noChangeArrowheads="1"/>
          </p:cNvPicPr>
          <p:nvPr/>
        </p:nvPicPr>
        <p:blipFill>
          <a:blip r:embed="rId2"/>
          <a:srcRect/>
          <a:stretch>
            <a:fillRect/>
          </a:stretch>
        </p:blipFill>
        <p:spPr bwMode="auto">
          <a:xfrm>
            <a:off x="197259" y="3537540"/>
            <a:ext cx="4349750" cy="2386012"/>
          </a:xfrm>
          <a:prstGeom prst="rect">
            <a:avLst/>
          </a:prstGeom>
          <a:noFill/>
          <a:ln w="9525">
            <a:noFill/>
            <a:miter lim="800000"/>
            <a:headEnd/>
            <a:tailEnd/>
          </a:ln>
        </p:spPr>
      </p:pic>
      <p:pic>
        <p:nvPicPr>
          <p:cNvPr id="4" name="Picture 3" descr="12.jpg"/>
          <p:cNvPicPr>
            <a:picLocks noChangeAspect="1"/>
          </p:cNvPicPr>
          <p:nvPr/>
        </p:nvPicPr>
        <p:blipFill>
          <a:blip r:embed="rId3" cstate="print"/>
          <a:stretch>
            <a:fillRect/>
          </a:stretch>
        </p:blipFill>
        <p:spPr>
          <a:xfrm>
            <a:off x="4723114" y="4841557"/>
            <a:ext cx="3310544" cy="1533118"/>
          </a:xfrm>
          <a:prstGeom prst="rect">
            <a:avLst/>
          </a:prstGeom>
        </p:spPr>
      </p:pic>
      <p:pic>
        <p:nvPicPr>
          <p:cNvPr id="5" name="Picture 4" descr="Untitled.jpg"/>
          <p:cNvPicPr>
            <a:picLocks noChangeAspect="1"/>
          </p:cNvPicPr>
          <p:nvPr/>
        </p:nvPicPr>
        <p:blipFill>
          <a:blip r:embed="rId4"/>
          <a:stretch>
            <a:fillRect/>
          </a:stretch>
        </p:blipFill>
        <p:spPr>
          <a:xfrm>
            <a:off x="4516805" y="3400611"/>
            <a:ext cx="3386224" cy="1465987"/>
          </a:xfrm>
          <a:prstGeom prst="rect">
            <a:avLst/>
          </a:prstGeom>
        </p:spPr>
      </p:pic>
      <p:sp>
        <p:nvSpPr>
          <p:cNvPr id="6" name="TextBox 5"/>
          <p:cNvSpPr txBox="1"/>
          <p:nvPr/>
        </p:nvSpPr>
        <p:spPr>
          <a:xfrm>
            <a:off x="7994470" y="3696788"/>
            <a:ext cx="3944982" cy="1938992"/>
          </a:xfrm>
          <a:prstGeom prst="rect">
            <a:avLst/>
          </a:prstGeom>
          <a:noFill/>
        </p:spPr>
        <p:txBody>
          <a:bodyPr wrap="square" rtlCol="0">
            <a:spAutoFit/>
          </a:bodyPr>
          <a:lstStyle/>
          <a:p>
            <a:pPr algn="just">
              <a:buFont typeface="Arial" pitchFamily="34" charset="0"/>
              <a:buChar char="•"/>
            </a:pPr>
            <a:r>
              <a:rPr lang="en-US" sz="2000" dirty="0">
                <a:latin typeface="+mn-lt"/>
              </a:rPr>
              <a:t>transit switch has great importance in this arrangement, it is often advised to have </a:t>
            </a:r>
            <a:r>
              <a:rPr lang="en-US" sz="2000" dirty="0" smtClean="0">
                <a:latin typeface="+mn-lt"/>
              </a:rPr>
              <a:t>a second </a:t>
            </a:r>
            <a:r>
              <a:rPr lang="en-US" sz="2000" dirty="0">
                <a:latin typeface="+mn-lt"/>
              </a:rPr>
              <a:t>redundant transit switch. </a:t>
            </a:r>
            <a:endParaRPr lang="en-US" sz="2000" dirty="0" smtClean="0">
              <a:latin typeface="+mn-lt"/>
            </a:endParaRPr>
          </a:p>
          <a:p>
            <a:pPr algn="just">
              <a:buFont typeface="Arial" pitchFamily="34" charset="0"/>
              <a:buChar char="•"/>
            </a:pPr>
            <a:r>
              <a:rPr lang="en-US" sz="2000" dirty="0" smtClean="0">
                <a:latin typeface="+mn-lt"/>
              </a:rPr>
              <a:t>If </a:t>
            </a:r>
            <a:r>
              <a:rPr lang="en-US" sz="2000" dirty="0">
                <a:latin typeface="+mn-lt"/>
              </a:rPr>
              <a:t>the cellular network is spread over a very large </a:t>
            </a:r>
            <a:r>
              <a:rPr lang="en-US" sz="2000" dirty="0" smtClean="0">
                <a:latin typeface="+mn-lt"/>
              </a:rPr>
              <a:t>region</a:t>
            </a:r>
            <a:endParaRPr lang="en-US" sz="2000"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srcRect/>
          <a:stretch>
            <a:fillRect/>
          </a:stretch>
        </p:blipFill>
        <p:spPr bwMode="auto">
          <a:xfrm>
            <a:off x="5064125" y="115888"/>
            <a:ext cx="7127875" cy="6742112"/>
          </a:xfrm>
          <a:prstGeom prst="rect">
            <a:avLst/>
          </a:prstGeom>
          <a:noFill/>
          <a:ln w="9525">
            <a:noFill/>
            <a:miter lim="800000"/>
            <a:headEnd/>
            <a:tailEnd/>
          </a:ln>
        </p:spPr>
      </p:pic>
      <p:sp>
        <p:nvSpPr>
          <p:cNvPr id="8195" name="TextBox 4"/>
          <p:cNvSpPr txBox="1">
            <a:spLocks noChangeArrowheads="1"/>
          </p:cNvSpPr>
          <p:nvPr/>
        </p:nvSpPr>
        <p:spPr bwMode="auto">
          <a:xfrm>
            <a:off x="79375" y="1714500"/>
            <a:ext cx="4984750" cy="3749675"/>
          </a:xfrm>
          <a:prstGeom prst="rect">
            <a:avLst/>
          </a:prstGeom>
          <a:noFill/>
          <a:ln w="9525">
            <a:noFill/>
            <a:miter lim="800000"/>
            <a:headEnd/>
            <a:tailEnd/>
          </a:ln>
        </p:spPr>
        <p:txBody>
          <a:bodyPr>
            <a:spAutoFit/>
          </a:bodyPr>
          <a:lstStyle/>
          <a:p>
            <a:r>
              <a:rPr lang="en-US" sz="2000" b="1">
                <a:latin typeface="Calibri" pitchFamily="34" charset="0"/>
              </a:rPr>
              <a:t>Traffic Dimensioning</a:t>
            </a:r>
            <a:r>
              <a:rPr lang="en-US" sz="2000">
                <a:latin typeface="Calibri" pitchFamily="34" charset="0"/>
              </a:rPr>
              <a:t> </a:t>
            </a:r>
          </a:p>
          <a:p>
            <a:r>
              <a:rPr lang="en-US" sz="2000">
                <a:latin typeface="Calibri" pitchFamily="34" charset="0"/>
              </a:rPr>
              <a:t>There are four MSCs and an external network. </a:t>
            </a:r>
          </a:p>
          <a:p>
            <a:r>
              <a:rPr lang="en-US" sz="2000">
                <a:latin typeface="Calibri" pitchFamily="34" charset="0"/>
              </a:rPr>
              <a:t>The number of subscribers handled by each MSC is 50,000. </a:t>
            </a:r>
          </a:p>
          <a:p>
            <a:r>
              <a:rPr lang="en-US" sz="2000">
                <a:latin typeface="Calibri" pitchFamily="34" charset="0"/>
              </a:rPr>
              <a:t>With the traffic generated by each subscriber being 27 mErl (milli-Erlangs), the total traffic generated by each MSC is 1350 Erl. </a:t>
            </a:r>
          </a:p>
          <a:p>
            <a:r>
              <a:rPr lang="en-US" sz="2000">
                <a:latin typeface="Calibri" pitchFamily="34" charset="0"/>
              </a:rPr>
              <a:t>The percentage of calls originating within their own switch is 60%, of which 40% terminate in the same network. </a:t>
            </a:r>
          </a:p>
          <a:p>
            <a:r>
              <a:rPr lang="en-US" sz="2000">
                <a:latin typeface="Calibri" pitchFamily="34" charset="0"/>
              </a:rPr>
              <a:t>Calling interest and moving interest are</a:t>
            </a:r>
          </a:p>
          <a:p>
            <a:r>
              <a:rPr lang="en-US" sz="2000">
                <a:latin typeface="Calibri" pitchFamily="34" charset="0"/>
              </a:rPr>
              <a:t>215 km and 50 km respectively.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descr="Traffic intensity.jpg"/>
          <p:cNvPicPr>
            <a:picLocks noGrp="1" noChangeAspect="1"/>
          </p:cNvPicPr>
          <p:nvPr>
            <p:ph idx="1"/>
          </p:nvPr>
        </p:nvPicPr>
        <p:blipFill>
          <a:blip r:embed="rId2"/>
          <a:srcRect/>
          <a:stretch>
            <a:fillRect/>
          </a:stretch>
        </p:blipFill>
        <p:spPr>
          <a:xfrm>
            <a:off x="179207" y="431483"/>
            <a:ext cx="5794432" cy="3670254"/>
          </a:xfrm>
        </p:spPr>
      </p:pic>
      <p:pic>
        <p:nvPicPr>
          <p:cNvPr id="3" name="Picture 2" descr="122.jpg"/>
          <p:cNvPicPr>
            <a:picLocks noChangeAspect="1"/>
          </p:cNvPicPr>
          <p:nvPr/>
        </p:nvPicPr>
        <p:blipFill>
          <a:blip r:embed="rId3"/>
          <a:stretch>
            <a:fillRect/>
          </a:stretch>
        </p:blipFill>
        <p:spPr>
          <a:xfrm>
            <a:off x="5918268" y="2808514"/>
            <a:ext cx="6273732" cy="4049486"/>
          </a:xfrm>
          <a:prstGeom prst="rect">
            <a:avLst/>
          </a:prstGeom>
        </p:spPr>
      </p:pic>
      <p:pic>
        <p:nvPicPr>
          <p:cNvPr id="4" name="Picture 3" descr="Untitled.png"/>
          <p:cNvPicPr>
            <a:picLocks noChangeAspect="1"/>
          </p:cNvPicPr>
          <p:nvPr/>
        </p:nvPicPr>
        <p:blipFill>
          <a:blip r:embed="rId4"/>
          <a:stretch>
            <a:fillRect/>
          </a:stretch>
        </p:blipFill>
        <p:spPr>
          <a:xfrm>
            <a:off x="1424387" y="4870503"/>
            <a:ext cx="2772162" cy="1257476"/>
          </a:xfrm>
          <a:prstGeom prst="rect">
            <a:avLst/>
          </a:prstGeom>
        </p:spPr>
      </p:pic>
      <p:pic>
        <p:nvPicPr>
          <p:cNvPr id="5" name="Picture 4" descr="Untitled.jpg"/>
          <p:cNvPicPr>
            <a:picLocks noChangeAspect="1"/>
          </p:cNvPicPr>
          <p:nvPr/>
        </p:nvPicPr>
        <p:blipFill>
          <a:blip r:embed="rId5"/>
          <a:stretch>
            <a:fillRect/>
          </a:stretch>
        </p:blipFill>
        <p:spPr>
          <a:xfrm>
            <a:off x="5762542" y="363582"/>
            <a:ext cx="6429458" cy="286294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TI1.jpg"/>
          <p:cNvPicPr>
            <a:picLocks noChangeAspect="1"/>
          </p:cNvPicPr>
          <p:nvPr/>
        </p:nvPicPr>
        <p:blipFill>
          <a:blip r:embed="rId2"/>
          <a:srcRect/>
          <a:stretch>
            <a:fillRect/>
          </a:stretch>
        </p:blipFill>
        <p:spPr bwMode="auto">
          <a:xfrm>
            <a:off x="212725" y="0"/>
            <a:ext cx="11744325" cy="65706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268288"/>
            <a:ext cx="10731500" cy="6218237"/>
          </a:xfrm>
        </p:spPr>
        <p:txBody>
          <a:bodyPr/>
          <a:lstStyle/>
          <a:p>
            <a:pPr marL="0" indent="0">
              <a:buFont typeface="Arial" charset="0"/>
              <a:buNone/>
              <a:defRPr/>
            </a:pPr>
            <a:r>
              <a:rPr lang="en-US" b="1" dirty="0" smtClean="0"/>
              <a:t>Traffic Estimation</a:t>
            </a:r>
          </a:p>
          <a:p>
            <a:pPr algn="just">
              <a:defRPr/>
            </a:pPr>
            <a:r>
              <a:rPr lang="en-US" sz="2400" dirty="0"/>
              <a:t>The amount of traffic is expressed in </a:t>
            </a:r>
            <a:r>
              <a:rPr lang="en-US" sz="2400" dirty="0" err="1"/>
              <a:t>Erlangs</a:t>
            </a:r>
            <a:r>
              <a:rPr lang="en-US" sz="2400" dirty="0"/>
              <a:t>, which is the magnitude of telecommunications traffic. An </a:t>
            </a:r>
            <a:r>
              <a:rPr lang="en-US" sz="2400" dirty="0" err="1"/>
              <a:t>Erlang</a:t>
            </a:r>
            <a:r>
              <a:rPr lang="en-US" sz="2400" dirty="0"/>
              <a:t> describes the amount of traffic in one hour </a:t>
            </a:r>
            <a:r>
              <a:rPr lang="en-US" sz="2400" dirty="0" smtClean="0"/>
              <a:t>: </a:t>
            </a:r>
            <a:endParaRPr lang="en-US" sz="2400" dirty="0"/>
          </a:p>
          <a:p>
            <a:pPr marL="0" indent="0" algn="just">
              <a:buFont typeface="Arial" charset="0"/>
              <a:buNone/>
              <a:defRPr/>
            </a:pPr>
            <a:r>
              <a:rPr lang="en-US" sz="2400" dirty="0" smtClean="0"/>
              <a:t>    </a:t>
            </a:r>
            <a:r>
              <a:rPr lang="en-US" sz="2400" dirty="0" err="1" smtClean="0"/>
              <a:t>Erlang</a:t>
            </a:r>
            <a:r>
              <a:rPr lang="en-US" sz="2400" dirty="0"/>
              <a:t>=(number of calls in hour)(average call length</a:t>
            </a:r>
            <a:r>
              <a:rPr lang="en-US" sz="2400" dirty="0" smtClean="0"/>
              <a:t>)/3600 </a:t>
            </a:r>
            <a:r>
              <a:rPr lang="en-US" sz="2400" dirty="0"/>
              <a:t>s </a:t>
            </a:r>
            <a:endParaRPr lang="en-US" sz="2400" dirty="0" smtClean="0"/>
          </a:p>
          <a:p>
            <a:pPr marL="0" indent="0" algn="just">
              <a:buFont typeface="Arial" charset="0"/>
              <a:buNone/>
              <a:defRPr/>
            </a:pPr>
            <a:endParaRPr lang="en-US" sz="2400" dirty="0" smtClean="0"/>
          </a:p>
          <a:p>
            <a:pPr marL="0" indent="0">
              <a:buFont typeface="Arial" charset="0"/>
              <a:buNone/>
              <a:defRPr/>
            </a:pPr>
            <a:r>
              <a:rPr lang="en-US" b="1" dirty="0" smtClean="0"/>
              <a:t>Frequency Reuse</a:t>
            </a:r>
          </a:p>
          <a:p>
            <a:pPr marL="0" indent="0">
              <a:buFont typeface="Arial" charset="0"/>
              <a:buNone/>
              <a:defRPr/>
            </a:pPr>
            <a:endParaRPr lang="en-US" b="1" dirty="0" smtClean="0"/>
          </a:p>
          <a:p>
            <a:pPr marL="0" indent="0">
              <a:buFont typeface="Arial" charset="0"/>
              <a:buNone/>
              <a:defRPr/>
            </a:pPr>
            <a:endParaRPr lang="en-US" b="1" dirty="0" smtClean="0"/>
          </a:p>
        </p:txBody>
      </p:sp>
      <p:pic>
        <p:nvPicPr>
          <p:cNvPr id="30723" name="Picture 3"/>
          <p:cNvPicPr>
            <a:picLocks noChangeAspect="1"/>
          </p:cNvPicPr>
          <p:nvPr/>
        </p:nvPicPr>
        <p:blipFill>
          <a:blip r:embed="rId2"/>
          <a:srcRect/>
          <a:stretch>
            <a:fillRect/>
          </a:stretch>
        </p:blipFill>
        <p:spPr bwMode="auto">
          <a:xfrm>
            <a:off x="7253288" y="3063875"/>
            <a:ext cx="2774950" cy="873125"/>
          </a:xfrm>
          <a:prstGeom prst="rect">
            <a:avLst/>
          </a:prstGeom>
          <a:noFill/>
          <a:ln w="9525">
            <a:noFill/>
            <a:miter lim="800000"/>
            <a:headEnd/>
            <a:tailEnd/>
          </a:ln>
        </p:spPr>
      </p:pic>
      <p:pic>
        <p:nvPicPr>
          <p:cNvPr id="30724" name="Picture 2"/>
          <p:cNvPicPr>
            <a:picLocks noChangeAspect="1" noChangeArrowheads="1"/>
          </p:cNvPicPr>
          <p:nvPr/>
        </p:nvPicPr>
        <p:blipFill>
          <a:blip r:embed="rId3"/>
          <a:srcRect/>
          <a:stretch>
            <a:fillRect/>
          </a:stretch>
        </p:blipFill>
        <p:spPr bwMode="auto">
          <a:xfrm>
            <a:off x="6948488" y="3759200"/>
            <a:ext cx="4384675" cy="2640013"/>
          </a:xfrm>
          <a:prstGeom prst="rect">
            <a:avLst/>
          </a:prstGeom>
          <a:noFill/>
          <a:ln w="9525">
            <a:noFill/>
            <a:miter lim="800000"/>
            <a:headEnd/>
            <a:tailEnd/>
          </a:ln>
          <a:effectLst/>
        </p:spPr>
      </p:pic>
      <p:pic>
        <p:nvPicPr>
          <p:cNvPr id="30725" name="Picture 3"/>
          <p:cNvPicPr>
            <a:picLocks noChangeAspect="1" noChangeArrowheads="1"/>
          </p:cNvPicPr>
          <p:nvPr/>
        </p:nvPicPr>
        <p:blipFill>
          <a:blip r:embed="rId4"/>
          <a:srcRect/>
          <a:stretch>
            <a:fillRect/>
          </a:stretch>
        </p:blipFill>
        <p:spPr bwMode="auto">
          <a:xfrm>
            <a:off x="2368550" y="3746500"/>
            <a:ext cx="3367088" cy="2640013"/>
          </a:xfrm>
          <a:prstGeom prst="rect">
            <a:avLst/>
          </a:prstGeom>
          <a:noFill/>
          <a:ln w="9525">
            <a:noFill/>
            <a:miter lim="800000"/>
            <a:headEnd/>
            <a:tailEnd/>
          </a:ln>
          <a:effectLst/>
        </p:spPr>
      </p:pic>
      <p:pic>
        <p:nvPicPr>
          <p:cNvPr id="30726" name="Picture 4"/>
          <p:cNvPicPr>
            <a:picLocks noChangeAspect="1"/>
          </p:cNvPicPr>
          <p:nvPr/>
        </p:nvPicPr>
        <p:blipFill>
          <a:blip r:embed="rId5"/>
          <a:srcRect/>
          <a:stretch>
            <a:fillRect/>
          </a:stretch>
        </p:blipFill>
        <p:spPr bwMode="auto">
          <a:xfrm>
            <a:off x="1947863" y="3063875"/>
            <a:ext cx="1914525" cy="6953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stretch>
            <a:fillRect/>
          </a:stretch>
        </p:blipFill>
        <p:spPr>
          <a:xfrm>
            <a:off x="7217997" y="4904646"/>
            <a:ext cx="4603890" cy="1664950"/>
          </a:xfrm>
          <a:prstGeom prst="rect">
            <a:avLst/>
          </a:prstGeom>
        </p:spPr>
      </p:pic>
      <p:pic>
        <p:nvPicPr>
          <p:cNvPr id="5" name="Picture 4" descr="Untitled.jpg"/>
          <p:cNvPicPr>
            <a:picLocks noChangeAspect="1"/>
          </p:cNvPicPr>
          <p:nvPr/>
        </p:nvPicPr>
        <p:blipFill>
          <a:blip r:embed="rId3"/>
          <a:stretch>
            <a:fillRect/>
          </a:stretch>
        </p:blipFill>
        <p:spPr>
          <a:xfrm>
            <a:off x="5943600" y="235131"/>
            <a:ext cx="5712823" cy="3529157"/>
          </a:xfrm>
          <a:prstGeom prst="rect">
            <a:avLst/>
          </a:prstGeom>
        </p:spPr>
      </p:pic>
      <p:pic>
        <p:nvPicPr>
          <p:cNvPr id="6" name="Picture 5" descr="12.jpg"/>
          <p:cNvPicPr>
            <a:picLocks noChangeAspect="1"/>
          </p:cNvPicPr>
          <p:nvPr/>
        </p:nvPicPr>
        <p:blipFill>
          <a:blip r:embed="rId4"/>
          <a:stretch>
            <a:fillRect/>
          </a:stretch>
        </p:blipFill>
        <p:spPr>
          <a:xfrm>
            <a:off x="815748" y="3801291"/>
            <a:ext cx="3738473" cy="2809257"/>
          </a:xfrm>
          <a:prstGeom prst="rect">
            <a:avLst/>
          </a:prstGeom>
        </p:spPr>
      </p:pic>
      <p:pic>
        <p:nvPicPr>
          <p:cNvPr id="7" name="Picture 6" descr="Un21ed.jpg"/>
          <p:cNvPicPr>
            <a:picLocks noChangeAspect="1"/>
          </p:cNvPicPr>
          <p:nvPr/>
        </p:nvPicPr>
        <p:blipFill>
          <a:blip r:embed="rId5"/>
          <a:stretch>
            <a:fillRect/>
          </a:stretch>
        </p:blipFill>
        <p:spPr>
          <a:xfrm>
            <a:off x="0" y="1737359"/>
            <a:ext cx="6391422" cy="17678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idx="1"/>
          </p:nvPr>
        </p:nvSpPr>
        <p:spPr>
          <a:xfrm>
            <a:off x="1203325" y="460375"/>
            <a:ext cx="10153650" cy="5829300"/>
          </a:xfrm>
        </p:spPr>
        <p:txBody>
          <a:bodyPr/>
          <a:lstStyle/>
          <a:p>
            <a:pPr>
              <a:buFont typeface="Arial" charset="0"/>
              <a:buNone/>
            </a:pPr>
            <a:r>
              <a:rPr lang="en-US" b="1" dirty="0" smtClean="0"/>
              <a:t>KPIs are more important for GSM radio network optimization &amp; benchmarking to achieve remarkable </a:t>
            </a:r>
            <a:r>
              <a:rPr lang="en-US" b="1" dirty="0" err="1" smtClean="0"/>
              <a:t>QoS</a:t>
            </a:r>
            <a:r>
              <a:rPr lang="en-US" b="1" dirty="0" smtClean="0"/>
              <a:t>:</a:t>
            </a:r>
          </a:p>
          <a:p>
            <a:endParaRPr lang="en-US" dirty="0" smtClean="0"/>
          </a:p>
          <a:p>
            <a:r>
              <a:rPr lang="en-US" dirty="0" smtClean="0"/>
              <a:t>Accessibly</a:t>
            </a:r>
          </a:p>
          <a:p>
            <a:r>
              <a:rPr lang="en-US" dirty="0" smtClean="0"/>
              <a:t>Paging Success Rate </a:t>
            </a:r>
          </a:p>
          <a:p>
            <a:r>
              <a:rPr lang="en-US" dirty="0" smtClean="0"/>
              <a:t>CSSR (Call Set up Success Rate).</a:t>
            </a:r>
          </a:p>
          <a:p>
            <a:r>
              <a:rPr lang="en-US" dirty="0" smtClean="0"/>
              <a:t>CDR (Call Drop Rate).</a:t>
            </a:r>
          </a:p>
          <a:p>
            <a:r>
              <a:rPr lang="en-US" dirty="0" smtClean="0"/>
              <a:t>HSR (Handover Success Rate).</a:t>
            </a:r>
          </a:p>
          <a:p>
            <a:r>
              <a:rPr lang="en-US" dirty="0" smtClean="0"/>
              <a:t>TCH (Traffic Channel) Congestion Rate.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smtClean="0"/>
              <a:t>Radio Cell and Wave Propagation</a:t>
            </a:r>
            <a:endParaRPr lang="en-US" smtClean="0"/>
          </a:p>
        </p:txBody>
      </p:sp>
      <p:sp>
        <p:nvSpPr>
          <p:cNvPr id="12291" name="Content Placeholder 2"/>
          <p:cNvSpPr>
            <a:spLocks noGrp="1"/>
          </p:cNvSpPr>
          <p:nvPr>
            <p:ph idx="1"/>
          </p:nvPr>
        </p:nvSpPr>
        <p:spPr>
          <a:xfrm>
            <a:off x="838200" y="1460500"/>
            <a:ext cx="10515600" cy="4351338"/>
          </a:xfrm>
        </p:spPr>
        <p:txBody>
          <a:bodyPr/>
          <a:lstStyle/>
          <a:p>
            <a:pPr eaLnBrk="1" hangingPunct="1"/>
            <a:r>
              <a:rPr lang="en-US" sz="2000" smtClean="0"/>
              <a:t>The requirement from the radio planners is generally a network design that covers 100% of the area.</a:t>
            </a:r>
          </a:p>
          <a:p>
            <a:pPr eaLnBrk="1" hangingPunct="1"/>
            <a:r>
              <a:rPr lang="en-US" sz="2000" smtClean="0"/>
              <a:t>The whole land area is divided into three major classes - urban, suburban and rural - based on human-made structures and natural terrains. The cells (sites) that are constructed in these areas can be classified as outdoor and indoor cells. Outdoor cells can be further classified as macro-cellular, micro-cellular or pico cellular. </a:t>
            </a:r>
          </a:p>
          <a:p>
            <a:pPr eaLnBrk="1" hangingPunct="1"/>
            <a:endParaRPr lang="en-US" sz="2000" smtClean="0"/>
          </a:p>
          <a:p>
            <a:pPr eaLnBrk="1" hangingPunct="1"/>
            <a:endParaRPr lang="en-US" sz="2000" smtClean="0"/>
          </a:p>
          <a:p>
            <a:pPr eaLnBrk="1" hangingPunct="1"/>
            <a:endParaRPr lang="en-US" smtClean="0"/>
          </a:p>
        </p:txBody>
      </p:sp>
      <p:pic>
        <p:nvPicPr>
          <p:cNvPr id="12292" name="Picture 3"/>
          <p:cNvPicPr>
            <a:picLocks noChangeAspect="1"/>
          </p:cNvPicPr>
          <p:nvPr/>
        </p:nvPicPr>
        <p:blipFill>
          <a:blip r:embed="rId2"/>
          <a:srcRect/>
          <a:stretch>
            <a:fillRect/>
          </a:stretch>
        </p:blipFill>
        <p:spPr bwMode="auto">
          <a:xfrm>
            <a:off x="5973763" y="3295650"/>
            <a:ext cx="3273425"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b="1" smtClean="0"/>
              <a:t>Wave Propagation Effects and Parameters</a:t>
            </a:r>
            <a:endParaRPr lang="en-US" smtClean="0"/>
          </a:p>
        </p:txBody>
      </p:sp>
      <p:sp>
        <p:nvSpPr>
          <p:cNvPr id="13315" name="Content Placeholder 2"/>
          <p:cNvSpPr>
            <a:spLocks noGrp="1"/>
          </p:cNvSpPr>
          <p:nvPr>
            <p:ph idx="1"/>
          </p:nvPr>
        </p:nvSpPr>
        <p:spPr/>
        <p:txBody>
          <a:bodyPr/>
          <a:lstStyle/>
          <a:p>
            <a:pPr eaLnBrk="1" hangingPunct="1"/>
            <a:r>
              <a:rPr lang="en-US" sz="2000" smtClean="0"/>
              <a:t>The signal that is transmitted from the transmitting antenna (BTS/MS) and received by the receiving antenna (MS/BTS) </a:t>
            </a:r>
          </a:p>
          <a:p>
            <a:pPr eaLnBrk="1" hangingPunct="1"/>
            <a:r>
              <a:rPr lang="en-US" sz="2000" smtClean="0"/>
              <a:t>Free-space Loss</a:t>
            </a:r>
          </a:p>
          <a:p>
            <a:pPr eaLnBrk="1" hangingPunct="1"/>
            <a:r>
              <a:rPr lang="en-US" sz="2000" smtClean="0"/>
              <a:t>Multi-path propagation</a:t>
            </a:r>
          </a:p>
          <a:p>
            <a:pPr eaLnBrk="1" hangingPunct="1"/>
            <a:r>
              <a:rPr lang="en-US" sz="2000" smtClean="0"/>
              <a:t>Interference (ISI)</a:t>
            </a:r>
          </a:p>
          <a:p>
            <a:pPr eaLnBrk="1" hangingPunct="1"/>
            <a:r>
              <a:rPr lang="en-US" sz="2000" smtClean="0"/>
              <a:t>Fading</a:t>
            </a:r>
          </a:p>
          <a:p>
            <a:pPr eaLnBrk="1" hangingPunct="1"/>
            <a:r>
              <a:rPr lang="en-US" sz="2000" smtClean="0"/>
              <a:t>Refraction</a:t>
            </a:r>
          </a:p>
          <a:p>
            <a:pPr eaLnBrk="1" hangingPunct="1"/>
            <a:r>
              <a:rPr lang="en-US" sz="2000" smtClean="0"/>
              <a:t>Signal Over Vegetation (Foliage Loss)</a:t>
            </a:r>
          </a:p>
          <a:p>
            <a:pPr eaLnBrk="1" hangingPunct="1"/>
            <a:endParaRPr lang="en-US" sz="2000" smtClean="0"/>
          </a:p>
          <a:p>
            <a:pPr eaLnBrk="1" hangingPunct="1"/>
            <a:endParaRPr lang="en-US" sz="2000" smtClean="0"/>
          </a:p>
          <a:p>
            <a:pPr eaLnBrk="1" hangingPunct="1"/>
            <a:endParaRPr lang="en-US" sz="2000" smtClean="0"/>
          </a:p>
          <a:p>
            <a:pPr eaLnBrk="1" hangingPunct="1"/>
            <a:endParaRPr lang="en-US" smtClean="0"/>
          </a:p>
        </p:txBody>
      </p:sp>
      <p:pic>
        <p:nvPicPr>
          <p:cNvPr id="13316" name="Picture 3"/>
          <p:cNvPicPr>
            <a:picLocks noChangeAspect="1"/>
          </p:cNvPicPr>
          <p:nvPr/>
        </p:nvPicPr>
        <p:blipFill>
          <a:blip r:embed="rId2"/>
          <a:srcRect/>
          <a:stretch>
            <a:fillRect/>
          </a:stretch>
        </p:blipFill>
        <p:spPr bwMode="auto">
          <a:xfrm>
            <a:off x="6753225" y="2692400"/>
            <a:ext cx="3819525"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t>Dimensioning</a:t>
            </a:r>
            <a:endParaRPr lang="en-US" smtClean="0"/>
          </a:p>
        </p:txBody>
      </p:sp>
      <p:sp>
        <p:nvSpPr>
          <p:cNvPr id="16387" name="Content Placeholder 2"/>
          <p:cNvSpPr>
            <a:spLocks noGrp="1"/>
          </p:cNvSpPr>
          <p:nvPr>
            <p:ph idx="1"/>
          </p:nvPr>
        </p:nvSpPr>
        <p:spPr>
          <a:xfrm>
            <a:off x="838200" y="1482725"/>
            <a:ext cx="10515600" cy="4351338"/>
          </a:xfrm>
        </p:spPr>
        <p:txBody>
          <a:bodyPr/>
          <a:lstStyle/>
          <a:p>
            <a:pPr algn="just" eaLnBrk="1" hangingPunct="1"/>
            <a:r>
              <a:rPr lang="en-US" sz="2400" smtClean="0"/>
              <a:t>The dimensioning exercise is to identify the equipment and the network type (i.e. technology employed) required in order to cater for the coverage and quality requirements, apart from seeing that capacity needs are fulfilled for the next few years (generally 3-5 years).</a:t>
            </a:r>
          </a:p>
          <a:p>
            <a:pPr algn="just" eaLnBrk="1" hangingPunct="1">
              <a:buFont typeface="Arial" charset="0"/>
              <a:buNone/>
            </a:pPr>
            <a:r>
              <a:rPr lang="en-US" sz="2400" smtClean="0"/>
              <a:t>The inputs that are required for the dimensioning include:</a:t>
            </a:r>
          </a:p>
          <a:p>
            <a:pPr algn="just" eaLnBrk="1" hangingPunct="1"/>
            <a:r>
              <a:rPr lang="en-US" sz="2400" smtClean="0"/>
              <a:t>The geographical area to be covered</a:t>
            </a:r>
          </a:p>
          <a:p>
            <a:pPr algn="just" eaLnBrk="1" hangingPunct="1"/>
            <a:r>
              <a:rPr lang="en-US" sz="2400" smtClean="0"/>
              <a:t>The estimated traffic in each region</a:t>
            </a:r>
          </a:p>
          <a:p>
            <a:pPr algn="just" eaLnBrk="1" hangingPunct="1"/>
            <a:r>
              <a:rPr lang="en-US" sz="2400" smtClean="0"/>
              <a:t>Minimum requirements of power in each region and blocking criteria</a:t>
            </a:r>
          </a:p>
          <a:p>
            <a:pPr algn="just" eaLnBrk="1" hangingPunct="1"/>
            <a:r>
              <a:rPr lang="en-US" sz="2400" smtClean="0"/>
              <a:t>Path loss</a:t>
            </a:r>
          </a:p>
          <a:p>
            <a:pPr algn="just" eaLnBrk="1" hangingPunct="1"/>
            <a:r>
              <a:rPr lang="en-US" sz="2400" smtClean="0"/>
              <a:t>The frequency band to be used and frequency re-use.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smtClean="0"/>
              <a:t>RADIO NETWORK DETAILED PLANNING</a:t>
            </a:r>
            <a:endParaRPr lang="en-US" smtClean="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dirty="0" smtClean="0"/>
              <a:t>The detailed radio network plan can be sub-divided into three sub-plans:</a:t>
            </a:r>
          </a:p>
          <a:p>
            <a:pPr eaLnBrk="1" fontAlgn="auto" hangingPunct="1">
              <a:spcAft>
                <a:spcPts val="0"/>
              </a:spcAft>
              <a:buFont typeface="Arial" panose="020B0604020202020204" pitchFamily="34" charset="0"/>
              <a:buChar char="•"/>
              <a:defRPr/>
            </a:pPr>
            <a:r>
              <a:rPr lang="en-US" dirty="0" smtClean="0"/>
              <a:t> Link budget calculation,</a:t>
            </a:r>
          </a:p>
          <a:p>
            <a:pPr eaLnBrk="1" fontAlgn="auto" hangingPunct="1">
              <a:spcAft>
                <a:spcPts val="0"/>
              </a:spcAft>
              <a:buFont typeface="Arial" panose="020B0604020202020204" pitchFamily="34" charset="0"/>
              <a:buChar char="•"/>
              <a:defRPr/>
            </a:pPr>
            <a:r>
              <a:rPr lang="en-US" dirty="0" smtClean="0"/>
              <a:t> Coverage, capacity planning and spectrum efficiency,</a:t>
            </a:r>
          </a:p>
          <a:p>
            <a:pPr eaLnBrk="1" fontAlgn="auto" hangingPunct="1">
              <a:spcAft>
                <a:spcPts val="0"/>
              </a:spcAft>
              <a:buFont typeface="Arial" panose="020B0604020202020204" pitchFamily="34" charset="0"/>
              <a:buChar char="•"/>
              <a:defRPr/>
            </a:pPr>
            <a:r>
              <a:rPr lang="en-US" dirty="0" smtClean="0"/>
              <a:t> Parameter planning.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525"/>
            <a:ext cx="10515600" cy="6040438"/>
          </a:xfrm>
        </p:spPr>
        <p:txBody>
          <a:bodyPr rtlCol="0">
            <a:normAutofit fontScale="62500" lnSpcReduction="20000"/>
          </a:bodyPr>
          <a:lstStyle/>
          <a:p>
            <a:pPr marL="0" indent="0" eaLnBrk="1" fontAlgn="auto" hangingPunct="1">
              <a:spcAft>
                <a:spcPts val="0"/>
              </a:spcAft>
              <a:buFont typeface="Arial" panose="020B0604020202020204" pitchFamily="34" charset="0"/>
              <a:buNone/>
              <a:defRPr/>
            </a:pPr>
            <a:r>
              <a:rPr lang="en-US" sz="3200" b="1" i="1" dirty="0" smtClean="0"/>
              <a:t>Important Components of Link Budget Calculations </a:t>
            </a:r>
            <a:endParaRPr lang="en-US" sz="3200" dirty="0" smtClean="0"/>
          </a:p>
          <a:p>
            <a:pPr algn="just" eaLnBrk="1" fontAlgn="auto" hangingPunct="1">
              <a:spcAft>
                <a:spcPts val="0"/>
              </a:spcAft>
              <a:buFont typeface="Arial" panose="020B0604020202020204" pitchFamily="34" charset="0"/>
              <a:buChar char="•"/>
              <a:defRPr/>
            </a:pPr>
            <a:r>
              <a:rPr lang="en-US" sz="3200" dirty="0" smtClean="0"/>
              <a:t>MS sensitivity: This factor is dependent upon the receiver noise and minimum level of </a:t>
            </a:r>
            <a:r>
              <a:rPr lang="en-US" sz="3200" i="1" dirty="0" err="1" smtClean="0"/>
              <a:t>Eb</a:t>
            </a:r>
            <a:r>
              <a:rPr lang="en-US" sz="3200" i="1" dirty="0" smtClean="0"/>
              <a:t>/No </a:t>
            </a:r>
            <a:r>
              <a:rPr lang="en-US" sz="3200" dirty="0" smtClean="0"/>
              <a:t>(i.e. output signal to noise ratio) needed. This is calculated by using the GSM specifications (ETSI GSM recommendation 05.05). The recommended values of MS sensitivity in GSM 900 and 1800 are -102 </a:t>
            </a:r>
            <a:r>
              <a:rPr lang="en-US" sz="3200" dirty="0" err="1" smtClean="0"/>
              <a:t>dBm</a:t>
            </a:r>
            <a:r>
              <a:rPr lang="en-US" sz="3200" dirty="0" smtClean="0"/>
              <a:t> and -100 </a:t>
            </a:r>
            <a:r>
              <a:rPr lang="en-US" sz="3200" dirty="0" err="1" smtClean="0"/>
              <a:t>dBm</a:t>
            </a:r>
            <a:r>
              <a:rPr lang="en-US" sz="3200" dirty="0" smtClean="0"/>
              <a:t> respectively. </a:t>
            </a:r>
          </a:p>
          <a:p>
            <a:pPr algn="just" eaLnBrk="1" fontAlgn="auto" hangingPunct="1">
              <a:spcAft>
                <a:spcPts val="0"/>
              </a:spcAft>
              <a:buFont typeface="Arial" panose="020B0604020202020204" pitchFamily="34" charset="0"/>
              <a:buChar char="•"/>
              <a:defRPr/>
            </a:pPr>
            <a:r>
              <a:rPr lang="en-US" sz="3200" dirty="0" smtClean="0"/>
              <a:t> </a:t>
            </a:r>
          </a:p>
          <a:p>
            <a:pPr algn="just" eaLnBrk="1" fontAlgn="auto" hangingPunct="1">
              <a:spcAft>
                <a:spcPts val="0"/>
              </a:spcAft>
              <a:buFont typeface="Arial" panose="020B0604020202020204" pitchFamily="34" charset="0"/>
              <a:buChar char="•"/>
              <a:defRPr/>
            </a:pPr>
            <a:r>
              <a:rPr lang="en-US" sz="3200" dirty="0" smtClean="0"/>
              <a:t>BTS sensitivity: The sensitivity of the base station is again specified by the ETSI's GSM recommendations 05.05 and is calculated in the same manner as the MS sensitivity. The recommended value of BTS sensitivity is -106 </a:t>
            </a:r>
            <a:r>
              <a:rPr lang="en-US" sz="3200" dirty="0" err="1" smtClean="0"/>
              <a:t>dBm</a:t>
            </a:r>
            <a:r>
              <a:rPr lang="en-US" sz="3200" dirty="0" smtClean="0"/>
              <a:t>. However, when doing power budget calculations, the value given by the manufacturer (or measured value) should be used.</a:t>
            </a:r>
          </a:p>
          <a:p>
            <a:pPr marL="0" indent="0" algn="just" eaLnBrk="1" fontAlgn="auto" hangingPunct="1">
              <a:spcAft>
                <a:spcPts val="0"/>
              </a:spcAft>
              <a:buFont typeface="Arial" panose="020B0604020202020204" pitchFamily="34" charset="0"/>
              <a:buNone/>
              <a:defRPr/>
            </a:pPr>
            <a:r>
              <a:rPr lang="en-US" sz="3200" dirty="0" smtClean="0"/>
              <a:t> </a:t>
            </a:r>
          </a:p>
          <a:p>
            <a:pPr algn="just" eaLnBrk="1" fontAlgn="auto" hangingPunct="1">
              <a:spcAft>
                <a:spcPts val="0"/>
              </a:spcAft>
              <a:buFont typeface="Arial" panose="020B0604020202020204" pitchFamily="34" charset="0"/>
              <a:buChar char="•"/>
              <a:defRPr/>
            </a:pPr>
            <a:r>
              <a:rPr lang="en-US" sz="3200" dirty="0" smtClean="0"/>
              <a:t>Fade margin: This is the difference between the received signal and receiver threshold. Usually a fast fade margin is of importance in power budget calculations. Different values are used for different types of regions, such as 2 dB for dense urban or 1 dB for urban.</a:t>
            </a:r>
          </a:p>
          <a:p>
            <a:pPr marL="0" indent="0" algn="just" eaLnBrk="1" fontAlgn="auto" hangingPunct="1">
              <a:spcAft>
                <a:spcPts val="0"/>
              </a:spcAft>
              <a:buFont typeface="Arial" panose="020B0604020202020204" pitchFamily="34" charset="0"/>
              <a:buNone/>
              <a:defRPr/>
            </a:pPr>
            <a:r>
              <a:rPr lang="en-US" sz="3200" dirty="0" smtClean="0"/>
              <a:t> </a:t>
            </a:r>
          </a:p>
          <a:p>
            <a:pPr algn="just" eaLnBrk="1" fontAlgn="auto" hangingPunct="1">
              <a:spcAft>
                <a:spcPts val="0"/>
              </a:spcAft>
              <a:buFont typeface="Arial" panose="020B0604020202020204" pitchFamily="34" charset="0"/>
              <a:buChar char="•"/>
              <a:defRPr/>
            </a:pPr>
            <a:r>
              <a:rPr lang="en-US" sz="3200" dirty="0" smtClean="0"/>
              <a:t>Connector and cable losses: As cables and connectors are used in power transmission, the losses incurred therein should be taken into account. Cable attenuation figures are usually quoted in loss (dB) per 100 m. </a:t>
            </a:r>
          </a:p>
          <a:p>
            <a:pPr algn="just" eaLnBrk="1" fontAlgn="auto" hangingPunct="1">
              <a:spcAft>
                <a:spcPts val="0"/>
              </a:spcAft>
              <a:buFont typeface="Arial" panose="020B0604020202020204" pitchFamily="34" charset="0"/>
              <a:buChar char="•"/>
              <a:defRPr/>
            </a:pPr>
            <a:endParaRPr lang="en-US" sz="3200" dirty="0" smtClean="0"/>
          </a:p>
          <a:p>
            <a:pPr algn="just" eaLnBrk="1" fontAlgn="auto" hangingPunct="1">
              <a:spcAft>
                <a:spcPts val="0"/>
              </a:spcAft>
              <a:buFont typeface="Arial" panose="020B0604020202020204" pitchFamily="34" charset="0"/>
              <a:buChar char="•"/>
              <a:defRPr/>
            </a:pPr>
            <a:r>
              <a:rPr lang="en-US" sz="3200" dirty="0" smtClean="0"/>
              <a:t>MS and BTS antenna gain: The antennas used for MS and BTS have significantly different gain levels.</a:t>
            </a:r>
          </a:p>
          <a:p>
            <a:pPr eaLnBrk="1" fontAlgn="auto" hangingPunct="1">
              <a:spcAft>
                <a:spcPts val="0"/>
              </a:spcAft>
              <a:buFont typeface="Arial" panose="020B0604020202020204"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Link Budget &amp; Power Budget</a:t>
            </a:r>
          </a:p>
        </p:txBody>
      </p:sp>
      <p:pic>
        <p:nvPicPr>
          <p:cNvPr id="20483" name="Content Placeholder 4"/>
          <p:cNvPicPr>
            <a:picLocks noGrp="1" noChangeAspect="1"/>
          </p:cNvPicPr>
          <p:nvPr>
            <p:ph idx="1"/>
          </p:nvPr>
        </p:nvPicPr>
        <p:blipFill>
          <a:blip r:embed="rId2"/>
          <a:srcRect/>
          <a:stretch>
            <a:fillRect/>
          </a:stretch>
        </p:blipFill>
        <p:spPr>
          <a:xfrm>
            <a:off x="841375" y="1825625"/>
            <a:ext cx="8051800" cy="35750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Link Budget</a:t>
            </a:r>
          </a:p>
        </p:txBody>
      </p:sp>
      <p:sp>
        <p:nvSpPr>
          <p:cNvPr id="21507" name="Content Placeholder 2"/>
          <p:cNvSpPr>
            <a:spLocks noGrp="1"/>
          </p:cNvSpPr>
          <p:nvPr>
            <p:ph idx="1"/>
          </p:nvPr>
        </p:nvSpPr>
        <p:spPr>
          <a:xfrm>
            <a:off x="838200" y="1439863"/>
            <a:ext cx="10515600" cy="4737100"/>
          </a:xfrm>
        </p:spPr>
        <p:txBody>
          <a:bodyPr/>
          <a:lstStyle/>
          <a:p>
            <a:pPr eaLnBrk="1" hangingPunct="1"/>
            <a:r>
              <a:rPr lang="en-US" sz="2000" smtClean="0"/>
              <a:t>Link budget calculations give the loss in the signal strength on the path between the mobile station antenna and base station antenna.</a:t>
            </a:r>
          </a:p>
          <a:p>
            <a:pPr eaLnBrk="1" hangingPunct="1"/>
            <a:r>
              <a:rPr lang="en-US" sz="2000" smtClean="0"/>
              <a:t> Link budget calculations are done for both the uplink and downlink.</a:t>
            </a:r>
          </a:p>
          <a:p>
            <a:pPr eaLnBrk="1" hangingPunct="1"/>
            <a:r>
              <a:rPr lang="en-US" sz="2000" smtClean="0"/>
              <a:t>Effective Isotropic Effective power</a:t>
            </a:r>
          </a:p>
          <a:p>
            <a:pPr eaLnBrk="1" hangingPunct="1"/>
            <a:endParaRPr lang="en-US" sz="2000" smtClean="0"/>
          </a:p>
        </p:txBody>
      </p:sp>
      <p:pic>
        <p:nvPicPr>
          <p:cNvPr id="21508" name="Picture 3"/>
          <p:cNvPicPr>
            <a:picLocks noChangeAspect="1"/>
          </p:cNvPicPr>
          <p:nvPr/>
        </p:nvPicPr>
        <p:blipFill>
          <a:blip r:embed="rId2"/>
          <a:srcRect/>
          <a:stretch>
            <a:fillRect/>
          </a:stretch>
        </p:blipFill>
        <p:spPr bwMode="auto">
          <a:xfrm>
            <a:off x="2247900" y="3021013"/>
            <a:ext cx="8386763" cy="3608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638</TotalTime>
  <Words>1764</Words>
  <Application>Microsoft Office PowerPoint</Application>
  <PresentationFormat>Custom</PresentationFormat>
  <Paragraphs>157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NETWORK PLANNING PROCESS</vt:lpstr>
      <vt:lpstr>Slide 2</vt:lpstr>
      <vt:lpstr>Radio Cell and Wave Propagation</vt:lpstr>
      <vt:lpstr>Wave Propagation Effects and Parameters</vt:lpstr>
      <vt:lpstr>Dimensioning</vt:lpstr>
      <vt:lpstr>RADIO NETWORK DETAILED PLANNING</vt:lpstr>
      <vt:lpstr>Slide 7</vt:lpstr>
      <vt:lpstr>Link Budget &amp; Power Budget</vt:lpstr>
      <vt:lpstr>Link Budget</vt:lpstr>
      <vt:lpstr>Slide 10</vt:lpstr>
      <vt:lpstr>The link budget is the table recording the power loss in the uplink or downlink of the network. Below is an example of the link budget from GSM 900 MHz. The link budget results can be improved by adopting some techniques like frequency hopping or using receiver diversity. (Ref. ETSI)</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Network Planning &amp; Optimization of 2G</dc:title>
  <dc:creator>Arefin</dc:creator>
  <cp:lastModifiedBy>DIU</cp:lastModifiedBy>
  <cp:revision>92</cp:revision>
  <dcterms:created xsi:type="dcterms:W3CDTF">2014-02-28T14:28:44Z</dcterms:created>
  <dcterms:modified xsi:type="dcterms:W3CDTF">2017-08-07T04:02:37Z</dcterms:modified>
</cp:coreProperties>
</file>