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62" r:id="rId8"/>
    <p:sldId id="263" r:id="rId9"/>
    <p:sldId id="265" r:id="rId10"/>
    <p:sldId id="264" r:id="rId11"/>
    <p:sldId id="266" r:id="rId12"/>
    <p:sldId id="257" r:id="rId13"/>
    <p:sldId id="258" r:id="rId14"/>
    <p:sldId id="267" r:id="rId15"/>
    <p:sldId id="259" r:id="rId16"/>
    <p:sldId id="260" r:id="rId17"/>
    <p:sldId id="261" r:id="rId18"/>
    <p:sldId id="268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61D416DE-2C77-4238-922B-BA59747116EF}"/>
              </a:ext>
            </a:extLst>
          </p:cNvPr>
          <p:cNvSpPr/>
          <p:nvPr/>
        </p:nvSpPr>
        <p:spPr>
          <a:xfrm>
            <a:off x="2240664" y="391558"/>
            <a:ext cx="6096000" cy="655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u="sng" dirty="0" smtClean="0"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Digital Communication</a:t>
            </a: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4863" y="1091105"/>
            <a:ext cx="9668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 Communication is that where the message or data is in digital form of </a:t>
            </a:r>
          </a:p>
          <a:p>
            <a:r>
              <a:rPr lang="en-US" dirty="0" smtClean="0"/>
              <a:t>signal, then the digital message signal is modulated by using digital modulation techniques </a:t>
            </a:r>
          </a:p>
          <a:p>
            <a:r>
              <a:rPr lang="en-US" dirty="0" smtClean="0"/>
              <a:t>Then transmitted by transmitter.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50319" y="2439264"/>
            <a:ext cx="106257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 </a:t>
            </a:r>
          </a:p>
          <a:p>
            <a:r>
              <a:rPr lang="en-US" dirty="0" smtClean="0"/>
              <a:t>1.What is the basic Difference between Digital and Analog Communication System?</a:t>
            </a:r>
          </a:p>
          <a:p>
            <a:r>
              <a:rPr lang="en-US" dirty="0" smtClean="0"/>
              <a:t>2.What is Analog Signal?</a:t>
            </a:r>
          </a:p>
          <a:p>
            <a:r>
              <a:rPr lang="en-US" dirty="0" smtClean="0"/>
              <a:t>3.What is Digital Signal?</a:t>
            </a:r>
          </a:p>
          <a:p>
            <a:r>
              <a:rPr lang="en-US" dirty="0" smtClean="0"/>
              <a:t>4.What is Digital Modulation ? And what are the techniques?</a:t>
            </a:r>
          </a:p>
          <a:p>
            <a:r>
              <a:rPr lang="en-US" dirty="0" smtClean="0"/>
              <a:t>5.What are the Differences between Digital and Analog Modulation Techniques?</a:t>
            </a:r>
          </a:p>
          <a:p>
            <a:r>
              <a:rPr lang="en-US" dirty="0" smtClean="0"/>
              <a:t>6.Actually message signals from input transducer (microphone ,camera or Keyboard are what types ?</a:t>
            </a:r>
          </a:p>
          <a:p>
            <a:r>
              <a:rPr lang="en-US" dirty="0" smtClean="0"/>
              <a:t>Analog or Digital?</a:t>
            </a:r>
          </a:p>
          <a:p>
            <a:r>
              <a:rPr lang="en-US" dirty="0" smtClean="0"/>
              <a:t>7.If Analog how can we convert this into digital in Digital communication?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99" y="1207864"/>
            <a:ext cx="9719392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2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alog Communication - Sampling - Tutorials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23752"/>
            <a:ext cx="57150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mpling Analog Signal Continuous Signal Digitization, PNG, 886x461px,  Sampling, Analog Signal, Area, Communication, Communications System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590428"/>
            <a:ext cx="6467964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9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560A0892-98A2-42C0-BC92-43F62BC059B6}"/>
              </a:ext>
            </a:extLst>
          </p:cNvPr>
          <p:cNvSpPr/>
          <p:nvPr/>
        </p:nvSpPr>
        <p:spPr>
          <a:xfrm>
            <a:off x="594409" y="2231343"/>
            <a:ext cx="1914525" cy="762000"/>
          </a:xfrm>
          <a:custGeom>
            <a:avLst/>
            <a:gdLst>
              <a:gd name="connsiteX0" fmla="*/ 0 w 2756471"/>
              <a:gd name="connsiteY0" fmla="*/ 590569 h 895427"/>
              <a:gd name="connsiteX1" fmla="*/ 247650 w 2756471"/>
              <a:gd name="connsiteY1" fmla="*/ 47644 h 895427"/>
              <a:gd name="connsiteX2" fmla="*/ 828675 w 2756471"/>
              <a:gd name="connsiteY2" fmla="*/ 895369 h 895427"/>
              <a:gd name="connsiteX3" fmla="*/ 1352550 w 2756471"/>
              <a:gd name="connsiteY3" fmla="*/ 19 h 895427"/>
              <a:gd name="connsiteX4" fmla="*/ 1828800 w 2756471"/>
              <a:gd name="connsiteY4" fmla="*/ 866794 h 895427"/>
              <a:gd name="connsiteX5" fmla="*/ 2333625 w 2756471"/>
              <a:gd name="connsiteY5" fmla="*/ 28594 h 895427"/>
              <a:gd name="connsiteX6" fmla="*/ 2724150 w 2756471"/>
              <a:gd name="connsiteY6" fmla="*/ 447694 h 895427"/>
              <a:gd name="connsiteX7" fmla="*/ 2733675 w 2756471"/>
              <a:gd name="connsiteY7" fmla="*/ 457219 h 895427"/>
              <a:gd name="connsiteX8" fmla="*/ 2743200 w 2756471"/>
              <a:gd name="connsiteY8" fmla="*/ 466744 h 895427"/>
              <a:gd name="connsiteX9" fmla="*/ 2743200 w 2756471"/>
              <a:gd name="connsiteY9" fmla="*/ 466744 h 895427"/>
              <a:gd name="connsiteX10" fmla="*/ 2743200 w 2756471"/>
              <a:gd name="connsiteY10" fmla="*/ 466744 h 89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56471" h="895427">
                <a:moveTo>
                  <a:pt x="0" y="590569"/>
                </a:moveTo>
                <a:cubicBezTo>
                  <a:pt x="54769" y="293706"/>
                  <a:pt x="109538" y="-3156"/>
                  <a:pt x="247650" y="47644"/>
                </a:cubicBezTo>
                <a:cubicBezTo>
                  <a:pt x="385762" y="98444"/>
                  <a:pt x="644525" y="903306"/>
                  <a:pt x="828675" y="895369"/>
                </a:cubicBezTo>
                <a:cubicBezTo>
                  <a:pt x="1012825" y="887432"/>
                  <a:pt x="1185863" y="4781"/>
                  <a:pt x="1352550" y="19"/>
                </a:cubicBezTo>
                <a:cubicBezTo>
                  <a:pt x="1519237" y="-4743"/>
                  <a:pt x="1665288" y="862032"/>
                  <a:pt x="1828800" y="866794"/>
                </a:cubicBezTo>
                <a:cubicBezTo>
                  <a:pt x="1992312" y="871556"/>
                  <a:pt x="2184400" y="98444"/>
                  <a:pt x="2333625" y="28594"/>
                </a:cubicBezTo>
                <a:cubicBezTo>
                  <a:pt x="2482850" y="-41256"/>
                  <a:pt x="2724150" y="447694"/>
                  <a:pt x="2724150" y="447694"/>
                </a:cubicBezTo>
                <a:cubicBezTo>
                  <a:pt x="2790825" y="519131"/>
                  <a:pt x="2733675" y="457219"/>
                  <a:pt x="2733675" y="457219"/>
                </a:cubicBezTo>
                <a:lnTo>
                  <a:pt x="2743200" y="466744"/>
                </a:lnTo>
                <a:lnTo>
                  <a:pt x="2743200" y="466744"/>
                </a:lnTo>
                <a:lnTo>
                  <a:pt x="2743200" y="466744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19E61F49-3644-4A4F-9EA3-A74EC15538D2}"/>
              </a:ext>
            </a:extLst>
          </p:cNvPr>
          <p:cNvCxnSpPr/>
          <p:nvPr/>
        </p:nvCxnSpPr>
        <p:spPr>
          <a:xfrm flipV="1">
            <a:off x="603934" y="2658380"/>
            <a:ext cx="20478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B485AA03-2C12-41B8-A2E3-93E96863794D}"/>
              </a:ext>
            </a:extLst>
          </p:cNvPr>
          <p:cNvCxnSpPr/>
          <p:nvPr/>
        </p:nvCxnSpPr>
        <p:spPr>
          <a:xfrm flipH="1" flipV="1">
            <a:off x="594409" y="1762713"/>
            <a:ext cx="0" cy="18383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 Box 28">
            <a:extLst>
              <a:ext uri="{FF2B5EF4-FFF2-40B4-BE49-F238E27FC236}">
                <a16:creationId xmlns="" xmlns:a16="http://schemas.microsoft.com/office/drawing/2014/main" id="{D1EAA889-66B1-4C11-9428-4014EAF723D1}"/>
              </a:ext>
            </a:extLst>
          </p:cNvPr>
          <p:cNvSpPr txBox="1"/>
          <p:nvPr/>
        </p:nvSpPr>
        <p:spPr>
          <a:xfrm>
            <a:off x="4446903" y="1370312"/>
            <a:ext cx="381000" cy="352425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11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10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9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8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7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6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5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4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3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2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1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540F26BB-B99F-4FDB-B90E-AE24CDB9CDB4}"/>
              </a:ext>
            </a:extLst>
          </p:cNvPr>
          <p:cNvCxnSpPr>
            <a:cxnSpLocks/>
          </p:cNvCxnSpPr>
          <p:nvPr/>
        </p:nvCxnSpPr>
        <p:spPr>
          <a:xfrm>
            <a:off x="4751703" y="2960352"/>
            <a:ext cx="4849497" cy="285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F3AF9E4-30C8-4661-B805-5E255EA2FDEF}"/>
              </a:ext>
            </a:extLst>
          </p:cNvPr>
          <p:cNvCxnSpPr/>
          <p:nvPr/>
        </p:nvCxnSpPr>
        <p:spPr>
          <a:xfrm flipV="1">
            <a:off x="4732653" y="1379202"/>
            <a:ext cx="28575" cy="33909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 Box 32">
            <a:extLst>
              <a:ext uri="{FF2B5EF4-FFF2-40B4-BE49-F238E27FC236}">
                <a16:creationId xmlns="" xmlns:a16="http://schemas.microsoft.com/office/drawing/2014/main" id="{32E532F4-5129-43A4-84D7-B9DC45FE706E}"/>
              </a:ext>
            </a:extLst>
          </p:cNvPr>
          <p:cNvSpPr txBox="1"/>
          <p:nvPr/>
        </p:nvSpPr>
        <p:spPr>
          <a:xfrm>
            <a:off x="4761228" y="2989562"/>
            <a:ext cx="1247775" cy="27622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0 1  2  3  4  5 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6  7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6 </a:t>
            </a:r>
          </a:p>
        </p:txBody>
      </p:sp>
      <p:sp>
        <p:nvSpPr>
          <p:cNvPr id="12" name="Text Box 33">
            <a:extLst>
              <a:ext uri="{FF2B5EF4-FFF2-40B4-BE49-F238E27FC236}">
                <a16:creationId xmlns="" xmlns:a16="http://schemas.microsoft.com/office/drawing/2014/main" id="{49B347FB-4E97-485D-BE7B-BF16BA53A835}"/>
              </a:ext>
            </a:extLst>
          </p:cNvPr>
          <p:cNvSpPr txBox="1"/>
          <p:nvPr/>
        </p:nvSpPr>
        <p:spPr>
          <a:xfrm>
            <a:off x="5885178" y="2703812"/>
            <a:ext cx="1209675" cy="22860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8  9  10  11  12 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04B5EA23-BA11-42A2-BD9D-0D10A617F8BD}"/>
              </a:ext>
            </a:extLst>
          </p:cNvPr>
          <p:cNvCxnSpPr/>
          <p:nvPr/>
        </p:nvCxnSpPr>
        <p:spPr>
          <a:xfrm>
            <a:off x="4761228" y="2656187"/>
            <a:ext cx="4305300" cy="9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DFA3347C-02A0-4402-8139-A5CA6D6814D2}"/>
              </a:ext>
            </a:extLst>
          </p:cNvPr>
          <p:cNvCxnSpPr/>
          <p:nvPr/>
        </p:nvCxnSpPr>
        <p:spPr>
          <a:xfrm flipV="1">
            <a:off x="4742178" y="2351387"/>
            <a:ext cx="4324350" cy="9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C0369C16-D2B3-46F0-AA9E-F20205265547}"/>
              </a:ext>
            </a:extLst>
          </p:cNvPr>
          <p:cNvCxnSpPr/>
          <p:nvPr/>
        </p:nvCxnSpPr>
        <p:spPr>
          <a:xfrm flipV="1">
            <a:off x="4732653" y="3227687"/>
            <a:ext cx="4381500" cy="9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D763FC7D-927B-4E28-952C-8259650C938D}"/>
              </a:ext>
            </a:extLst>
          </p:cNvPr>
          <p:cNvCxnSpPr/>
          <p:nvPr/>
        </p:nvCxnSpPr>
        <p:spPr>
          <a:xfrm>
            <a:off x="4723128" y="4084937"/>
            <a:ext cx="4391025" cy="9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5540141-99A6-4820-A3E6-45DEC113A514}"/>
              </a:ext>
            </a:extLst>
          </p:cNvPr>
          <p:cNvCxnSpPr/>
          <p:nvPr/>
        </p:nvCxnSpPr>
        <p:spPr>
          <a:xfrm>
            <a:off x="4723128" y="4361162"/>
            <a:ext cx="4352925" cy="47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CCD9B3A-0119-4268-BC8D-0766457EE99E}"/>
              </a:ext>
            </a:extLst>
          </p:cNvPr>
          <p:cNvCxnSpPr/>
          <p:nvPr/>
        </p:nvCxnSpPr>
        <p:spPr>
          <a:xfrm>
            <a:off x="4723128" y="4656437"/>
            <a:ext cx="4448175" cy="9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29AEDBED-D7B3-43B3-BA6F-725E707D239F}"/>
              </a:ext>
            </a:extLst>
          </p:cNvPr>
          <p:cNvCxnSpPr>
            <a:cxnSpLocks/>
          </p:cNvCxnSpPr>
          <p:nvPr/>
        </p:nvCxnSpPr>
        <p:spPr>
          <a:xfrm flipV="1">
            <a:off x="5122540" y="1973094"/>
            <a:ext cx="0" cy="97773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9543D143-6E5C-46EB-BB48-DBD9A3952D8F}"/>
              </a:ext>
            </a:extLst>
          </p:cNvPr>
          <p:cNvCxnSpPr>
            <a:cxnSpLocks/>
          </p:cNvCxnSpPr>
          <p:nvPr/>
        </p:nvCxnSpPr>
        <p:spPr>
          <a:xfrm flipV="1">
            <a:off x="5261287" y="1701800"/>
            <a:ext cx="0" cy="127823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851D8985-31A9-47CE-90A2-48E0CAF284FF}"/>
              </a:ext>
            </a:extLst>
          </p:cNvPr>
          <p:cNvCxnSpPr>
            <a:cxnSpLocks/>
          </p:cNvCxnSpPr>
          <p:nvPr/>
        </p:nvCxnSpPr>
        <p:spPr>
          <a:xfrm flipV="1">
            <a:off x="5394003" y="1581150"/>
            <a:ext cx="0" cy="140777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DD743CB-06E7-4796-B922-1380CCCDB75A}"/>
              </a:ext>
            </a:extLst>
          </p:cNvPr>
          <p:cNvCxnSpPr/>
          <p:nvPr/>
        </p:nvCxnSpPr>
        <p:spPr>
          <a:xfrm flipV="1">
            <a:off x="5532748" y="1801477"/>
            <a:ext cx="9525" cy="11811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8C57DA92-9FCE-4E3E-A8DF-452425701F44}"/>
              </a:ext>
            </a:extLst>
          </p:cNvPr>
          <p:cNvCxnSpPr>
            <a:cxnSpLocks/>
          </p:cNvCxnSpPr>
          <p:nvPr/>
        </p:nvCxnSpPr>
        <p:spPr>
          <a:xfrm flipV="1">
            <a:off x="5666096" y="2046586"/>
            <a:ext cx="0" cy="91694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5285DDF-0507-40C5-8E06-6A201562F11A}"/>
              </a:ext>
            </a:extLst>
          </p:cNvPr>
          <p:cNvCxnSpPr>
            <a:cxnSpLocks/>
          </p:cNvCxnSpPr>
          <p:nvPr/>
        </p:nvCxnSpPr>
        <p:spPr>
          <a:xfrm flipV="1">
            <a:off x="6351903" y="2960987"/>
            <a:ext cx="0" cy="121199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C1FA79FA-5347-4FA7-BBC0-2D1246E2F180}"/>
              </a:ext>
            </a:extLst>
          </p:cNvPr>
          <p:cNvCxnSpPr/>
          <p:nvPr/>
        </p:nvCxnSpPr>
        <p:spPr>
          <a:xfrm flipV="1">
            <a:off x="4736769" y="3503657"/>
            <a:ext cx="4381500" cy="9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A5A7B3BF-3AF5-4E98-B00F-BD8A8D367113}"/>
              </a:ext>
            </a:extLst>
          </p:cNvPr>
          <p:cNvCxnSpPr/>
          <p:nvPr/>
        </p:nvCxnSpPr>
        <p:spPr>
          <a:xfrm flipV="1">
            <a:off x="4724412" y="3775503"/>
            <a:ext cx="4381500" cy="9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9E629D4C-D3F1-474E-B43F-69AA3738F18B}"/>
              </a:ext>
            </a:extLst>
          </p:cNvPr>
          <p:cNvCxnSpPr>
            <a:cxnSpLocks/>
          </p:cNvCxnSpPr>
          <p:nvPr/>
        </p:nvCxnSpPr>
        <p:spPr>
          <a:xfrm flipV="1">
            <a:off x="6049288" y="2977336"/>
            <a:ext cx="0" cy="4516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70051B0B-128A-431B-8550-480482A2355D}"/>
              </a:ext>
            </a:extLst>
          </p:cNvPr>
          <p:cNvCxnSpPr>
            <a:cxnSpLocks/>
          </p:cNvCxnSpPr>
          <p:nvPr/>
        </p:nvCxnSpPr>
        <p:spPr>
          <a:xfrm flipV="1">
            <a:off x="6201298" y="2964982"/>
            <a:ext cx="0" cy="7624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2CBE1934-E656-4DEA-9955-D17F0185B315}"/>
              </a:ext>
            </a:extLst>
          </p:cNvPr>
          <p:cNvCxnSpPr>
            <a:cxnSpLocks/>
          </p:cNvCxnSpPr>
          <p:nvPr/>
        </p:nvCxnSpPr>
        <p:spPr>
          <a:xfrm flipV="1">
            <a:off x="6566073" y="2965616"/>
            <a:ext cx="0" cy="8194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C4CBEBD4-91AB-4C15-BE51-B69CAF2FE2CF}"/>
              </a:ext>
            </a:extLst>
          </p:cNvPr>
          <p:cNvCxnSpPr>
            <a:cxnSpLocks/>
          </p:cNvCxnSpPr>
          <p:nvPr/>
        </p:nvCxnSpPr>
        <p:spPr>
          <a:xfrm flipV="1">
            <a:off x="6759408" y="2965615"/>
            <a:ext cx="0" cy="63542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5D479276-87C9-41CF-81EA-73B9E4BC78F0}"/>
              </a:ext>
            </a:extLst>
          </p:cNvPr>
          <p:cNvCxnSpPr>
            <a:cxnSpLocks/>
          </p:cNvCxnSpPr>
          <p:nvPr/>
        </p:nvCxnSpPr>
        <p:spPr>
          <a:xfrm flipV="1">
            <a:off x="4965736" y="2371341"/>
            <a:ext cx="0" cy="5696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B7526AD5-6558-468C-8BFA-34B1F346BE23}"/>
              </a:ext>
            </a:extLst>
          </p:cNvPr>
          <p:cNvCxnSpPr/>
          <p:nvPr/>
        </p:nvCxnSpPr>
        <p:spPr>
          <a:xfrm flipV="1">
            <a:off x="4746295" y="2046586"/>
            <a:ext cx="4324350" cy="9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AE496285-A3BA-40A0-A297-AB0D988423B4}"/>
              </a:ext>
            </a:extLst>
          </p:cNvPr>
          <p:cNvCxnSpPr/>
          <p:nvPr/>
        </p:nvCxnSpPr>
        <p:spPr>
          <a:xfrm flipV="1">
            <a:off x="4771008" y="1774736"/>
            <a:ext cx="4324350" cy="9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2E90A302-4470-4E86-9DB7-260BD671B962}"/>
              </a:ext>
            </a:extLst>
          </p:cNvPr>
          <p:cNvCxnSpPr/>
          <p:nvPr/>
        </p:nvCxnSpPr>
        <p:spPr>
          <a:xfrm flipV="1">
            <a:off x="4746296" y="1515245"/>
            <a:ext cx="4324350" cy="9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 Box 58">
            <a:extLst>
              <a:ext uri="{FF2B5EF4-FFF2-40B4-BE49-F238E27FC236}">
                <a16:creationId xmlns="" xmlns:a16="http://schemas.microsoft.com/office/drawing/2014/main" id="{9B60FD49-0712-4F9D-B760-ABBF5D26B51B}"/>
              </a:ext>
            </a:extLst>
          </p:cNvPr>
          <p:cNvSpPr txBox="1"/>
          <p:nvPr/>
        </p:nvSpPr>
        <p:spPr>
          <a:xfrm>
            <a:off x="4777563" y="4947345"/>
            <a:ext cx="5731099" cy="571500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dirty="0"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Discreet </a:t>
            </a:r>
            <a:r>
              <a:rPr lang="en-US" sz="2500" dirty="0" smtClean="0"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Signal and Quantized Signal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38" name="Text Box 58">
            <a:extLst>
              <a:ext uri="{FF2B5EF4-FFF2-40B4-BE49-F238E27FC236}">
                <a16:creationId xmlns="" xmlns:a16="http://schemas.microsoft.com/office/drawing/2014/main" id="{1B9EBA8B-26BE-4781-A792-B82188DD83ED}"/>
              </a:ext>
            </a:extLst>
          </p:cNvPr>
          <p:cNvSpPr txBox="1"/>
          <p:nvPr/>
        </p:nvSpPr>
        <p:spPr>
          <a:xfrm>
            <a:off x="295502" y="3646851"/>
            <a:ext cx="3297703" cy="876172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Analogue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Message Signal</a:t>
            </a:r>
            <a:endParaRPr lang="en-US" sz="24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DA97CB12-1478-4C59-8ED9-37918A3AD168}"/>
              </a:ext>
            </a:extLst>
          </p:cNvPr>
          <p:cNvCxnSpPr>
            <a:cxnSpLocks/>
          </p:cNvCxnSpPr>
          <p:nvPr/>
        </p:nvCxnSpPr>
        <p:spPr>
          <a:xfrm flipV="1">
            <a:off x="5818235" y="2432050"/>
            <a:ext cx="0" cy="51373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8860667" y="1082094"/>
            <a:ext cx="0" cy="392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8860667" y="1801477"/>
            <a:ext cx="0" cy="343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 flipH="1">
            <a:off x="8556545" y="1474506"/>
            <a:ext cx="608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v</a:t>
            </a:r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8236087A-58E7-44DF-93C3-B32E410FDFDB}"/>
              </a:ext>
            </a:extLst>
          </p:cNvPr>
          <p:cNvSpPr/>
          <p:nvPr/>
        </p:nvSpPr>
        <p:spPr>
          <a:xfrm>
            <a:off x="9284677" y="228255"/>
            <a:ext cx="2907323" cy="32434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36195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We know..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6195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v=2m</a:t>
            </a:r>
            <a:r>
              <a:rPr lang="en-US" baseline="-25000" dirty="0"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/L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6195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Where,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6195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L=Number of quantization level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6195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v=Quantization interval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6195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Here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L=2</a:t>
            </a:r>
            <a:r>
              <a:rPr lang="en-US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n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619500" algn="l"/>
              </a:tabLst>
            </a:pPr>
            <a:r>
              <a:rPr lang="en-US" sz="2000" b="1" baseline="30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n</a:t>
            </a:r>
            <a:r>
              <a:rPr lang="en-U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 = Number of Bit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to represent </a:t>
            </a:r>
            <a:r>
              <a:rPr lang="en-US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Each quantized Sample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290212" y="592428"/>
            <a:ext cx="0" cy="988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286313" y="2965615"/>
            <a:ext cx="0" cy="648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059219" y="1871445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m</a:t>
            </a:r>
            <a:r>
              <a:rPr lang="en-US" baseline="-25000" dirty="0" err="1" smtClean="0"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p</a:t>
            </a:r>
            <a:endParaRPr lang="en-US" dirty="0"/>
          </a:p>
        </p:txBody>
      </p:sp>
      <p:graphicFrame>
        <p:nvGraphicFramePr>
          <p:cNvPr id="43" name="Content Placeholder 3">
            <a:extLst>
              <a:ext uri="{FF2B5EF4-FFF2-40B4-BE49-F238E27FC236}">
                <a16:creationId xmlns="" xmlns:a16="http://schemas.microsoft.com/office/drawing/2014/main" id="{EF9FB87B-C8D7-48DF-9A3D-0A50660BF8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474300"/>
              </p:ext>
            </p:extLst>
          </p:nvPr>
        </p:nvGraphicFramePr>
        <p:xfrm>
          <a:off x="159025" y="461092"/>
          <a:ext cx="3816624" cy="51046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71936">
                  <a:extLst>
                    <a:ext uri="{9D8B030D-6E8A-4147-A177-3AD203B41FA5}">
                      <a16:colId xmlns="" xmlns:a16="http://schemas.microsoft.com/office/drawing/2014/main" val="4234379254"/>
                    </a:ext>
                  </a:extLst>
                </a:gridCol>
                <a:gridCol w="1272344">
                  <a:extLst>
                    <a:ext uri="{9D8B030D-6E8A-4147-A177-3AD203B41FA5}">
                      <a16:colId xmlns="" xmlns:a16="http://schemas.microsoft.com/office/drawing/2014/main" val="3443206161"/>
                    </a:ext>
                  </a:extLst>
                </a:gridCol>
                <a:gridCol w="1272344">
                  <a:extLst>
                    <a:ext uri="{9D8B030D-6E8A-4147-A177-3AD203B41FA5}">
                      <a16:colId xmlns="" xmlns:a16="http://schemas.microsoft.com/office/drawing/2014/main" val="1836070512"/>
                    </a:ext>
                  </a:extLst>
                </a:gridCol>
              </a:tblGrid>
              <a:tr h="4279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 dirty="0">
                          <a:effectLst/>
                        </a:rPr>
                        <a:t>Sample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Level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Digital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extLst>
                  <a:ext uri="{0D108BD9-81ED-4DB2-BD59-A6C34878D82A}">
                    <a16:rowId xmlns="" xmlns:a16="http://schemas.microsoft.com/office/drawing/2014/main" val="2981774891"/>
                  </a:ext>
                </a:extLst>
              </a:tr>
              <a:tr h="359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X(0)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 dirty="0">
                          <a:effectLst/>
                        </a:rPr>
                        <a:t>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 dirty="0">
                          <a:effectLst/>
                        </a:rPr>
                        <a:t>0110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extLst>
                  <a:ext uri="{0D108BD9-81ED-4DB2-BD59-A6C34878D82A}">
                    <a16:rowId xmlns="" xmlns:a16="http://schemas.microsoft.com/office/drawing/2014/main" val="656801177"/>
                  </a:ext>
                </a:extLst>
              </a:tr>
              <a:tr h="359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X(1)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 dirty="0">
                          <a:effectLst/>
                        </a:rPr>
                        <a:t>1000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extLst>
                  <a:ext uri="{0D108BD9-81ED-4DB2-BD59-A6C34878D82A}">
                    <a16:rowId xmlns="" xmlns:a16="http://schemas.microsoft.com/office/drawing/2014/main" val="735796313"/>
                  </a:ext>
                </a:extLst>
              </a:tr>
              <a:tr h="359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X(2)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 dirty="0">
                          <a:effectLst/>
                        </a:rPr>
                        <a:t>9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 dirty="0">
                          <a:effectLst/>
                        </a:rPr>
                        <a:t>1001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extLst>
                  <a:ext uri="{0D108BD9-81ED-4DB2-BD59-A6C34878D82A}">
                    <a16:rowId xmlns="" xmlns:a16="http://schemas.microsoft.com/office/drawing/2014/main" val="1594639566"/>
                  </a:ext>
                </a:extLst>
              </a:tr>
              <a:tr h="359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X(3)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 dirty="0">
                          <a:effectLst/>
                        </a:rPr>
                        <a:t>10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 dirty="0">
                          <a:effectLst/>
                        </a:rPr>
                        <a:t>1010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extLst>
                  <a:ext uri="{0D108BD9-81ED-4DB2-BD59-A6C34878D82A}">
                    <a16:rowId xmlns="" xmlns:a16="http://schemas.microsoft.com/office/drawing/2014/main" val="830721668"/>
                  </a:ext>
                </a:extLst>
              </a:tr>
              <a:tr h="359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X(4)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1011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extLst>
                  <a:ext uri="{0D108BD9-81ED-4DB2-BD59-A6C34878D82A}">
                    <a16:rowId xmlns="" xmlns:a16="http://schemas.microsoft.com/office/drawing/2014/main" val="3749285525"/>
                  </a:ext>
                </a:extLst>
              </a:tr>
              <a:tr h="359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X(5)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 dirty="0">
                          <a:effectLst/>
                        </a:rPr>
                        <a:t>1010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extLst>
                  <a:ext uri="{0D108BD9-81ED-4DB2-BD59-A6C34878D82A}">
                    <a16:rowId xmlns="" xmlns:a16="http://schemas.microsoft.com/office/drawing/2014/main" val="744850248"/>
                  </a:ext>
                </a:extLst>
              </a:tr>
              <a:tr h="359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X(6)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1001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extLst>
                  <a:ext uri="{0D108BD9-81ED-4DB2-BD59-A6C34878D82A}">
                    <a16:rowId xmlns="" xmlns:a16="http://schemas.microsoft.com/office/drawing/2014/main" val="2274809961"/>
                  </a:ext>
                </a:extLst>
              </a:tr>
              <a:tr h="359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X(7)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1000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extLst>
                  <a:ext uri="{0D108BD9-81ED-4DB2-BD59-A6C34878D82A}">
                    <a16:rowId xmlns="" xmlns:a16="http://schemas.microsoft.com/office/drawing/2014/main" val="3953223998"/>
                  </a:ext>
                </a:extLst>
              </a:tr>
              <a:tr h="359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X(8)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0100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extLst>
                  <a:ext uri="{0D108BD9-81ED-4DB2-BD59-A6C34878D82A}">
                    <a16:rowId xmlns="" xmlns:a16="http://schemas.microsoft.com/office/drawing/2014/main" val="337267975"/>
                  </a:ext>
                </a:extLst>
              </a:tr>
              <a:tr h="359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X(9)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0011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extLst>
                  <a:ext uri="{0D108BD9-81ED-4DB2-BD59-A6C34878D82A}">
                    <a16:rowId xmlns="" xmlns:a16="http://schemas.microsoft.com/office/drawing/2014/main" val="3618941513"/>
                  </a:ext>
                </a:extLst>
              </a:tr>
              <a:tr h="359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X(10)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 dirty="0">
                          <a:effectLst/>
                        </a:rPr>
                        <a:t>0010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extLst>
                  <a:ext uri="{0D108BD9-81ED-4DB2-BD59-A6C34878D82A}">
                    <a16:rowId xmlns="" xmlns:a16="http://schemas.microsoft.com/office/drawing/2014/main" val="2140675231"/>
                  </a:ext>
                </a:extLst>
              </a:tr>
              <a:tr h="359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X(11)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0011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extLst>
                  <a:ext uri="{0D108BD9-81ED-4DB2-BD59-A6C34878D82A}">
                    <a16:rowId xmlns="" xmlns:a16="http://schemas.microsoft.com/office/drawing/2014/main" val="3265367467"/>
                  </a:ext>
                </a:extLst>
              </a:tr>
              <a:tr h="359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X(12)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 dirty="0">
                          <a:effectLst/>
                        </a:rPr>
                        <a:t>0100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extLst>
                  <a:ext uri="{0D108BD9-81ED-4DB2-BD59-A6C34878D82A}">
                    <a16:rowId xmlns="" xmlns:a16="http://schemas.microsoft.com/office/drawing/2014/main" val="1184032386"/>
                  </a:ext>
                </a:extLst>
              </a:tr>
            </a:tbl>
          </a:graphicData>
        </a:graphic>
      </p:graphicFrame>
      <p:sp>
        <p:nvSpPr>
          <p:cNvPr id="44" name="Rectangle 43"/>
          <p:cNvSpPr/>
          <p:nvPr/>
        </p:nvSpPr>
        <p:spPr>
          <a:xfrm>
            <a:off x="4151537" y="3837326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m</a:t>
            </a:r>
            <a:r>
              <a:rPr lang="en-US" baseline="-25000" dirty="0" err="1" smtClean="0"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p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4418732" y="2963528"/>
            <a:ext cx="4291" cy="646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402676" y="4425315"/>
            <a:ext cx="0" cy="648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609348" y="2851205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Sec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0B7A726F-8A38-4806-99F6-9260BEA5D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416360"/>
              </p:ext>
            </p:extLst>
          </p:nvPr>
        </p:nvGraphicFramePr>
        <p:xfrm>
          <a:off x="1504002" y="1107428"/>
          <a:ext cx="7191632" cy="53769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41156">
                  <a:extLst>
                    <a:ext uri="{9D8B030D-6E8A-4147-A177-3AD203B41FA5}">
                      <a16:colId xmlns="" xmlns:a16="http://schemas.microsoft.com/office/drawing/2014/main" val="2070957871"/>
                    </a:ext>
                  </a:extLst>
                </a:gridCol>
                <a:gridCol w="2248930">
                  <a:extLst>
                    <a:ext uri="{9D8B030D-6E8A-4147-A177-3AD203B41FA5}">
                      <a16:colId xmlns="" xmlns:a16="http://schemas.microsoft.com/office/drawing/2014/main" val="2148393610"/>
                    </a:ext>
                  </a:extLst>
                </a:gridCol>
                <a:gridCol w="3101546">
                  <a:extLst>
                    <a:ext uri="{9D8B030D-6E8A-4147-A177-3AD203B41FA5}">
                      <a16:colId xmlns="" xmlns:a16="http://schemas.microsoft.com/office/drawing/2014/main" val="2628150991"/>
                    </a:ext>
                  </a:extLst>
                </a:gridCol>
              </a:tblGrid>
              <a:tr h="3578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2000" dirty="0">
                          <a:effectLst/>
                        </a:rPr>
                        <a:t>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800" dirty="0">
                          <a:effectLst/>
                        </a:rPr>
                        <a:t>Binary Code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800" dirty="0">
                          <a:effectLst/>
                        </a:rPr>
                        <a:t>Digital pulse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extLst>
                  <a:ext uri="{0D108BD9-81ED-4DB2-BD59-A6C34878D82A}">
                    <a16:rowId xmlns="" xmlns:a16="http://schemas.microsoft.com/office/drawing/2014/main" val="1496165726"/>
                  </a:ext>
                </a:extLst>
              </a:tr>
              <a:tr h="3578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800" dirty="0">
                          <a:effectLst/>
                        </a:rPr>
                        <a:t>0000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extLst>
                  <a:ext uri="{0D108BD9-81ED-4DB2-BD59-A6C34878D82A}">
                    <a16:rowId xmlns="" xmlns:a16="http://schemas.microsoft.com/office/drawing/2014/main" val="2899144935"/>
                  </a:ext>
                </a:extLst>
              </a:tr>
              <a:tr h="3981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800" dirty="0">
                          <a:effectLst/>
                        </a:rPr>
                        <a:t>0001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extLst>
                  <a:ext uri="{0D108BD9-81ED-4DB2-BD59-A6C34878D82A}">
                    <a16:rowId xmlns="" xmlns:a16="http://schemas.microsoft.com/office/drawing/2014/main" val="1369782803"/>
                  </a:ext>
                </a:extLst>
              </a:tr>
              <a:tr h="3981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800" dirty="0">
                          <a:effectLst/>
                        </a:rPr>
                        <a:t>0010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extLst>
                  <a:ext uri="{0D108BD9-81ED-4DB2-BD59-A6C34878D82A}">
                    <a16:rowId xmlns="" xmlns:a16="http://schemas.microsoft.com/office/drawing/2014/main" val="3718634629"/>
                  </a:ext>
                </a:extLst>
              </a:tr>
              <a:tr h="3981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800" dirty="0">
                          <a:effectLst/>
                        </a:rPr>
                        <a:t>0011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extLst>
                  <a:ext uri="{0D108BD9-81ED-4DB2-BD59-A6C34878D82A}">
                    <a16:rowId xmlns="" xmlns:a16="http://schemas.microsoft.com/office/drawing/2014/main" val="2778524971"/>
                  </a:ext>
                </a:extLst>
              </a:tr>
              <a:tr h="438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800" dirty="0">
                          <a:effectLst/>
                        </a:rPr>
                        <a:t>0100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extLst>
                  <a:ext uri="{0D108BD9-81ED-4DB2-BD59-A6C34878D82A}">
                    <a16:rowId xmlns="" xmlns:a16="http://schemas.microsoft.com/office/drawing/2014/main" val="1770872437"/>
                  </a:ext>
                </a:extLst>
              </a:tr>
              <a:tr h="478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800" dirty="0">
                          <a:effectLst/>
                        </a:rPr>
                        <a:t>0101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extLst>
                  <a:ext uri="{0D108BD9-81ED-4DB2-BD59-A6C34878D82A}">
                    <a16:rowId xmlns="" xmlns:a16="http://schemas.microsoft.com/office/drawing/2014/main" val="1325392283"/>
                  </a:ext>
                </a:extLst>
              </a:tr>
              <a:tr h="3981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800" dirty="0">
                          <a:effectLst/>
                        </a:rPr>
                        <a:t>0110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extLst>
                  <a:ext uri="{0D108BD9-81ED-4DB2-BD59-A6C34878D82A}">
                    <a16:rowId xmlns="" xmlns:a16="http://schemas.microsoft.com/office/drawing/2014/main" val="3778603366"/>
                  </a:ext>
                </a:extLst>
              </a:tr>
              <a:tr h="438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800" dirty="0">
                          <a:effectLst/>
                        </a:rPr>
                        <a:t>0111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extLst>
                  <a:ext uri="{0D108BD9-81ED-4DB2-BD59-A6C34878D82A}">
                    <a16:rowId xmlns="" xmlns:a16="http://schemas.microsoft.com/office/drawing/2014/main" val="2392066198"/>
                  </a:ext>
                </a:extLst>
              </a:tr>
              <a:tr h="438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800" dirty="0">
                          <a:effectLst/>
                        </a:rPr>
                        <a:t>1000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extLst>
                  <a:ext uri="{0D108BD9-81ED-4DB2-BD59-A6C34878D82A}">
                    <a16:rowId xmlns="" xmlns:a16="http://schemas.microsoft.com/office/drawing/2014/main" val="1682942713"/>
                  </a:ext>
                </a:extLst>
              </a:tr>
              <a:tr h="438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800" dirty="0">
                          <a:effectLst/>
                        </a:rPr>
                        <a:t>1001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extLst>
                  <a:ext uri="{0D108BD9-81ED-4DB2-BD59-A6C34878D82A}">
                    <a16:rowId xmlns="" xmlns:a16="http://schemas.microsoft.com/office/drawing/2014/main" val="2570795888"/>
                  </a:ext>
                </a:extLst>
              </a:tr>
              <a:tr h="3981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800" dirty="0">
                          <a:effectLst/>
                        </a:rPr>
                        <a:t>1o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800" dirty="0">
                          <a:effectLst/>
                        </a:rPr>
                        <a:t>1010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extLst>
                  <a:ext uri="{0D108BD9-81ED-4DB2-BD59-A6C34878D82A}">
                    <a16:rowId xmlns="" xmlns:a16="http://schemas.microsoft.com/office/drawing/2014/main" val="1872726692"/>
                  </a:ext>
                </a:extLst>
              </a:tr>
              <a:tr h="438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800" dirty="0">
                          <a:effectLst/>
                        </a:rPr>
                        <a:t>11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800" dirty="0">
                          <a:effectLst/>
                        </a:rPr>
                        <a:t>1011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34875" marR="34875" marT="0" marB="0"/>
                </a:tc>
                <a:extLst>
                  <a:ext uri="{0D108BD9-81ED-4DB2-BD59-A6C34878D82A}">
                    <a16:rowId xmlns="" xmlns:a16="http://schemas.microsoft.com/office/drawing/2014/main" val="4012993442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6CD5E61-785C-4CA7-B104-B25F09F16404}"/>
              </a:ext>
            </a:extLst>
          </p:cNvPr>
          <p:cNvCxnSpPr/>
          <p:nvPr/>
        </p:nvCxnSpPr>
        <p:spPr>
          <a:xfrm>
            <a:off x="6361151" y="1740451"/>
            <a:ext cx="1581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4FA186E7-88CD-47E0-ABB5-B91CD293AE91}"/>
              </a:ext>
            </a:extLst>
          </p:cNvPr>
          <p:cNvCxnSpPr/>
          <p:nvPr/>
        </p:nvCxnSpPr>
        <p:spPr>
          <a:xfrm>
            <a:off x="6361366" y="2131921"/>
            <a:ext cx="1581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55E74B8-62AC-40E1-8BAD-9571C7EA90E1}"/>
              </a:ext>
            </a:extLst>
          </p:cNvPr>
          <p:cNvSpPr/>
          <p:nvPr/>
        </p:nvSpPr>
        <p:spPr>
          <a:xfrm>
            <a:off x="7334503" y="1958540"/>
            <a:ext cx="114300" cy="17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DBE680CD-CD66-4D32-9266-DBD0644056C6}"/>
              </a:ext>
            </a:extLst>
          </p:cNvPr>
          <p:cNvCxnSpPr/>
          <p:nvPr/>
        </p:nvCxnSpPr>
        <p:spPr>
          <a:xfrm>
            <a:off x="6355700" y="2910903"/>
            <a:ext cx="1581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07B8161-17AE-482A-AA44-89178F5D24C9}"/>
              </a:ext>
            </a:extLst>
          </p:cNvPr>
          <p:cNvSpPr/>
          <p:nvPr/>
        </p:nvSpPr>
        <p:spPr>
          <a:xfrm>
            <a:off x="7022450" y="2729928"/>
            <a:ext cx="114300" cy="17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517986D-38D0-46B0-9828-E7691AD30C5F}"/>
              </a:ext>
            </a:extLst>
          </p:cNvPr>
          <p:cNvSpPr/>
          <p:nvPr/>
        </p:nvSpPr>
        <p:spPr>
          <a:xfrm>
            <a:off x="7289150" y="2729928"/>
            <a:ext cx="114300" cy="17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D6222C89-FCA1-45FD-AD3E-325934C135B5}"/>
              </a:ext>
            </a:extLst>
          </p:cNvPr>
          <p:cNvCxnSpPr/>
          <p:nvPr/>
        </p:nvCxnSpPr>
        <p:spPr>
          <a:xfrm>
            <a:off x="6358535" y="3316107"/>
            <a:ext cx="1581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91F0F13B-578A-4EC8-83FE-38618F449F8D}"/>
              </a:ext>
            </a:extLst>
          </p:cNvPr>
          <p:cNvCxnSpPr/>
          <p:nvPr/>
        </p:nvCxnSpPr>
        <p:spPr>
          <a:xfrm>
            <a:off x="6278476" y="3795918"/>
            <a:ext cx="1581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9C864678-1681-438A-A4D4-3D335700391D}"/>
              </a:ext>
            </a:extLst>
          </p:cNvPr>
          <p:cNvCxnSpPr/>
          <p:nvPr/>
        </p:nvCxnSpPr>
        <p:spPr>
          <a:xfrm>
            <a:off x="6346950" y="4214158"/>
            <a:ext cx="1581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22ADAB5F-715B-4F2B-A57B-6E2AAA8849E7}"/>
              </a:ext>
            </a:extLst>
          </p:cNvPr>
          <p:cNvCxnSpPr/>
          <p:nvPr/>
        </p:nvCxnSpPr>
        <p:spPr>
          <a:xfrm>
            <a:off x="6372695" y="4673332"/>
            <a:ext cx="1581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05957E57-6AC1-46D5-AE0E-63C32EA9D945}"/>
              </a:ext>
            </a:extLst>
          </p:cNvPr>
          <p:cNvCxnSpPr/>
          <p:nvPr/>
        </p:nvCxnSpPr>
        <p:spPr>
          <a:xfrm>
            <a:off x="6349782" y="5060167"/>
            <a:ext cx="1581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CC056255-7B46-4F33-9DF9-4C145033A65A}"/>
              </a:ext>
            </a:extLst>
          </p:cNvPr>
          <p:cNvCxnSpPr/>
          <p:nvPr/>
        </p:nvCxnSpPr>
        <p:spPr>
          <a:xfrm>
            <a:off x="6328929" y="5554347"/>
            <a:ext cx="1581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15138084-AE34-4F19-BDA2-43E6F5B6E018}"/>
              </a:ext>
            </a:extLst>
          </p:cNvPr>
          <p:cNvCxnSpPr/>
          <p:nvPr/>
        </p:nvCxnSpPr>
        <p:spPr>
          <a:xfrm>
            <a:off x="6339486" y="5905914"/>
            <a:ext cx="1581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24E1021B-6BEE-42D2-80E9-0B5A378944FF}"/>
              </a:ext>
            </a:extLst>
          </p:cNvPr>
          <p:cNvCxnSpPr/>
          <p:nvPr/>
        </p:nvCxnSpPr>
        <p:spPr>
          <a:xfrm>
            <a:off x="6312713" y="6331537"/>
            <a:ext cx="1581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8871B742-0254-446B-8C8F-1E9ECC57075E}"/>
              </a:ext>
            </a:extLst>
          </p:cNvPr>
          <p:cNvSpPr/>
          <p:nvPr/>
        </p:nvSpPr>
        <p:spPr>
          <a:xfrm>
            <a:off x="6787160" y="3135132"/>
            <a:ext cx="114300" cy="17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44FCF317-4DCF-4D32-8AE6-02A45EDC59C6}"/>
              </a:ext>
            </a:extLst>
          </p:cNvPr>
          <p:cNvSpPr/>
          <p:nvPr/>
        </p:nvSpPr>
        <p:spPr>
          <a:xfrm>
            <a:off x="6783301" y="3614943"/>
            <a:ext cx="114300" cy="17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1BA8C61-E7D3-4924-B0B4-A6F2CEDC050B}"/>
              </a:ext>
            </a:extLst>
          </p:cNvPr>
          <p:cNvSpPr/>
          <p:nvPr/>
        </p:nvSpPr>
        <p:spPr>
          <a:xfrm>
            <a:off x="7345276" y="3614943"/>
            <a:ext cx="114300" cy="17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C86683F0-ADE5-4DB9-8A87-F5360A0CA66A}"/>
              </a:ext>
            </a:extLst>
          </p:cNvPr>
          <p:cNvSpPr/>
          <p:nvPr/>
        </p:nvSpPr>
        <p:spPr>
          <a:xfrm>
            <a:off x="6794625" y="4036358"/>
            <a:ext cx="114300" cy="17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4DB180B2-C529-41EA-8633-7A3F139146AE}"/>
              </a:ext>
            </a:extLst>
          </p:cNvPr>
          <p:cNvSpPr/>
          <p:nvPr/>
        </p:nvSpPr>
        <p:spPr>
          <a:xfrm>
            <a:off x="7023225" y="4036358"/>
            <a:ext cx="114300" cy="17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EC850507-4161-44A4-939A-454EE829D659}"/>
              </a:ext>
            </a:extLst>
          </p:cNvPr>
          <p:cNvSpPr/>
          <p:nvPr/>
        </p:nvSpPr>
        <p:spPr>
          <a:xfrm>
            <a:off x="6782270" y="4498707"/>
            <a:ext cx="114300" cy="17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760E19CD-6B95-4937-8BA1-7A042BA4B5E3}"/>
              </a:ext>
            </a:extLst>
          </p:cNvPr>
          <p:cNvSpPr/>
          <p:nvPr/>
        </p:nvSpPr>
        <p:spPr>
          <a:xfrm>
            <a:off x="6982295" y="4498707"/>
            <a:ext cx="114300" cy="17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C55BA294-530C-48D8-AB30-95F2F1AB3916}"/>
              </a:ext>
            </a:extLst>
          </p:cNvPr>
          <p:cNvSpPr/>
          <p:nvPr/>
        </p:nvSpPr>
        <p:spPr>
          <a:xfrm>
            <a:off x="7191845" y="4498707"/>
            <a:ext cx="114300" cy="17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1199EDE5-41A7-4669-A0D8-EE0131560250}"/>
              </a:ext>
            </a:extLst>
          </p:cNvPr>
          <p:cNvSpPr/>
          <p:nvPr/>
        </p:nvSpPr>
        <p:spPr>
          <a:xfrm>
            <a:off x="6559332" y="4879192"/>
            <a:ext cx="114300" cy="17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EDFD3A38-9073-4560-83ED-5F6EE7BF8D55}"/>
              </a:ext>
            </a:extLst>
          </p:cNvPr>
          <p:cNvSpPr/>
          <p:nvPr/>
        </p:nvSpPr>
        <p:spPr>
          <a:xfrm>
            <a:off x="6481329" y="5376547"/>
            <a:ext cx="114300" cy="17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B96DDADD-C03C-40EF-8ABD-696F9D35216B}"/>
              </a:ext>
            </a:extLst>
          </p:cNvPr>
          <p:cNvSpPr/>
          <p:nvPr/>
        </p:nvSpPr>
        <p:spPr>
          <a:xfrm>
            <a:off x="7348104" y="5376547"/>
            <a:ext cx="114300" cy="17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6B8E7D5A-15F3-465F-9D26-A66CBC370B4E}"/>
              </a:ext>
            </a:extLst>
          </p:cNvPr>
          <p:cNvSpPr/>
          <p:nvPr/>
        </p:nvSpPr>
        <p:spPr>
          <a:xfrm>
            <a:off x="6444261" y="5731289"/>
            <a:ext cx="114300" cy="17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8A47140A-D3F1-4CF8-AF26-74AB25BAF869}"/>
              </a:ext>
            </a:extLst>
          </p:cNvPr>
          <p:cNvSpPr/>
          <p:nvPr/>
        </p:nvSpPr>
        <p:spPr>
          <a:xfrm>
            <a:off x="7025286" y="5731289"/>
            <a:ext cx="114300" cy="17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3D054A6A-5F87-475F-BBED-E72208030AF5}"/>
              </a:ext>
            </a:extLst>
          </p:cNvPr>
          <p:cNvSpPr/>
          <p:nvPr/>
        </p:nvSpPr>
        <p:spPr>
          <a:xfrm>
            <a:off x="6436538" y="6153737"/>
            <a:ext cx="114300" cy="17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08FBBCD1-101B-4C72-8FEC-8BFF786419AD}"/>
              </a:ext>
            </a:extLst>
          </p:cNvPr>
          <p:cNvSpPr/>
          <p:nvPr/>
        </p:nvSpPr>
        <p:spPr>
          <a:xfrm>
            <a:off x="6903263" y="6153737"/>
            <a:ext cx="114300" cy="17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028C9EB0-79B6-48CF-AB4F-61A051748A45}"/>
              </a:ext>
            </a:extLst>
          </p:cNvPr>
          <p:cNvSpPr/>
          <p:nvPr/>
        </p:nvSpPr>
        <p:spPr>
          <a:xfrm>
            <a:off x="7150913" y="6153737"/>
            <a:ext cx="114300" cy="17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F008324D-17D2-47C4-94D3-7B3F4FD8858F}"/>
              </a:ext>
            </a:extLst>
          </p:cNvPr>
          <p:cNvCxnSpPr/>
          <p:nvPr/>
        </p:nvCxnSpPr>
        <p:spPr>
          <a:xfrm>
            <a:off x="6382992" y="2509568"/>
            <a:ext cx="1581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66647338-CDBB-414D-99CA-3E295E643526}"/>
              </a:ext>
            </a:extLst>
          </p:cNvPr>
          <p:cNvSpPr/>
          <p:nvPr/>
        </p:nvSpPr>
        <p:spPr>
          <a:xfrm>
            <a:off x="7125942" y="2328593"/>
            <a:ext cx="114300" cy="17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A2C2BF7E-0DF5-4EFB-ADDD-FA3C92EA5426}"/>
              </a:ext>
            </a:extLst>
          </p:cNvPr>
          <p:cNvSpPr txBox="1"/>
          <p:nvPr/>
        </p:nvSpPr>
        <p:spPr>
          <a:xfrm>
            <a:off x="1504002" y="457200"/>
            <a:ext cx="5911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</a:rPr>
              <a:t>Digital pulse of Binary Code:-</a:t>
            </a:r>
          </a:p>
        </p:txBody>
      </p:sp>
    </p:spTree>
    <p:extLst>
      <p:ext uri="{BB962C8B-B14F-4D97-AF65-F5344CB8AC3E}">
        <p14:creationId xmlns:p14="http://schemas.microsoft.com/office/powerpoint/2010/main" val="37965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11" y="785447"/>
            <a:ext cx="101727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55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EF9FB87B-C8D7-48DF-9A3D-0A50660BF8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390835"/>
              </p:ext>
            </p:extLst>
          </p:nvPr>
        </p:nvGraphicFramePr>
        <p:xfrm>
          <a:off x="1473214" y="648440"/>
          <a:ext cx="6692887" cy="51046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30485">
                  <a:extLst>
                    <a:ext uri="{9D8B030D-6E8A-4147-A177-3AD203B41FA5}">
                      <a16:colId xmlns="" xmlns:a16="http://schemas.microsoft.com/office/drawing/2014/main" val="4234379254"/>
                    </a:ext>
                  </a:extLst>
                </a:gridCol>
                <a:gridCol w="2231201">
                  <a:extLst>
                    <a:ext uri="{9D8B030D-6E8A-4147-A177-3AD203B41FA5}">
                      <a16:colId xmlns="" xmlns:a16="http://schemas.microsoft.com/office/drawing/2014/main" val="3443206161"/>
                    </a:ext>
                  </a:extLst>
                </a:gridCol>
                <a:gridCol w="2231201">
                  <a:extLst>
                    <a:ext uri="{9D8B030D-6E8A-4147-A177-3AD203B41FA5}">
                      <a16:colId xmlns="" xmlns:a16="http://schemas.microsoft.com/office/drawing/2014/main" val="1836070512"/>
                    </a:ext>
                  </a:extLst>
                </a:gridCol>
              </a:tblGrid>
              <a:tr h="4279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 dirty="0">
                          <a:effectLst/>
                        </a:rPr>
                        <a:t>Sample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Level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Digital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extLst>
                  <a:ext uri="{0D108BD9-81ED-4DB2-BD59-A6C34878D82A}">
                    <a16:rowId xmlns="" xmlns:a16="http://schemas.microsoft.com/office/drawing/2014/main" val="2981774891"/>
                  </a:ext>
                </a:extLst>
              </a:tr>
              <a:tr h="359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X(0)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 dirty="0">
                          <a:effectLst/>
                        </a:rPr>
                        <a:t>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0110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extLst>
                  <a:ext uri="{0D108BD9-81ED-4DB2-BD59-A6C34878D82A}">
                    <a16:rowId xmlns="" xmlns:a16="http://schemas.microsoft.com/office/drawing/2014/main" val="656801177"/>
                  </a:ext>
                </a:extLst>
              </a:tr>
              <a:tr h="359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X(1)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1000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extLst>
                  <a:ext uri="{0D108BD9-81ED-4DB2-BD59-A6C34878D82A}">
                    <a16:rowId xmlns="" xmlns:a16="http://schemas.microsoft.com/office/drawing/2014/main" val="735796313"/>
                  </a:ext>
                </a:extLst>
              </a:tr>
              <a:tr h="359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X(2)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1001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extLst>
                  <a:ext uri="{0D108BD9-81ED-4DB2-BD59-A6C34878D82A}">
                    <a16:rowId xmlns="" xmlns:a16="http://schemas.microsoft.com/office/drawing/2014/main" val="1594639566"/>
                  </a:ext>
                </a:extLst>
              </a:tr>
              <a:tr h="359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X(3)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1010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extLst>
                  <a:ext uri="{0D108BD9-81ED-4DB2-BD59-A6C34878D82A}">
                    <a16:rowId xmlns="" xmlns:a16="http://schemas.microsoft.com/office/drawing/2014/main" val="830721668"/>
                  </a:ext>
                </a:extLst>
              </a:tr>
              <a:tr h="359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X(4)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11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1011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extLst>
                  <a:ext uri="{0D108BD9-81ED-4DB2-BD59-A6C34878D82A}">
                    <a16:rowId xmlns="" xmlns:a16="http://schemas.microsoft.com/office/drawing/2014/main" val="3749285525"/>
                  </a:ext>
                </a:extLst>
              </a:tr>
              <a:tr h="359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X(5)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 dirty="0">
                          <a:effectLst/>
                        </a:rPr>
                        <a:t>1010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extLst>
                  <a:ext uri="{0D108BD9-81ED-4DB2-BD59-A6C34878D82A}">
                    <a16:rowId xmlns="" xmlns:a16="http://schemas.microsoft.com/office/drawing/2014/main" val="744850248"/>
                  </a:ext>
                </a:extLst>
              </a:tr>
              <a:tr h="359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X(6)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1001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extLst>
                  <a:ext uri="{0D108BD9-81ED-4DB2-BD59-A6C34878D82A}">
                    <a16:rowId xmlns="" xmlns:a16="http://schemas.microsoft.com/office/drawing/2014/main" val="2274809961"/>
                  </a:ext>
                </a:extLst>
              </a:tr>
              <a:tr h="359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X(7)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1000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extLst>
                  <a:ext uri="{0D108BD9-81ED-4DB2-BD59-A6C34878D82A}">
                    <a16:rowId xmlns="" xmlns:a16="http://schemas.microsoft.com/office/drawing/2014/main" val="3953223998"/>
                  </a:ext>
                </a:extLst>
              </a:tr>
              <a:tr h="359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X(8)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0100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extLst>
                  <a:ext uri="{0D108BD9-81ED-4DB2-BD59-A6C34878D82A}">
                    <a16:rowId xmlns="" xmlns:a16="http://schemas.microsoft.com/office/drawing/2014/main" val="337267975"/>
                  </a:ext>
                </a:extLst>
              </a:tr>
              <a:tr h="359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X(9)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0011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extLst>
                  <a:ext uri="{0D108BD9-81ED-4DB2-BD59-A6C34878D82A}">
                    <a16:rowId xmlns="" xmlns:a16="http://schemas.microsoft.com/office/drawing/2014/main" val="3618941513"/>
                  </a:ext>
                </a:extLst>
              </a:tr>
              <a:tr h="359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X(10)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0010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extLst>
                  <a:ext uri="{0D108BD9-81ED-4DB2-BD59-A6C34878D82A}">
                    <a16:rowId xmlns="" xmlns:a16="http://schemas.microsoft.com/office/drawing/2014/main" val="2140675231"/>
                  </a:ext>
                </a:extLst>
              </a:tr>
              <a:tr h="359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X(11)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0011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extLst>
                  <a:ext uri="{0D108BD9-81ED-4DB2-BD59-A6C34878D82A}">
                    <a16:rowId xmlns="" xmlns:a16="http://schemas.microsoft.com/office/drawing/2014/main" val="3265367467"/>
                  </a:ext>
                </a:extLst>
              </a:tr>
              <a:tr h="359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X(12)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0" algn="l"/>
                        </a:tabLst>
                      </a:pPr>
                      <a:r>
                        <a:rPr lang="en-US" sz="1700" dirty="0">
                          <a:effectLst/>
                        </a:rPr>
                        <a:t>0100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57449" marR="57449" marT="0" marB="0"/>
                </a:tc>
                <a:extLst>
                  <a:ext uri="{0D108BD9-81ED-4DB2-BD59-A6C34878D82A}">
                    <a16:rowId xmlns="" xmlns:a16="http://schemas.microsoft.com/office/drawing/2014/main" val="118403238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F9F0F17-E482-40BC-B7F1-5C0C8F2A22F2}"/>
              </a:ext>
            </a:extLst>
          </p:cNvPr>
          <p:cNvSpPr/>
          <p:nvPr/>
        </p:nvSpPr>
        <p:spPr>
          <a:xfrm>
            <a:off x="2181468" y="5820864"/>
            <a:ext cx="4232032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3619500" algn="l"/>
              </a:tabLs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0110100010011010………………</a:t>
            </a:r>
            <a:endParaRPr lang="en-US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53E164-5A6C-4E97-9605-7D5788BD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8" y="0"/>
            <a:ext cx="8596668" cy="3563815"/>
          </a:xfrm>
        </p:spPr>
        <p:txBody>
          <a:bodyPr>
            <a:normAutofit fontScale="90000"/>
          </a:bodyPr>
          <a:lstStyle/>
          <a:p>
            <a:pPr lvl="0"/>
            <a:r>
              <a:rPr lang="en-US" sz="3100" dirty="0">
                <a:solidFill>
                  <a:schemeClr val="tx1"/>
                </a:solidFill>
              </a:rPr>
              <a:t/>
            </a:r>
            <a:br>
              <a:rPr lang="en-US" sz="31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A television signal has a bandwidth of </a:t>
            </a:r>
            <a:r>
              <a:rPr lang="en-US" sz="2800" dirty="0" smtClean="0">
                <a:solidFill>
                  <a:schemeClr val="tx1"/>
                </a:solidFill>
              </a:rPr>
              <a:t>4.5MHz.This </a:t>
            </a:r>
            <a:r>
              <a:rPr lang="en-US" sz="2800" dirty="0">
                <a:solidFill>
                  <a:schemeClr val="tx1"/>
                </a:solidFill>
              </a:rPr>
              <a:t>signal is sampled quantized and binary coded to obtain PCM signal.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1.Determine sampling rate if the signal is sampled at a rate </a:t>
            </a:r>
            <a:r>
              <a:rPr lang="en-US" sz="2400" dirty="0" smtClean="0">
                <a:solidFill>
                  <a:schemeClr val="tx1"/>
                </a:solidFill>
              </a:rPr>
              <a:t>20% </a:t>
            </a:r>
            <a:r>
              <a:rPr lang="en-US" sz="2400" dirty="0">
                <a:solidFill>
                  <a:schemeClr val="tx1"/>
                </a:solidFill>
              </a:rPr>
              <a:t>above the normal sampling rate.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2.Determine binary pulse rate in Kbps if the sample is quantized into </a:t>
            </a:r>
            <a:r>
              <a:rPr lang="en-US" sz="2400" dirty="0" smtClean="0">
                <a:solidFill>
                  <a:schemeClr val="tx1"/>
                </a:solidFill>
              </a:rPr>
              <a:t>1024 </a:t>
            </a:r>
            <a:r>
              <a:rPr lang="en-US" sz="2400" dirty="0">
                <a:solidFill>
                  <a:schemeClr val="tx1"/>
                </a:solidFill>
              </a:rPr>
              <a:t>level.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236087A-58E7-44DF-93C3-B32E410FDFDB}"/>
              </a:ext>
            </a:extLst>
          </p:cNvPr>
          <p:cNvSpPr/>
          <p:nvPr/>
        </p:nvSpPr>
        <p:spPr>
          <a:xfrm>
            <a:off x="8631029" y="4067895"/>
            <a:ext cx="3344949" cy="23834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36195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We know..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6195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v=2m</a:t>
            </a:r>
            <a:r>
              <a:rPr lang="en-US" baseline="-25000" dirty="0"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/L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6195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Where,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6195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L=Number of quantization level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6195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v=Quantization interval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6195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Here L=11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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2</a:t>
            </a:r>
            <a:r>
              <a:rPr lang="en-US" baseline="30000" dirty="0"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4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25F736-F1BC-4FEF-9808-129B72D3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Solution:-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B5D658A-5D0A-4996-8210-8FF5C19DE306}"/>
              </a:ext>
            </a:extLst>
          </p:cNvPr>
          <p:cNvSpPr/>
          <p:nvPr/>
        </p:nvSpPr>
        <p:spPr>
          <a:xfrm>
            <a:off x="677334" y="1833179"/>
            <a:ext cx="8325989" cy="3580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3619500" algn="l"/>
              </a:tabLst>
            </a:pPr>
            <a:r>
              <a:rPr lang="en-US" dirty="0"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Ans: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619500" algn="l"/>
              </a:tabLst>
            </a:pPr>
            <a:r>
              <a:rPr lang="en-US" dirty="0"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Sampling rate = {(4.5x10</a:t>
            </a:r>
            <a:r>
              <a:rPr lang="en-US" baseline="30000" dirty="0"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) x2} +2(4.5x10</a:t>
            </a:r>
            <a:r>
              <a:rPr lang="en-US" baseline="30000" dirty="0"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dirty="0" smtClean="0"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x0.2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619500" algn="l"/>
              </a:tabLst>
            </a:pPr>
            <a:r>
              <a:rPr lang="en-US" dirty="0"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=</a:t>
            </a:r>
            <a:r>
              <a:rPr lang="en-US" dirty="0" smtClean="0"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10.8x10</a:t>
            </a:r>
            <a:r>
              <a:rPr lang="en-US" baseline="30000" dirty="0" smtClean="0"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sample/sec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3619500" algn="l"/>
              </a:tabLst>
            </a:pPr>
            <a:r>
              <a:rPr lang="en-US" dirty="0"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3619500" algn="l"/>
              </a:tabLst>
            </a:pPr>
            <a:r>
              <a:rPr lang="en-US" dirty="0"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2)Total bit = </a:t>
            </a:r>
            <a:r>
              <a:rPr lang="en-US" dirty="0" smtClean="0"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10.8x10</a:t>
            </a:r>
            <a:r>
              <a:rPr lang="en-US" baseline="30000" dirty="0" smtClean="0"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x10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3619500" algn="l"/>
              </a:tabLst>
            </a:pPr>
            <a:r>
              <a:rPr lang="en-US" dirty="0"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=10.8x10</a:t>
            </a:r>
            <a:r>
              <a:rPr lang="en-US" baseline="30000" dirty="0"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dirty="0"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bps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3619500" algn="l"/>
              </a:tabLst>
            </a:pPr>
            <a:r>
              <a:rPr lang="en-US" dirty="0"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=10.8x10</a:t>
            </a:r>
            <a:r>
              <a:rPr lang="en-US" baseline="30000" dirty="0"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Kbps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3619500" algn="l"/>
              </a:tabLst>
            </a:pPr>
            <a:r>
              <a:rPr lang="en-US" dirty="0"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=108x10</a:t>
            </a:r>
            <a:r>
              <a:rPr lang="en-US" baseline="30000" dirty="0"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Kbps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3619500" algn="l"/>
              </a:tabLst>
            </a:pPr>
            <a:r>
              <a:rPr lang="en-US" dirty="0">
                <a:latin typeface="Bahnschrift SemiBol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=108 Mbps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351" y="1928445"/>
            <a:ext cx="72675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1239" y="955485"/>
            <a:ext cx="485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Quantization Error and Quantization Noise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623" y="4689120"/>
            <a:ext cx="931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Ref. </a:t>
            </a:r>
            <a:r>
              <a:rPr lang="en-US" dirty="0" smtClean="0">
                <a:solidFill>
                  <a:srgbClr val="0070C0"/>
                </a:solidFill>
              </a:rPr>
              <a:t>Book-Modern-Digital-And-Analog-Communication-Systems-4th-edition-by-Lathi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Chp.6 </a:t>
            </a:r>
            <a:r>
              <a:rPr lang="en-US" b="1" dirty="0">
                <a:solidFill>
                  <a:srgbClr val="0070C0"/>
                </a:solidFill>
              </a:rPr>
              <a:t>Quantization Error and Quantization Noise </a:t>
            </a:r>
          </a:p>
        </p:txBody>
      </p:sp>
    </p:spTree>
    <p:extLst>
      <p:ext uri="{BB962C8B-B14F-4D97-AF65-F5344CB8AC3E}">
        <p14:creationId xmlns:p14="http://schemas.microsoft.com/office/powerpoint/2010/main" val="288496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4" y="778607"/>
            <a:ext cx="7559675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170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81" y="626820"/>
            <a:ext cx="38576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2739" y="3006859"/>
            <a:ext cx="98004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dirty="0"/>
              <a:t>An analog signal signifies a continuous signal that keeps changes with a time period. </a:t>
            </a:r>
            <a:endParaRPr lang="en-US" dirty="0" smtClean="0"/>
          </a:p>
          <a:p>
            <a:pPr algn="just"/>
            <a:endParaRPr lang="en-US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dirty="0" smtClean="0"/>
              <a:t>A </a:t>
            </a:r>
            <a:r>
              <a:rPr lang="en-US" dirty="0"/>
              <a:t>digital signal signifies a discrete signal that carries binary data and has discrete values. </a:t>
            </a:r>
            <a:endParaRPr lang="en-US" dirty="0" smtClean="0"/>
          </a:p>
          <a:p>
            <a:pPr algn="just"/>
            <a:endParaRPr lang="en-US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dirty="0" smtClean="0"/>
              <a:t>Analog </a:t>
            </a:r>
            <a:r>
              <a:rPr lang="en-US" dirty="0"/>
              <a:t>signals are continuous sine waves. Digital signal is square waves.</a:t>
            </a:r>
          </a:p>
        </p:txBody>
      </p:sp>
    </p:spTree>
    <p:extLst>
      <p:ext uri="{BB962C8B-B14F-4D97-AF65-F5344CB8AC3E}">
        <p14:creationId xmlns:p14="http://schemas.microsoft.com/office/powerpoint/2010/main" val="286223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44" y="981808"/>
            <a:ext cx="749617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660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055" y="1180734"/>
            <a:ext cx="721995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103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45" y="642571"/>
            <a:ext cx="83915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74" y="3386871"/>
            <a:ext cx="68199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188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rsonal\Desktop\129874030_704671753359091_914448297775862198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4" y="492369"/>
            <a:ext cx="11816863" cy="584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1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rsonal\Desktop\130045067_203811741338638_30431842311550176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5" y="492368"/>
            <a:ext cx="11254154" cy="553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50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Personal\Desktop\129837290_396938061540290_606384287626058875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747" y="492369"/>
            <a:ext cx="5783089" cy="562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0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ersonal\Desktop\129348950_211738410510528_1763726427990824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67" y="586153"/>
            <a:ext cx="5344418" cy="597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2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54" y="641350"/>
            <a:ext cx="8736013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7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075" y="1039560"/>
            <a:ext cx="96246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Basic </a:t>
            </a:r>
            <a:r>
              <a:rPr lang="en-US" b="1" dirty="0">
                <a:solidFill>
                  <a:srgbClr val="FF0000"/>
                </a:solidFill>
              </a:rPr>
              <a:t>Difference between Digital and Analog Communication System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Analog </a:t>
            </a:r>
            <a:r>
              <a:rPr lang="en-US" dirty="0"/>
              <a:t>communication uses analog signal whose amplitude varies continuously with time from 0 to </a:t>
            </a:r>
            <a:r>
              <a:rPr lang="en-US" dirty="0" smtClean="0"/>
              <a:t>infinite. </a:t>
            </a:r>
            <a:r>
              <a:rPr lang="en-US" dirty="0"/>
              <a:t>Digital communication uses digital signal whose amplitude is of two levels either Low i.e., 0 or either High i.e., 1.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3075" y="3429000"/>
            <a:ext cx="108204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Advantages of Digital </a:t>
            </a:r>
            <a:r>
              <a:rPr lang="en-US" b="1" dirty="0" smtClean="0">
                <a:solidFill>
                  <a:srgbClr val="FF0000"/>
                </a:solidFill>
              </a:rPr>
              <a:t>Communication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/>
              <a:t>Digital</a:t>
            </a:r>
            <a:r>
              <a:rPr lang="en-US" dirty="0"/>
              <a:t> circuits are more reliable. </a:t>
            </a:r>
            <a:endParaRPr lang="en-US" dirty="0" smtClean="0"/>
          </a:p>
          <a:p>
            <a:r>
              <a:rPr lang="en-US" b="1" dirty="0" smtClean="0"/>
              <a:t>Digital</a:t>
            </a:r>
            <a:r>
              <a:rPr lang="en-US" dirty="0"/>
              <a:t> circuits are easy to design and cheaper </a:t>
            </a:r>
            <a:r>
              <a:rPr lang="en-US" b="1" dirty="0" smtClean="0"/>
              <a:t>than analog</a:t>
            </a:r>
            <a:r>
              <a:rPr lang="en-US" dirty="0"/>
              <a:t> circuits.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configuring process of </a:t>
            </a:r>
            <a:r>
              <a:rPr lang="en-US" b="1" dirty="0"/>
              <a:t>digital</a:t>
            </a:r>
            <a:r>
              <a:rPr lang="en-US" dirty="0"/>
              <a:t> signals is easier </a:t>
            </a:r>
            <a:r>
              <a:rPr lang="en-US" b="1" dirty="0" smtClean="0"/>
              <a:t>than analog</a:t>
            </a:r>
            <a:r>
              <a:rPr lang="en-US" dirty="0"/>
              <a:t> signals. </a:t>
            </a:r>
            <a:endParaRPr lang="en-US" dirty="0" smtClean="0"/>
          </a:p>
          <a:p>
            <a:r>
              <a:rPr lang="en-US" b="1" dirty="0" smtClean="0"/>
              <a:t>Digital</a:t>
            </a:r>
            <a:r>
              <a:rPr lang="en-US" dirty="0"/>
              <a:t> signals can be saved and retrieved more conveniently </a:t>
            </a:r>
            <a:r>
              <a:rPr lang="en-US" b="1" dirty="0"/>
              <a:t>than analog</a:t>
            </a:r>
            <a:r>
              <a:rPr lang="en-US" dirty="0"/>
              <a:t> signals.</a:t>
            </a:r>
          </a:p>
        </p:txBody>
      </p:sp>
    </p:spTree>
    <p:extLst>
      <p:ext uri="{BB962C8B-B14F-4D97-AF65-F5344CB8AC3E}">
        <p14:creationId xmlns:p14="http://schemas.microsoft.com/office/powerpoint/2010/main" val="19482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3" y="508855"/>
            <a:ext cx="50292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14" y="3109547"/>
            <a:ext cx="540433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42" y="174686"/>
            <a:ext cx="4389437" cy="294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77" y="1361709"/>
            <a:ext cx="571500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57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789471" y="2595650"/>
            <a:ext cx="1203325" cy="731837"/>
          </a:xfrm>
          <a:prstGeom prst="rect">
            <a:avLst/>
          </a:prstGeom>
          <a:solidFill>
            <a:srgbClr val="FFFF00"/>
          </a:solidFill>
          <a:ln w="7620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latin typeface="Arial" panose="020B0604020202020204" pitchFamily="34" charset="0"/>
              </a:rPr>
              <a:t>     A/D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latin typeface="Arial" panose="020B0604020202020204" pitchFamily="34" charset="0"/>
              </a:rPr>
              <a:t>Converter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604529" y="2595650"/>
            <a:ext cx="1203325" cy="731837"/>
          </a:xfrm>
          <a:prstGeom prst="rect">
            <a:avLst/>
          </a:prstGeom>
          <a:solidFill>
            <a:srgbClr val="FFFF00"/>
          </a:solidFill>
          <a:ln w="7620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Channel Encoder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438059" y="2603572"/>
            <a:ext cx="1203325" cy="731837"/>
          </a:xfrm>
          <a:prstGeom prst="rect">
            <a:avLst/>
          </a:prstGeom>
          <a:solidFill>
            <a:srgbClr val="FFFF00"/>
          </a:solidFill>
          <a:ln w="7620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Modulator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182253" y="2780146"/>
            <a:ext cx="1467936" cy="37869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Right Arrow 5"/>
          <p:cNvSpPr/>
          <p:nvPr/>
        </p:nvSpPr>
        <p:spPr>
          <a:xfrm>
            <a:off x="4055556" y="2766292"/>
            <a:ext cx="1467936" cy="37869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907363" y="2766291"/>
            <a:ext cx="1467936" cy="37869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9725476" y="2780146"/>
            <a:ext cx="1467936" cy="37869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888" y="2133985"/>
            <a:ext cx="2964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[Input signal]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Analog or continuous signal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09878" y="1484294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" panose="020B0604020202020204" pitchFamily="34" charset="0"/>
              </a:rPr>
              <a:t>Digital Bit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50836" y="1699998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Digital signal pulse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28502" y="2069330"/>
            <a:ext cx="1967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" panose="020B0604020202020204" pitchFamily="34" charset="0"/>
              </a:rPr>
              <a:t>Digital Modulated</a:t>
            </a:r>
            <a:endParaRPr lang="en-US" altLang="en-US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signal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4381142" y="2263489"/>
            <a:ext cx="784769" cy="3229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7053222" y="2256361"/>
            <a:ext cx="784769" cy="3229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8430985" y="3360447"/>
            <a:ext cx="810129" cy="1498571"/>
            <a:chOff x="9326660" y="3355196"/>
            <a:chExt cx="810129" cy="1498571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16" name="Group 15"/>
            <p:cNvGrpSpPr/>
            <p:nvPr/>
          </p:nvGrpSpPr>
          <p:grpSpPr>
            <a:xfrm>
              <a:off x="9434426" y="3606550"/>
              <a:ext cx="702363" cy="1247217"/>
              <a:chOff x="9392983" y="3638819"/>
              <a:chExt cx="702363" cy="1247217"/>
            </a:xfrm>
            <a:grpFill/>
          </p:grpSpPr>
          <p:sp>
            <p:nvSpPr>
              <p:cNvPr id="18" name="Right Arrow 17"/>
              <p:cNvSpPr/>
              <p:nvPr/>
            </p:nvSpPr>
            <p:spPr>
              <a:xfrm>
                <a:off x="9435588" y="4621275"/>
                <a:ext cx="659758" cy="26476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9392983" y="3638819"/>
                <a:ext cx="632049" cy="246341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9326660" y="3355196"/>
              <a:ext cx="150371" cy="149857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9085143" y="3525620"/>
            <a:ext cx="255711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" panose="020B0604020202020204" pitchFamily="34" charset="0"/>
              </a:rPr>
              <a:t>Digital Message </a:t>
            </a:r>
            <a:r>
              <a:rPr lang="en-US" altLang="en-US" dirty="0">
                <a:latin typeface="Arial" panose="020B0604020202020204" pitchFamily="34" charset="0"/>
              </a:rPr>
              <a:t>signal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          and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latin typeface="Arial" panose="020B0604020202020204" pitchFamily="34" charset="0"/>
              </a:rPr>
              <a:t> Carrier </a:t>
            </a:r>
            <a:r>
              <a:rPr lang="en-US" altLang="en-US" dirty="0">
                <a:latin typeface="Arial" panose="020B0604020202020204" pitchFamily="34" charset="0"/>
              </a:rPr>
              <a:t>signal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85393" y="481073"/>
            <a:ext cx="794626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Digital Communication (Digital Transmitter)</a:t>
            </a:r>
            <a:endParaRPr lang="en-US" altLang="en-US" sz="3200" u="sng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7938" y="4127119"/>
            <a:ext cx="4637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A/D Converter: Analog To Digital Converter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83">
            <a:extLst>
              <a:ext uri="{FF2B5EF4-FFF2-40B4-BE49-F238E27FC236}">
                <a16:creationId xmlns="" xmlns:a16="http://schemas.microsoft.com/office/drawing/2014/main" id="{6F0DC43E-2622-4B22-8BBD-EFC0240AF87E}"/>
              </a:ext>
            </a:extLst>
          </p:cNvPr>
          <p:cNvSpPr/>
          <p:nvPr/>
        </p:nvSpPr>
        <p:spPr>
          <a:xfrm>
            <a:off x="1774862" y="3108793"/>
            <a:ext cx="1370035" cy="714338"/>
          </a:xfrm>
          <a:prstGeom prst="snip2Diag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Vrinda" panose="020B0502040204020203" pitchFamily="34" charset="0"/>
              </a:rPr>
              <a:t>LPF</a:t>
            </a:r>
          </a:p>
        </p:txBody>
      </p:sp>
      <p:sp>
        <p:nvSpPr>
          <p:cNvPr id="3" name="Rectangle: Diagonal Corners Snipped 84">
            <a:extLst>
              <a:ext uri="{FF2B5EF4-FFF2-40B4-BE49-F238E27FC236}">
                <a16:creationId xmlns="" xmlns:a16="http://schemas.microsoft.com/office/drawing/2014/main" id="{89A09FD8-B41A-49EA-AC74-A9202E72C704}"/>
              </a:ext>
            </a:extLst>
          </p:cNvPr>
          <p:cNvSpPr/>
          <p:nvPr/>
        </p:nvSpPr>
        <p:spPr>
          <a:xfrm>
            <a:off x="3500043" y="3108793"/>
            <a:ext cx="1370035" cy="681318"/>
          </a:xfrm>
          <a:prstGeom prst="snip2Diag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Vrinda" panose="020B0502040204020203" pitchFamily="34" charset="0"/>
              </a:rPr>
              <a:t>Sampler</a:t>
            </a:r>
          </a:p>
        </p:txBody>
      </p:sp>
      <p:sp>
        <p:nvSpPr>
          <p:cNvPr id="4" name="Rectangle: Diagonal Corners Snipped 85">
            <a:extLst>
              <a:ext uri="{FF2B5EF4-FFF2-40B4-BE49-F238E27FC236}">
                <a16:creationId xmlns="" xmlns:a16="http://schemas.microsoft.com/office/drawing/2014/main" id="{29CF1496-CA26-46D6-88AA-A5ABFDCC690D}"/>
              </a:ext>
            </a:extLst>
          </p:cNvPr>
          <p:cNvSpPr/>
          <p:nvPr/>
        </p:nvSpPr>
        <p:spPr>
          <a:xfrm>
            <a:off x="5207745" y="3108335"/>
            <a:ext cx="1370035" cy="681318"/>
          </a:xfrm>
          <a:prstGeom prst="snip2Diag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Vrinda" panose="020B0502040204020203" pitchFamily="34" charset="0"/>
              </a:rPr>
              <a:t>Quantizer</a:t>
            </a:r>
          </a:p>
        </p:txBody>
      </p:sp>
      <p:sp>
        <p:nvSpPr>
          <p:cNvPr id="5" name="Rectangle: Diagonal Corners Snipped 86">
            <a:extLst>
              <a:ext uri="{FF2B5EF4-FFF2-40B4-BE49-F238E27FC236}">
                <a16:creationId xmlns="" xmlns:a16="http://schemas.microsoft.com/office/drawing/2014/main" id="{269BA54C-7A80-4359-9E76-88F3BC22553F}"/>
              </a:ext>
            </a:extLst>
          </p:cNvPr>
          <p:cNvSpPr/>
          <p:nvPr/>
        </p:nvSpPr>
        <p:spPr>
          <a:xfrm>
            <a:off x="6899613" y="3141814"/>
            <a:ext cx="1370035" cy="681318"/>
          </a:xfrm>
          <a:prstGeom prst="snip2Diag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Vrinda" panose="020B0502040204020203" pitchFamily="34" charset="0"/>
              </a:rPr>
              <a:t>Bit Encoder</a:t>
            </a:r>
          </a:p>
        </p:txBody>
      </p:sp>
      <p:sp>
        <p:nvSpPr>
          <p:cNvPr id="6" name="Arrow: Right 87">
            <a:extLst>
              <a:ext uri="{FF2B5EF4-FFF2-40B4-BE49-F238E27FC236}">
                <a16:creationId xmlns="" xmlns:a16="http://schemas.microsoft.com/office/drawing/2014/main" id="{32BBA7C1-5983-4937-99BF-28C2700DA9FA}"/>
              </a:ext>
            </a:extLst>
          </p:cNvPr>
          <p:cNvSpPr/>
          <p:nvPr/>
        </p:nvSpPr>
        <p:spPr>
          <a:xfrm>
            <a:off x="3179985" y="3397198"/>
            <a:ext cx="304800" cy="198619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Right 88">
            <a:extLst>
              <a:ext uri="{FF2B5EF4-FFF2-40B4-BE49-F238E27FC236}">
                <a16:creationId xmlns="" xmlns:a16="http://schemas.microsoft.com/office/drawing/2014/main" id="{03B113A4-F2B9-4B93-9E42-276C8842A911}"/>
              </a:ext>
            </a:extLst>
          </p:cNvPr>
          <p:cNvSpPr/>
          <p:nvPr/>
        </p:nvSpPr>
        <p:spPr>
          <a:xfrm>
            <a:off x="4878988" y="3383691"/>
            <a:ext cx="304800" cy="212126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: Right 89">
            <a:extLst>
              <a:ext uri="{FF2B5EF4-FFF2-40B4-BE49-F238E27FC236}">
                <a16:creationId xmlns="" xmlns:a16="http://schemas.microsoft.com/office/drawing/2014/main" id="{6DB1A30C-22D5-4958-A295-3D81DF110B18}"/>
              </a:ext>
            </a:extLst>
          </p:cNvPr>
          <p:cNvSpPr/>
          <p:nvPr/>
        </p:nvSpPr>
        <p:spPr>
          <a:xfrm>
            <a:off x="6594813" y="3399566"/>
            <a:ext cx="304800" cy="241010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Right 90">
            <a:extLst>
              <a:ext uri="{FF2B5EF4-FFF2-40B4-BE49-F238E27FC236}">
                <a16:creationId xmlns="" xmlns:a16="http://schemas.microsoft.com/office/drawing/2014/main" id="{74E435C9-229C-4915-808B-A1902EDA3EA4}"/>
              </a:ext>
            </a:extLst>
          </p:cNvPr>
          <p:cNvSpPr/>
          <p:nvPr/>
        </p:nvSpPr>
        <p:spPr>
          <a:xfrm>
            <a:off x="1041435" y="3364939"/>
            <a:ext cx="723900" cy="181522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Right 91">
            <a:extLst>
              <a:ext uri="{FF2B5EF4-FFF2-40B4-BE49-F238E27FC236}">
                <a16:creationId xmlns="" xmlns:a16="http://schemas.microsoft.com/office/drawing/2014/main" id="{107D9391-07A7-4AEB-85A4-6F092590DB95}"/>
              </a:ext>
            </a:extLst>
          </p:cNvPr>
          <p:cNvSpPr/>
          <p:nvPr/>
        </p:nvSpPr>
        <p:spPr>
          <a:xfrm>
            <a:off x="8269648" y="3443413"/>
            <a:ext cx="723900" cy="197163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="" xmlns:a16="http://schemas.microsoft.com/office/drawing/2014/main" id="{593978E3-734E-48F9-A643-BDCC063CF218}"/>
              </a:ext>
            </a:extLst>
          </p:cNvPr>
          <p:cNvSpPr txBox="1"/>
          <p:nvPr/>
        </p:nvSpPr>
        <p:spPr>
          <a:xfrm>
            <a:off x="8375432" y="2691673"/>
            <a:ext cx="1085594" cy="56918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Digital Signal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="" xmlns:a16="http://schemas.microsoft.com/office/drawing/2014/main" id="{67B4C648-5A2D-4A0D-B10B-2B6578BA46CB}"/>
              </a:ext>
            </a:extLst>
          </p:cNvPr>
          <p:cNvSpPr txBox="1"/>
          <p:nvPr/>
        </p:nvSpPr>
        <p:spPr>
          <a:xfrm>
            <a:off x="4707027" y="4217908"/>
            <a:ext cx="1088276" cy="642290"/>
          </a:xfrm>
          <a:prstGeom prst="rect">
            <a:avLst/>
          </a:prstGeom>
          <a:solidFill>
            <a:sysClr val="windowText" lastClr="000000"/>
          </a:solidFill>
          <a:ln w="6350">
            <a:solidFill>
              <a:sysClr val="windowText" lastClr="00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C4591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Discreet Signal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="" xmlns:a16="http://schemas.microsoft.com/office/drawing/2014/main" id="{219E072D-A153-4AFF-A3D6-B34EFEA0CE20}"/>
              </a:ext>
            </a:extLst>
          </p:cNvPr>
          <p:cNvSpPr txBox="1"/>
          <p:nvPr/>
        </p:nvSpPr>
        <p:spPr>
          <a:xfrm>
            <a:off x="2788247" y="4217908"/>
            <a:ext cx="1088276" cy="642290"/>
          </a:xfrm>
          <a:prstGeom prst="rect">
            <a:avLst/>
          </a:prstGeom>
          <a:solidFill>
            <a:sysClr val="windowText" lastClr="000000"/>
          </a:solidFill>
          <a:ln w="6350">
            <a:solidFill>
              <a:sysClr val="windowText" lastClr="00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C4591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Analogue Signal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14" name="Text Box 16">
            <a:extLst>
              <a:ext uri="{FF2B5EF4-FFF2-40B4-BE49-F238E27FC236}">
                <a16:creationId xmlns="" xmlns:a16="http://schemas.microsoft.com/office/drawing/2014/main" id="{E9B43D2F-00AF-45B3-992D-AF6E1A16EA64}"/>
              </a:ext>
            </a:extLst>
          </p:cNvPr>
          <p:cNvSpPr txBox="1"/>
          <p:nvPr/>
        </p:nvSpPr>
        <p:spPr>
          <a:xfrm>
            <a:off x="6355474" y="4217908"/>
            <a:ext cx="1088277" cy="642290"/>
          </a:xfrm>
          <a:prstGeom prst="rect">
            <a:avLst/>
          </a:prstGeom>
          <a:solidFill>
            <a:sysClr val="windowText" lastClr="000000"/>
          </a:solidFill>
          <a:ln w="6350">
            <a:solidFill>
              <a:sysClr val="windowText" lastClr="00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4591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Quantized Signal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15" name="Arrow: Right 96">
            <a:extLst>
              <a:ext uri="{FF2B5EF4-FFF2-40B4-BE49-F238E27FC236}">
                <a16:creationId xmlns="" xmlns:a16="http://schemas.microsoft.com/office/drawing/2014/main" id="{08D4D87A-2C0C-4566-B3C2-09779C86EA9F}"/>
              </a:ext>
            </a:extLst>
          </p:cNvPr>
          <p:cNvSpPr/>
          <p:nvPr/>
        </p:nvSpPr>
        <p:spPr>
          <a:xfrm rot="16200000">
            <a:off x="3150794" y="3866830"/>
            <a:ext cx="389890" cy="85725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Vrinda" panose="020B0502040204020203" pitchFamily="34" charset="0"/>
              </a:rPr>
              <a:t>c</a:t>
            </a:r>
          </a:p>
        </p:txBody>
      </p:sp>
      <p:sp>
        <p:nvSpPr>
          <p:cNvPr id="16" name="Arrow: Right 97">
            <a:extLst>
              <a:ext uri="{FF2B5EF4-FFF2-40B4-BE49-F238E27FC236}">
                <a16:creationId xmlns="" xmlns:a16="http://schemas.microsoft.com/office/drawing/2014/main" id="{E417A413-2CFE-41B7-ABA4-38430C78418E}"/>
              </a:ext>
            </a:extLst>
          </p:cNvPr>
          <p:cNvSpPr/>
          <p:nvPr/>
        </p:nvSpPr>
        <p:spPr>
          <a:xfrm rot="16200000">
            <a:off x="4859744" y="3866830"/>
            <a:ext cx="389890" cy="85725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Vrinda" panose="020B0502040204020203" pitchFamily="34" charset="0"/>
              </a:rPr>
              <a:t>c</a:t>
            </a:r>
          </a:p>
        </p:txBody>
      </p:sp>
      <p:sp>
        <p:nvSpPr>
          <p:cNvPr id="17" name="Arrow: Right 98">
            <a:extLst>
              <a:ext uri="{FF2B5EF4-FFF2-40B4-BE49-F238E27FC236}">
                <a16:creationId xmlns="" xmlns:a16="http://schemas.microsoft.com/office/drawing/2014/main" id="{C532D5A6-BD5D-4107-8E61-3E292937936E}"/>
              </a:ext>
            </a:extLst>
          </p:cNvPr>
          <p:cNvSpPr/>
          <p:nvPr/>
        </p:nvSpPr>
        <p:spPr>
          <a:xfrm rot="16200000">
            <a:off x="6556021" y="3867172"/>
            <a:ext cx="389890" cy="85725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Vrinda" panose="020B0502040204020203" pitchFamily="34" charset="0"/>
              </a:rPr>
              <a:t>c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="" xmlns:a16="http://schemas.microsoft.com/office/drawing/2014/main" id="{B63FA427-9286-40FA-8434-E04E6503A288}"/>
              </a:ext>
            </a:extLst>
          </p:cNvPr>
          <p:cNvSpPr txBox="1"/>
          <p:nvPr/>
        </p:nvSpPr>
        <p:spPr>
          <a:xfrm>
            <a:off x="358816" y="2412186"/>
            <a:ext cx="1494934" cy="8486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Analogue Signal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1D416DE-2C77-4238-922B-BA59747116EF}"/>
              </a:ext>
            </a:extLst>
          </p:cNvPr>
          <p:cNvSpPr/>
          <p:nvPr/>
        </p:nvSpPr>
        <p:spPr>
          <a:xfrm>
            <a:off x="128790" y="475924"/>
            <a:ext cx="10341734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u="sng" dirty="0" smtClean="0"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Analog to Digital (A/D) </a:t>
            </a:r>
            <a:r>
              <a:rPr lang="en-US" sz="3600" b="1" u="sng" dirty="0"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Conversion:</a:t>
            </a: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Vrinda" panose="020B0502040204020203" pitchFamily="34" charset="0"/>
              </a:rPr>
              <a:t>PCM technic (pulse code modulation):-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59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59" y="2208861"/>
            <a:ext cx="82962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3159" y="1416676"/>
            <a:ext cx="5755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A/D Conversion and Sampling Theorem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3548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821</TotalTime>
  <Words>555</Words>
  <Application>Microsoft Office PowerPoint</Application>
  <PresentationFormat>Custom</PresentationFormat>
  <Paragraphs>233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 television signal has a bandwidth of 4.5MHz.This signal is sampled quantized and binary coded to obtain PCM signal.  1.Determine sampling rate if the signal is sampled at a rate 20% above the normal sampling rate.  2.Determine binary pulse rate in Kbps if the sample is quantized into 1024 level.  </vt:lpstr>
      <vt:lpstr>Solution:-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Ragib Siddique</dc:creator>
  <cp:lastModifiedBy>Personal</cp:lastModifiedBy>
  <cp:revision>52</cp:revision>
  <dcterms:created xsi:type="dcterms:W3CDTF">2018-04-07T16:59:23Z</dcterms:created>
  <dcterms:modified xsi:type="dcterms:W3CDTF">2020-12-08T09:48:04Z</dcterms:modified>
</cp:coreProperties>
</file>