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2" d="100"/>
          <a:sy n="82" d="100"/>
        </p:scale>
        <p:origin x="276"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5/10/2023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5/10/2023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5/10/2023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5/10/2023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5/10/2023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5/10/2023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5/10/2023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5/10/2023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4FF57-1ECF-4955-5D30-99A9C449F341}"/>
              </a:ext>
            </a:extLst>
          </p:cNvPr>
          <p:cNvSpPr>
            <a:spLocks noGrp="1"/>
          </p:cNvSpPr>
          <p:nvPr>
            <p:ph type="ctrTitle"/>
          </p:nvPr>
        </p:nvSpPr>
        <p:spPr/>
        <p:txBody>
          <a:bodyPr/>
          <a:lstStyle/>
          <a:p>
            <a:r>
              <a:rPr lang="en-BD" dirty="0"/>
              <a:t>Election Commission </a:t>
            </a:r>
          </a:p>
        </p:txBody>
      </p:sp>
      <p:sp>
        <p:nvSpPr>
          <p:cNvPr id="3" name="Subtitle 2">
            <a:extLst>
              <a:ext uri="{FF2B5EF4-FFF2-40B4-BE49-F238E27FC236}">
                <a16:creationId xmlns:a16="http://schemas.microsoft.com/office/drawing/2014/main" id="{0333B342-7E83-B66F-0318-D98E22299224}"/>
              </a:ext>
            </a:extLst>
          </p:cNvPr>
          <p:cNvSpPr>
            <a:spLocks noGrp="1"/>
          </p:cNvSpPr>
          <p:nvPr>
            <p:ph type="subTitle" idx="1"/>
          </p:nvPr>
        </p:nvSpPr>
        <p:spPr/>
        <p:txBody>
          <a:bodyPr/>
          <a:lstStyle/>
          <a:p>
            <a:endParaRPr lang="en-BD"/>
          </a:p>
        </p:txBody>
      </p:sp>
    </p:spTree>
    <p:extLst>
      <p:ext uri="{BB962C8B-B14F-4D97-AF65-F5344CB8AC3E}">
        <p14:creationId xmlns:p14="http://schemas.microsoft.com/office/powerpoint/2010/main" val="956608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B6CE0-DF18-E371-BD54-B82F8A4A5E2A}"/>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1283538D-9156-3BC0-4688-2EFB78AA5FBF}"/>
              </a:ext>
            </a:extLst>
          </p:cNvPr>
          <p:cNvSpPr>
            <a:spLocks noGrp="1"/>
          </p:cNvSpPr>
          <p:nvPr>
            <p:ph idx="1"/>
          </p:nvPr>
        </p:nvSpPr>
        <p:spPr/>
        <p:txBody>
          <a:bodyPr>
            <a:normAutofit fontScale="92500" lnSpcReduction="10000"/>
          </a:bodyPr>
          <a:lstStyle/>
          <a:p>
            <a:pPr fontAlgn="base"/>
            <a:r>
              <a:rPr lang="en-GB" b="1" i="0" u="none" strike="noStrike" dirty="0">
                <a:solidFill>
                  <a:srgbClr val="444444"/>
                </a:solidFill>
                <a:effectLst/>
                <a:latin typeface="inherit"/>
              </a:rPr>
              <a:t>General Election of the members of Parliament (Clause 3 &amp; 4): </a:t>
            </a:r>
            <a:r>
              <a:rPr lang="en-GB" b="0" i="0" u="none" strike="noStrike" dirty="0">
                <a:solidFill>
                  <a:srgbClr val="444444"/>
                </a:solidFill>
                <a:effectLst/>
                <a:latin typeface="inherit"/>
              </a:rPr>
              <a:t>If the Parliament is dissolved by reason of the expiration of its terms, a general election of the members of Parliament shall be held within the period of ninety days preceding such dissolution. But in case of a dissolution for other causes the election must be held within ninety days after such dissolution provided that the persons elected at a general election shall not assume office as members of Parliament except after the expiration of the term referred to therein.</a:t>
            </a:r>
            <a:endParaRPr lang="en-GB" b="0" i="0" u="none" strike="noStrike" dirty="0">
              <a:solidFill>
                <a:srgbClr val="444444"/>
              </a:solidFill>
              <a:effectLst/>
              <a:latin typeface="Google Sans"/>
            </a:endParaRPr>
          </a:p>
          <a:p>
            <a:pPr fontAlgn="base"/>
            <a:r>
              <a:rPr lang="en-GB" b="0" i="0" u="none" strike="noStrike" dirty="0">
                <a:solidFill>
                  <a:srgbClr val="444444"/>
                </a:solidFill>
                <a:effectLst/>
                <a:latin typeface="times"/>
              </a:rPr>
              <a:t>An election to fill the seat of a member of Parliament which falls vacant otherwise than by reason of the dissolution of Parliament shall be held within ninety days of the occurrence of the vacancy.</a:t>
            </a: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Provided that</a:t>
            </a:r>
            <a:r>
              <a:rPr lang="en-GB" b="0" i="0" u="none" strike="noStrike" dirty="0">
                <a:solidFill>
                  <a:srgbClr val="444444"/>
                </a:solidFill>
                <a:effectLst/>
                <a:latin typeface="times"/>
              </a:rPr>
              <a:t> in a case where, in the opinion of the Chief Election Commissioner, it is not possible, for reasons of an act of God, to hold such election within the period specified in this clause, such election shall be held within ninety days following next after the last day of such period.</a:t>
            </a:r>
            <a:endParaRPr lang="en-GB" b="0" i="0" u="none" strike="noStrike" dirty="0">
              <a:solidFill>
                <a:srgbClr val="444444"/>
              </a:solidFill>
              <a:effectLst/>
              <a:latin typeface="Google Sans"/>
            </a:endParaRPr>
          </a:p>
          <a:p>
            <a:endParaRPr lang="en-BD" dirty="0"/>
          </a:p>
        </p:txBody>
      </p:sp>
    </p:spTree>
    <p:extLst>
      <p:ext uri="{BB962C8B-B14F-4D97-AF65-F5344CB8AC3E}">
        <p14:creationId xmlns:p14="http://schemas.microsoft.com/office/powerpoint/2010/main" val="260459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706C-FE8C-42BA-B6C3-80C90DC21CB5}"/>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71C6C11A-A559-FE7E-D94C-3A5D33601D8F}"/>
              </a:ext>
            </a:extLst>
          </p:cNvPr>
          <p:cNvSpPr>
            <a:spLocks noGrp="1"/>
          </p:cNvSpPr>
          <p:nvPr>
            <p:ph idx="1"/>
          </p:nvPr>
        </p:nvSpPr>
        <p:spPr/>
        <p:txBody>
          <a:bodyPr/>
          <a:lstStyle/>
          <a:p>
            <a:pPr fontAlgn="base"/>
            <a:r>
              <a:rPr lang="en-GB" b="1" i="0" u="none" strike="noStrike" dirty="0">
                <a:solidFill>
                  <a:srgbClr val="444444"/>
                </a:solidFill>
                <a:effectLst/>
                <a:latin typeface="times"/>
              </a:rPr>
              <a:t>Nature and extent of power of the Election Commission:</a:t>
            </a: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1.</a:t>
            </a:r>
            <a:r>
              <a:rPr lang="en-GB" b="0" i="0" u="none" strike="noStrike" dirty="0">
                <a:solidFill>
                  <a:srgbClr val="444444"/>
                </a:solidFill>
                <a:effectLst/>
                <a:latin typeface="inherit"/>
              </a:rPr>
              <a:t>      </a:t>
            </a:r>
            <a:r>
              <a:rPr lang="en-GB" b="1" i="0" u="none" strike="noStrike" dirty="0">
                <a:solidFill>
                  <a:srgbClr val="444444"/>
                </a:solidFill>
                <a:effectLst/>
                <a:latin typeface="inherit"/>
              </a:rPr>
              <a:t>Independence of the Commission:</a:t>
            </a:r>
            <a:r>
              <a:rPr lang="en-GB" b="0" i="0" u="none" strike="noStrike" dirty="0">
                <a:solidFill>
                  <a:srgbClr val="444444"/>
                </a:solidFill>
                <a:effectLst/>
                <a:latin typeface="times"/>
              </a:rPr>
              <a:t> According to article 118 of the constitution read with art. 4 of the Representation of the People’s Order, 1972, the Election Commission shall be independent in exercising their power for arranging a free, fair and impartial election. </a:t>
            </a:r>
            <a:r>
              <a:rPr lang="en-GB" b="1" i="0" u="none" strike="noStrike" dirty="0">
                <a:solidFill>
                  <a:srgbClr val="444444"/>
                </a:solidFill>
                <a:effectLst/>
                <a:latin typeface="inherit"/>
              </a:rPr>
              <a:t>Article 118 of the Constitution provides</a:t>
            </a:r>
            <a:r>
              <a:rPr lang="en-GB" b="0" i="0" u="none" strike="noStrike" dirty="0">
                <a:solidFill>
                  <a:srgbClr val="444444"/>
                </a:solidFill>
                <a:effectLst/>
                <a:latin typeface="times"/>
              </a:rPr>
              <a:t>:</a:t>
            </a:r>
            <a:endParaRPr lang="en-GB" b="0" i="0" u="none" strike="noStrike" dirty="0">
              <a:solidFill>
                <a:srgbClr val="444444"/>
              </a:solidFill>
              <a:effectLst/>
              <a:latin typeface="Google Sans"/>
            </a:endParaRPr>
          </a:p>
          <a:p>
            <a:pPr fontAlgn="base"/>
            <a:r>
              <a:rPr lang="en-GB" dirty="0">
                <a:effectLst/>
                <a:latin typeface="times"/>
              </a:rPr>
              <a:t>“The Election Commission shall be independent in the exercise of its functions and subject only to this Constitution and any other law.”</a:t>
            </a:r>
            <a:endParaRPr lang="en-GB" dirty="0">
              <a:effectLst/>
              <a:latin typeface="inherit"/>
            </a:endParaRPr>
          </a:p>
          <a:p>
            <a:br>
              <a:rPr lang="en-GB" dirty="0"/>
            </a:br>
            <a:endParaRPr lang="en-BD" dirty="0"/>
          </a:p>
        </p:txBody>
      </p:sp>
    </p:spTree>
    <p:extLst>
      <p:ext uri="{BB962C8B-B14F-4D97-AF65-F5344CB8AC3E}">
        <p14:creationId xmlns:p14="http://schemas.microsoft.com/office/powerpoint/2010/main" val="286834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176E7-FE09-70A0-D1F0-985E2CA2F3F6}"/>
              </a:ext>
            </a:extLst>
          </p:cNvPr>
          <p:cNvSpPr>
            <a:spLocks noGrp="1"/>
          </p:cNvSpPr>
          <p:nvPr>
            <p:ph type="title"/>
          </p:nvPr>
        </p:nvSpPr>
        <p:spPr>
          <a:xfrm>
            <a:off x="1251678" y="382385"/>
            <a:ext cx="10178322" cy="426507"/>
          </a:xfrm>
        </p:spPr>
        <p:txBody>
          <a:bodyPr>
            <a:normAutofit fontScale="90000"/>
          </a:bodyPr>
          <a:lstStyle/>
          <a:p>
            <a:endParaRPr lang="en-BD" dirty="0"/>
          </a:p>
        </p:txBody>
      </p:sp>
      <p:sp>
        <p:nvSpPr>
          <p:cNvPr id="3" name="Content Placeholder 2">
            <a:extLst>
              <a:ext uri="{FF2B5EF4-FFF2-40B4-BE49-F238E27FC236}">
                <a16:creationId xmlns:a16="http://schemas.microsoft.com/office/drawing/2014/main" id="{8DAC6109-250A-30B3-6E7F-E2F4C44ABCD4}"/>
              </a:ext>
            </a:extLst>
          </p:cNvPr>
          <p:cNvSpPr>
            <a:spLocks noGrp="1"/>
          </p:cNvSpPr>
          <p:nvPr>
            <p:ph idx="1"/>
          </p:nvPr>
        </p:nvSpPr>
        <p:spPr>
          <a:xfrm>
            <a:off x="1251677" y="1207477"/>
            <a:ext cx="10541737" cy="5017477"/>
          </a:xfrm>
        </p:spPr>
        <p:txBody>
          <a:bodyPr>
            <a:normAutofit lnSpcReduction="10000"/>
          </a:bodyPr>
          <a:lstStyle/>
          <a:p>
            <a:pPr fontAlgn="base"/>
            <a:r>
              <a:rPr lang="en-GB" b="1" i="0" u="none" strike="noStrike" dirty="0">
                <a:solidFill>
                  <a:srgbClr val="444444"/>
                </a:solidFill>
                <a:effectLst/>
                <a:latin typeface="inherit"/>
              </a:rPr>
              <a:t>2.</a:t>
            </a:r>
            <a:r>
              <a:rPr lang="en-GB" b="0" i="0" u="none" strike="noStrike" dirty="0">
                <a:solidFill>
                  <a:srgbClr val="444444"/>
                </a:solidFill>
                <a:effectLst/>
                <a:latin typeface="inherit"/>
              </a:rPr>
              <a:t>      </a:t>
            </a:r>
            <a:r>
              <a:rPr lang="en-GB" b="1" i="0" u="none" strike="noStrike" dirty="0">
                <a:solidFill>
                  <a:srgbClr val="444444"/>
                </a:solidFill>
                <a:effectLst/>
                <a:latin typeface="inherit"/>
              </a:rPr>
              <a:t>Inherent Power of election Commission:</a:t>
            </a:r>
            <a:r>
              <a:rPr lang="en-GB" b="0" i="0" u="none" strike="noStrike" dirty="0">
                <a:solidFill>
                  <a:srgbClr val="444444"/>
                </a:solidFill>
                <a:effectLst/>
                <a:latin typeface="times"/>
              </a:rPr>
              <a:t> As nothing is said in art 119 about the supervisory power of election commission and there is </a:t>
            </a:r>
            <a:r>
              <a:rPr lang="en-GB" b="0" i="0" u="sng" strike="noStrike" dirty="0">
                <a:solidFill>
                  <a:srgbClr val="444444"/>
                </a:solidFill>
                <a:effectLst/>
                <a:latin typeface="times"/>
              </a:rPr>
              <a:t>no scope to review the constitutionality of law made to restrain the hand of election commission</a:t>
            </a:r>
            <a:r>
              <a:rPr lang="en-GB" b="0" i="0" u="none" strike="noStrike" dirty="0">
                <a:solidFill>
                  <a:srgbClr val="444444"/>
                </a:solidFill>
                <a:effectLst/>
                <a:latin typeface="times"/>
              </a:rPr>
              <a:t>, the Supreme Court of Bangladesh recognizes the Inherent power of election commission to hold a free and fair election. </a:t>
            </a:r>
          </a:p>
          <a:p>
            <a:pPr marL="0" indent="0" fontAlgn="base">
              <a:buNone/>
            </a:pPr>
            <a:r>
              <a:rPr lang="en-GB" b="0" i="0" u="none" strike="noStrike" dirty="0">
                <a:solidFill>
                  <a:srgbClr val="444444"/>
                </a:solidFill>
                <a:effectLst/>
                <a:latin typeface="times"/>
              </a:rPr>
              <a:t>In </a:t>
            </a:r>
            <a:r>
              <a:rPr lang="en-GB" b="1" i="1" u="none" strike="noStrike" dirty="0">
                <a:solidFill>
                  <a:srgbClr val="444444"/>
                </a:solidFill>
                <a:effectLst/>
                <a:latin typeface="inherit"/>
              </a:rPr>
              <a:t>Altaf Hossain v. Abul </a:t>
            </a:r>
            <a:r>
              <a:rPr lang="en-GB" b="1" i="1" u="none" strike="noStrike" dirty="0" err="1">
                <a:solidFill>
                  <a:srgbClr val="444444"/>
                </a:solidFill>
                <a:effectLst/>
                <a:latin typeface="inherit"/>
              </a:rPr>
              <a:t>Kashem</a:t>
            </a:r>
            <a:r>
              <a:rPr lang="en-GB" b="1" i="1" u="none" strike="noStrike" dirty="0">
                <a:solidFill>
                  <a:srgbClr val="444444"/>
                </a:solidFill>
                <a:effectLst/>
                <a:latin typeface="inherit"/>
              </a:rPr>
              <a:t> (45 DLR (AD) 53)</a:t>
            </a:r>
            <a:r>
              <a:rPr lang="en-GB" b="0" i="0" u="none" strike="noStrike" dirty="0">
                <a:solidFill>
                  <a:srgbClr val="444444"/>
                </a:solidFill>
                <a:effectLst/>
                <a:latin typeface="times"/>
              </a:rPr>
              <a:t> the Appellate Division took the view that the inherent power is to be exercised to supplement the statutory rule with the sole purpose of ensuring free and fair elections. </a:t>
            </a:r>
            <a:r>
              <a:rPr lang="en-GB" b="1" i="1" u="none" strike="noStrike" dirty="0">
                <a:solidFill>
                  <a:srgbClr val="444444"/>
                </a:solidFill>
                <a:effectLst/>
                <a:latin typeface="inherit"/>
              </a:rPr>
              <a:t>(Constitutional law of Bangladesh: Mahmudul Islam)</a:t>
            </a:r>
            <a:r>
              <a:rPr lang="en-GB" b="0" i="0" u="none" strike="noStrike" dirty="0">
                <a:solidFill>
                  <a:srgbClr val="444444"/>
                </a:solidFill>
                <a:effectLst/>
                <a:latin typeface="times"/>
              </a:rPr>
              <a:t>. But there is restriction to use the power as the court observed in a later case </a:t>
            </a:r>
            <a:r>
              <a:rPr lang="en-GB" b="1" i="1" u="none" strike="noStrike" dirty="0">
                <a:solidFill>
                  <a:srgbClr val="444444"/>
                </a:solidFill>
                <a:effectLst/>
                <a:latin typeface="inherit"/>
              </a:rPr>
              <a:t>Abdul </a:t>
            </a:r>
            <a:r>
              <a:rPr lang="en-GB" b="1" i="1" u="none" strike="noStrike" dirty="0" err="1">
                <a:solidFill>
                  <a:srgbClr val="444444"/>
                </a:solidFill>
                <a:effectLst/>
                <a:latin typeface="inherit"/>
              </a:rPr>
              <a:t>Quader</a:t>
            </a:r>
            <a:r>
              <a:rPr lang="en-GB" b="1" i="1" u="none" strike="noStrike" dirty="0">
                <a:solidFill>
                  <a:srgbClr val="444444"/>
                </a:solidFill>
                <a:effectLst/>
                <a:latin typeface="inherit"/>
              </a:rPr>
              <a:t> </a:t>
            </a:r>
            <a:r>
              <a:rPr lang="en-GB" b="1" i="1" u="none" strike="noStrike" dirty="0" err="1">
                <a:solidFill>
                  <a:srgbClr val="444444"/>
                </a:solidFill>
                <a:effectLst/>
                <a:latin typeface="inherit"/>
              </a:rPr>
              <a:t>Farazi</a:t>
            </a:r>
            <a:r>
              <a:rPr lang="en-GB" b="1" i="1" u="none" strike="noStrike" dirty="0">
                <a:solidFill>
                  <a:srgbClr val="444444"/>
                </a:solidFill>
                <a:effectLst/>
                <a:latin typeface="inherit"/>
              </a:rPr>
              <a:t> v. Chief Election Commissioner, 50 DLR 636:</a:t>
            </a:r>
            <a:endParaRPr lang="en-GB" b="0" i="0" u="none" strike="noStrike" dirty="0">
              <a:solidFill>
                <a:srgbClr val="444444"/>
              </a:solidFill>
              <a:effectLst/>
              <a:latin typeface="Google Sans"/>
            </a:endParaRPr>
          </a:p>
          <a:p>
            <a:pPr fontAlgn="base"/>
            <a:r>
              <a:rPr lang="en-GB" i="1" dirty="0">
                <a:effectLst/>
                <a:latin typeface="times"/>
              </a:rPr>
              <a:t>“This power is to be exercised with utmost restraint, for frequent use of it is likely to render other statutory functionaries ineffective. So, the general rule that when the election has been held peacefully and no report has been made about any disturbance or rigging by the Presiding Officer or the Returning Officer, then the </a:t>
            </a:r>
            <a:r>
              <a:rPr lang="en-GB" b="1" i="1" u="sng" dirty="0">
                <a:effectLst/>
                <a:latin typeface="times"/>
              </a:rPr>
              <a:t>Election Commission has no power to interfere, cannot be taken for universal application”</a:t>
            </a:r>
            <a:endParaRPr lang="en-GB" b="1" u="sng" dirty="0">
              <a:effectLst/>
              <a:latin typeface="inherit"/>
            </a:endParaRPr>
          </a:p>
          <a:p>
            <a:pPr fontAlgn="base"/>
            <a:r>
              <a:rPr lang="en-GB" dirty="0">
                <a:effectLst/>
                <a:latin typeface="times"/>
              </a:rPr>
              <a:t>Again, the matter was further confirmed in 2000 by </a:t>
            </a:r>
            <a:r>
              <a:rPr lang="en-GB" b="1" i="1" dirty="0">
                <a:effectLst/>
                <a:latin typeface="inherit"/>
              </a:rPr>
              <a:t>Noor Hossain v. Nazrul</a:t>
            </a:r>
            <a:r>
              <a:rPr lang="en-GB" b="1" dirty="0">
                <a:effectLst/>
                <a:latin typeface="inherit"/>
              </a:rPr>
              <a:t> </a:t>
            </a:r>
            <a:r>
              <a:rPr lang="en-GB" b="1" i="1" dirty="0">
                <a:effectLst/>
                <a:latin typeface="inherit"/>
              </a:rPr>
              <a:t>Islam</a:t>
            </a:r>
            <a:r>
              <a:rPr lang="en-GB" b="1" dirty="0">
                <a:effectLst/>
                <a:latin typeface="inherit"/>
              </a:rPr>
              <a:t> </a:t>
            </a:r>
            <a:r>
              <a:rPr lang="en-GB" dirty="0">
                <a:effectLst/>
                <a:latin typeface="times"/>
              </a:rPr>
              <a:t>case</a:t>
            </a:r>
            <a:endParaRPr lang="en-GB" dirty="0">
              <a:effectLst/>
              <a:latin typeface="inherit"/>
            </a:endParaRPr>
          </a:p>
        </p:txBody>
      </p:sp>
    </p:spTree>
    <p:extLst>
      <p:ext uri="{BB962C8B-B14F-4D97-AF65-F5344CB8AC3E}">
        <p14:creationId xmlns:p14="http://schemas.microsoft.com/office/powerpoint/2010/main" val="3425169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B7D8-43DB-72FE-FB27-FA2CE95051C8}"/>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0DD391D0-7DC7-9F5A-F35E-078B9D439525}"/>
              </a:ext>
            </a:extLst>
          </p:cNvPr>
          <p:cNvSpPr>
            <a:spLocks noGrp="1"/>
          </p:cNvSpPr>
          <p:nvPr>
            <p:ph idx="1"/>
          </p:nvPr>
        </p:nvSpPr>
        <p:spPr/>
        <p:txBody>
          <a:bodyPr>
            <a:normAutofit fontScale="92500" lnSpcReduction="10000"/>
          </a:bodyPr>
          <a:lstStyle/>
          <a:p>
            <a:pPr fontAlgn="base"/>
            <a:r>
              <a:rPr lang="en-GB" b="1" i="0" u="none" strike="noStrike" dirty="0">
                <a:solidFill>
                  <a:srgbClr val="444444"/>
                </a:solidFill>
                <a:effectLst/>
                <a:latin typeface="inherit"/>
              </a:rPr>
              <a:t>Discretion of CEC: </a:t>
            </a:r>
            <a:r>
              <a:rPr lang="en-GB" b="0" i="0" u="none" strike="noStrike" dirty="0">
                <a:solidFill>
                  <a:srgbClr val="444444"/>
                </a:solidFill>
                <a:effectLst/>
                <a:latin typeface="times"/>
              </a:rPr>
              <a:t>The chief election commissioner has the </a:t>
            </a:r>
            <a:r>
              <a:rPr lang="en-GB" b="0" i="0" u="sng" strike="noStrike" dirty="0">
                <a:solidFill>
                  <a:srgbClr val="444444"/>
                </a:solidFill>
                <a:effectLst/>
                <a:latin typeface="times"/>
              </a:rPr>
              <a:t>discretion to postpone the election</a:t>
            </a:r>
            <a:r>
              <a:rPr lang="en-GB" b="0" i="0" u="none" strike="noStrike" dirty="0">
                <a:solidFill>
                  <a:srgbClr val="444444"/>
                </a:solidFill>
                <a:effectLst/>
                <a:latin typeface="times"/>
              </a:rPr>
              <a:t>, if he is of the opinion that it is not possible to hold the election within the specified period of ninety days for reasons of an act of God.</a:t>
            </a:r>
            <a:r>
              <a:rPr lang="en-GB" b="1" i="0" u="none" strike="noStrike" dirty="0">
                <a:solidFill>
                  <a:srgbClr val="444444"/>
                </a:solidFill>
                <a:effectLst/>
                <a:latin typeface="inherit"/>
              </a:rPr>
              <a:t> (Proviso to article: 123)</a:t>
            </a: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4.</a:t>
            </a:r>
            <a:r>
              <a:rPr lang="en-GB" b="0" i="0" u="none" strike="noStrike" dirty="0">
                <a:solidFill>
                  <a:srgbClr val="444444"/>
                </a:solidFill>
                <a:effectLst/>
                <a:latin typeface="inherit"/>
              </a:rPr>
              <a:t>      </a:t>
            </a:r>
            <a:r>
              <a:rPr lang="en-GB" b="1" i="0" u="none" strike="noStrike" dirty="0">
                <a:solidFill>
                  <a:srgbClr val="444444"/>
                </a:solidFill>
                <a:effectLst/>
                <a:latin typeface="inherit"/>
              </a:rPr>
              <a:t>No judicial interference</a:t>
            </a:r>
            <a:r>
              <a:rPr lang="en-GB" b="0" i="0" u="none" strike="noStrike" dirty="0">
                <a:solidFill>
                  <a:srgbClr val="444444"/>
                </a:solidFill>
                <a:effectLst/>
                <a:latin typeface="times"/>
              </a:rPr>
              <a:t> is allowed for the matters in relation to the Election; </a:t>
            </a:r>
            <a:r>
              <a:rPr lang="en-GB" b="1" i="0" u="none" strike="noStrike" dirty="0">
                <a:solidFill>
                  <a:srgbClr val="444444"/>
                </a:solidFill>
                <a:effectLst/>
                <a:latin typeface="inherit"/>
              </a:rPr>
              <a:t>Article 125</a:t>
            </a:r>
            <a:r>
              <a:rPr lang="en-GB" b="0" i="0" u="none" strike="noStrike" dirty="0">
                <a:solidFill>
                  <a:srgbClr val="444444"/>
                </a:solidFill>
                <a:effectLst/>
                <a:latin typeface="times"/>
              </a:rPr>
              <a:t> specifies that a court shall not pass any order or direction </a:t>
            </a:r>
            <a:r>
              <a:rPr lang="en-GB" b="0" i="1" u="none" strike="noStrike" dirty="0">
                <a:solidFill>
                  <a:srgbClr val="444444"/>
                </a:solidFill>
                <a:effectLst/>
                <a:latin typeface="inherit"/>
              </a:rPr>
              <a:t>ad-interim </a:t>
            </a:r>
            <a:r>
              <a:rPr lang="en-GB" b="0" i="0" u="none" strike="noStrike" dirty="0">
                <a:solidFill>
                  <a:srgbClr val="444444"/>
                </a:solidFill>
                <a:effectLst/>
                <a:latin typeface="times"/>
              </a:rPr>
              <a:t>or otherwise, in relation to an election for which schedule has been announced unless the Election Commission has given reasonable notice and an opportunity of being heard.</a:t>
            </a: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5.</a:t>
            </a:r>
            <a:r>
              <a:rPr lang="en-GB" b="0" i="0" u="none" strike="noStrike" dirty="0">
                <a:solidFill>
                  <a:srgbClr val="444444"/>
                </a:solidFill>
                <a:effectLst/>
                <a:latin typeface="inherit"/>
              </a:rPr>
              <a:t>      </a:t>
            </a:r>
            <a:r>
              <a:rPr lang="en-GB" b="0" i="0" u="none" strike="noStrike" dirty="0">
                <a:solidFill>
                  <a:srgbClr val="444444"/>
                </a:solidFill>
                <a:effectLst/>
                <a:latin typeface="times"/>
              </a:rPr>
              <a:t>Besides, Parliament may make provision ‘with respect to all matters relating to or in connection with elections to Parliament, including the delimitation of constituencies, the preparation of electoral rolls, the holding of elections, and all other matters necessary for securing the due Constitution of Parliament.’ (Article 124)</a:t>
            </a:r>
            <a:endParaRPr lang="en-GB" b="0" i="0" u="none" strike="noStrike" dirty="0">
              <a:solidFill>
                <a:srgbClr val="444444"/>
              </a:solidFill>
              <a:effectLst/>
              <a:latin typeface="Google Sans"/>
            </a:endParaRPr>
          </a:p>
        </p:txBody>
      </p:sp>
    </p:spTree>
    <p:extLst>
      <p:ext uri="{BB962C8B-B14F-4D97-AF65-F5344CB8AC3E}">
        <p14:creationId xmlns:p14="http://schemas.microsoft.com/office/powerpoint/2010/main" val="2259929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4D19-4D59-91C4-8D23-D9BAE455AE11}"/>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9E2DDDCD-8029-F5C3-0F58-D6C611FD6A8C}"/>
              </a:ext>
            </a:extLst>
          </p:cNvPr>
          <p:cNvSpPr>
            <a:spLocks noGrp="1"/>
          </p:cNvSpPr>
          <p:nvPr>
            <p:ph idx="1"/>
          </p:nvPr>
        </p:nvSpPr>
        <p:spPr/>
        <p:txBody>
          <a:bodyPr/>
          <a:lstStyle/>
          <a:p>
            <a:pPr fontAlgn="base"/>
            <a:r>
              <a:rPr lang="en-GB" b="1" i="0" u="none" strike="noStrike" dirty="0">
                <a:solidFill>
                  <a:srgbClr val="444444"/>
                </a:solidFill>
                <a:effectLst/>
                <a:latin typeface="times"/>
              </a:rPr>
              <a:t>Challenges of Election Commission to hold a free and fair election:</a:t>
            </a: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Election under Government instead of non-party Government: </a:t>
            </a:r>
            <a:r>
              <a:rPr lang="en-GB" b="0" i="0" u="none" strike="noStrike" dirty="0">
                <a:solidFill>
                  <a:srgbClr val="444444"/>
                </a:solidFill>
                <a:effectLst/>
                <a:latin typeface="times"/>
              </a:rPr>
              <a:t>After abolishing the non-party caretaker government by the 15th amendment to the Constitution of Bangladesh, now the election has to be held under elected government. But it is a crucial challenge for the Election Commission to hold impartial election while any ruling party shall try to manipulate election procedure because of the lack of the practice of the democratic political culture among the political parties in our country.</a:t>
            </a:r>
            <a:r>
              <a:rPr lang="en-GB" b="0" i="0" u="none" strike="noStrike" dirty="0">
                <a:solidFill>
                  <a:srgbClr val="444444"/>
                </a:solidFill>
                <a:effectLst/>
                <a:latin typeface="inherit"/>
              </a:rPr>
              <a:t>     </a:t>
            </a:r>
          </a:p>
          <a:p>
            <a:endParaRPr lang="en-BD" dirty="0"/>
          </a:p>
        </p:txBody>
      </p:sp>
    </p:spTree>
    <p:extLst>
      <p:ext uri="{BB962C8B-B14F-4D97-AF65-F5344CB8AC3E}">
        <p14:creationId xmlns:p14="http://schemas.microsoft.com/office/powerpoint/2010/main" val="3719111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35FB2-C2DB-4C27-318E-1E45FFDEE849}"/>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2D4B146D-57BB-6CCB-61EF-012951F6D158}"/>
              </a:ext>
            </a:extLst>
          </p:cNvPr>
          <p:cNvSpPr>
            <a:spLocks noGrp="1"/>
          </p:cNvSpPr>
          <p:nvPr>
            <p:ph idx="1"/>
          </p:nvPr>
        </p:nvSpPr>
        <p:spPr/>
        <p:txBody>
          <a:bodyPr/>
          <a:lstStyle/>
          <a:p>
            <a:pPr fontAlgn="base"/>
            <a:r>
              <a:rPr lang="en-GB" b="0" i="0" u="none" strike="noStrike">
                <a:solidFill>
                  <a:srgbClr val="444444"/>
                </a:solidFill>
                <a:effectLst/>
                <a:latin typeface="times"/>
              </a:rPr>
              <a:t>Three tiers of organs of Election Commission and its secretariat those are independent and separate from each other. And there is no defined relation among them. This lack of coordination between EC and its Secretariat has made the organization week.</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Dependence on the government for financial issues can make the Election Commission confused in doing its jobs transparently and independently.</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Defective election laws are also responsible for the want of free and fair election.</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Introducing the Electronic Voting Machine (EVM) in the election process will confuse mass people whereas most of the people are unaware of the technology</a:t>
            </a:r>
            <a:endParaRPr lang="en-GB" b="0" i="0" u="none" strike="noStrike">
              <a:solidFill>
                <a:srgbClr val="444444"/>
              </a:solidFill>
              <a:effectLst/>
              <a:latin typeface="inherit"/>
            </a:endParaRPr>
          </a:p>
        </p:txBody>
      </p:sp>
    </p:spTree>
    <p:extLst>
      <p:ext uri="{BB962C8B-B14F-4D97-AF65-F5344CB8AC3E}">
        <p14:creationId xmlns:p14="http://schemas.microsoft.com/office/powerpoint/2010/main" val="3239229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7781-FAB9-324C-0F95-064BCF320366}"/>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7A7D400F-FF10-223A-5185-6655F465F30C}"/>
              </a:ext>
            </a:extLst>
          </p:cNvPr>
          <p:cNvSpPr>
            <a:spLocks noGrp="1"/>
          </p:cNvSpPr>
          <p:nvPr>
            <p:ph idx="1"/>
          </p:nvPr>
        </p:nvSpPr>
        <p:spPr>
          <a:xfrm>
            <a:off x="1251678" y="2146905"/>
            <a:ext cx="10178322" cy="4082143"/>
          </a:xfrm>
        </p:spPr>
        <p:txBody>
          <a:bodyPr/>
          <a:lstStyle/>
          <a:p>
            <a:pPr fontAlgn="base"/>
            <a:r>
              <a:rPr lang="en-GB" b="1" i="0" u="none" strike="noStrike">
                <a:solidFill>
                  <a:srgbClr val="444444"/>
                </a:solidFill>
                <a:effectLst/>
                <a:latin typeface="inherit"/>
              </a:rPr>
              <a:t>Recommendations:</a:t>
            </a:r>
            <a:endParaRPr lang="en-GB" b="0" i="0" u="none" strike="noStrike">
              <a:solidFill>
                <a:srgbClr val="444444"/>
              </a:solidFill>
              <a:effectLst/>
              <a:latin typeface="Google Sans"/>
            </a:endParaRPr>
          </a:p>
          <a:p>
            <a:pPr fontAlgn="base"/>
            <a:r>
              <a:rPr lang="en-GB" b="0" i="0" u="none" strike="noStrike">
                <a:solidFill>
                  <a:srgbClr val="444444"/>
                </a:solidFill>
                <a:effectLst/>
                <a:latin typeface="times"/>
              </a:rPr>
              <a:t>The inter-relationship between the EC and the EC Secretariat should be clearly defined.</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The EC must be financially independent.</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There should be separate allocations in the national budget for the EC.</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The rules and laws relating to election and election commission must be updated.</a:t>
            </a:r>
            <a:endParaRPr lang="en-GB" b="0" i="0" u="none" strike="noStrike">
              <a:solidFill>
                <a:srgbClr val="444444"/>
              </a:solidFill>
              <a:effectLst/>
              <a:latin typeface="inherit"/>
            </a:endParaRPr>
          </a:p>
          <a:p>
            <a:pPr fontAlgn="base"/>
            <a:r>
              <a:rPr lang="en-GB" b="0" i="0" u="none" strike="noStrike">
                <a:solidFill>
                  <a:srgbClr val="444444"/>
                </a:solidFill>
                <a:effectLst/>
                <a:latin typeface="times"/>
              </a:rPr>
              <a:t>The appropriate democratic political culture should be practiced by the political parties</a:t>
            </a:r>
            <a:endParaRPr lang="en-GB" b="0" i="0" u="none" strike="noStrike">
              <a:solidFill>
                <a:srgbClr val="444444"/>
              </a:solidFill>
              <a:effectLst/>
              <a:latin typeface="inherit"/>
            </a:endParaRPr>
          </a:p>
        </p:txBody>
      </p:sp>
    </p:spTree>
    <p:extLst>
      <p:ext uri="{BB962C8B-B14F-4D97-AF65-F5344CB8AC3E}">
        <p14:creationId xmlns:p14="http://schemas.microsoft.com/office/powerpoint/2010/main" val="241703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9B29-C497-04FC-9C95-68EFFC6377DF}"/>
              </a:ext>
            </a:extLst>
          </p:cNvPr>
          <p:cNvSpPr>
            <a:spLocks noGrp="1"/>
          </p:cNvSpPr>
          <p:nvPr>
            <p:ph type="title"/>
          </p:nvPr>
        </p:nvSpPr>
        <p:spPr/>
        <p:txBody>
          <a:bodyPr/>
          <a:lstStyle/>
          <a:p>
            <a:r>
              <a:rPr lang="en-BD" dirty="0"/>
              <a:t>Introduction </a:t>
            </a:r>
          </a:p>
        </p:txBody>
      </p:sp>
      <p:sp>
        <p:nvSpPr>
          <p:cNvPr id="3" name="Content Placeholder 2">
            <a:extLst>
              <a:ext uri="{FF2B5EF4-FFF2-40B4-BE49-F238E27FC236}">
                <a16:creationId xmlns:a16="http://schemas.microsoft.com/office/drawing/2014/main" id="{9A696F0E-9575-DFB7-2635-6A53740D2366}"/>
              </a:ext>
            </a:extLst>
          </p:cNvPr>
          <p:cNvSpPr>
            <a:spLocks noGrp="1"/>
          </p:cNvSpPr>
          <p:nvPr>
            <p:ph idx="1"/>
          </p:nvPr>
        </p:nvSpPr>
        <p:spPr/>
        <p:txBody>
          <a:bodyPr/>
          <a:lstStyle/>
          <a:p>
            <a:pPr algn="just"/>
            <a:r>
              <a:rPr lang="en-GB" b="0" i="0" u="none" strike="noStrike" dirty="0">
                <a:solidFill>
                  <a:srgbClr val="444444"/>
                </a:solidFill>
                <a:effectLst/>
                <a:latin typeface="times"/>
              </a:rPr>
              <a:t>An independent and strong election commission is regarded as the saviour of democracy in the modern governance system. The primary responsibility of an election commission is to hold a free and fair election. But in Bangladesh the credibility and transparency of the election commission is questioned due to their roles played in the last few decades. We are going to discuss about the constitutional powers of election commission for arranging a free and fair national election in Bangladesh in accordance with the Constitution and other applicable laws in this regard</a:t>
            </a:r>
            <a:r>
              <a:rPr lang="en-BD" b="0" i="0" u="none" strike="noStrike" dirty="0">
                <a:solidFill>
                  <a:srgbClr val="444444"/>
                </a:solidFill>
                <a:effectLst/>
                <a:latin typeface="times"/>
              </a:rPr>
              <a:t>. </a:t>
            </a:r>
            <a:endParaRPr lang="en-BD" dirty="0"/>
          </a:p>
        </p:txBody>
      </p:sp>
    </p:spTree>
    <p:extLst>
      <p:ext uri="{BB962C8B-B14F-4D97-AF65-F5344CB8AC3E}">
        <p14:creationId xmlns:p14="http://schemas.microsoft.com/office/powerpoint/2010/main" val="233461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38C75-FB92-0C24-8BC7-419A6083C1C4}"/>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0C9EF637-A007-F049-FCB9-166D5C025DA6}"/>
              </a:ext>
            </a:extLst>
          </p:cNvPr>
          <p:cNvSpPr>
            <a:spLocks noGrp="1"/>
          </p:cNvSpPr>
          <p:nvPr>
            <p:ph idx="1"/>
          </p:nvPr>
        </p:nvSpPr>
        <p:spPr/>
        <p:txBody>
          <a:bodyPr/>
          <a:lstStyle/>
          <a:p>
            <a:r>
              <a:rPr lang="en-GB" b="1" i="0" u="none" strike="noStrike" dirty="0">
                <a:solidFill>
                  <a:srgbClr val="444444"/>
                </a:solidFill>
                <a:effectLst/>
                <a:latin typeface="inherit"/>
              </a:rPr>
              <a:t>Constitution of Election Commission of Bangladesh: </a:t>
            </a:r>
          </a:p>
          <a:p>
            <a:pPr marL="0" indent="0">
              <a:buNone/>
            </a:pPr>
            <a:r>
              <a:rPr lang="en-GB" b="0" i="0" u="none" strike="noStrike" dirty="0">
                <a:solidFill>
                  <a:srgbClr val="444444"/>
                </a:solidFill>
                <a:effectLst/>
                <a:latin typeface="times"/>
              </a:rPr>
              <a:t>The Election commission of Bangladesh was established as per the mandate provided by </a:t>
            </a:r>
            <a:r>
              <a:rPr lang="en-GB" b="1" i="0" u="none" strike="noStrike" dirty="0">
                <a:solidFill>
                  <a:srgbClr val="444444"/>
                </a:solidFill>
                <a:effectLst/>
                <a:latin typeface="inherit"/>
              </a:rPr>
              <a:t>article 118 of the Constitution of Bangladesh</a:t>
            </a:r>
            <a:r>
              <a:rPr lang="en-GB" b="0" i="0" u="none" strike="noStrike" dirty="0">
                <a:solidFill>
                  <a:srgbClr val="444444"/>
                </a:solidFill>
                <a:effectLst/>
                <a:latin typeface="times"/>
              </a:rPr>
              <a:t>. Accordingly, the election commission consists of </a:t>
            </a:r>
            <a:r>
              <a:rPr lang="en-GB" b="0" i="0" u="sng" strike="noStrike" dirty="0">
                <a:solidFill>
                  <a:srgbClr val="444444"/>
                </a:solidFill>
                <a:effectLst/>
                <a:latin typeface="times"/>
              </a:rPr>
              <a:t>a chief election commissioner </a:t>
            </a:r>
            <a:r>
              <a:rPr lang="en-GB" b="0" i="0" u="none" strike="noStrike" dirty="0">
                <a:solidFill>
                  <a:srgbClr val="444444"/>
                </a:solidFill>
                <a:effectLst/>
                <a:latin typeface="times"/>
              </a:rPr>
              <a:t>and </a:t>
            </a:r>
            <a:r>
              <a:rPr lang="en-GB" b="0" i="0" u="sng" strike="noStrike" dirty="0">
                <a:solidFill>
                  <a:srgbClr val="444444"/>
                </a:solidFill>
                <a:effectLst/>
                <a:latin typeface="times"/>
              </a:rPr>
              <a:t>not more than four election commissioners </a:t>
            </a:r>
            <a:r>
              <a:rPr lang="en-GB" b="0" i="0" u="none" strike="noStrike" dirty="0">
                <a:solidFill>
                  <a:srgbClr val="444444"/>
                </a:solidFill>
                <a:effectLst/>
                <a:latin typeface="times"/>
              </a:rPr>
              <a:t>or </a:t>
            </a:r>
            <a:r>
              <a:rPr lang="en-GB" b="0" i="0" u="sng" strike="noStrike" dirty="0">
                <a:solidFill>
                  <a:srgbClr val="444444"/>
                </a:solidFill>
                <a:effectLst/>
                <a:latin typeface="times"/>
              </a:rPr>
              <a:t>such number as the president directs.</a:t>
            </a:r>
            <a:endParaRPr lang="en-BD" u="sng" dirty="0"/>
          </a:p>
        </p:txBody>
      </p:sp>
    </p:spTree>
    <p:extLst>
      <p:ext uri="{BB962C8B-B14F-4D97-AF65-F5344CB8AC3E}">
        <p14:creationId xmlns:p14="http://schemas.microsoft.com/office/powerpoint/2010/main" val="50046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8720-EDCA-B70F-E3DD-B68314619424}"/>
              </a:ext>
            </a:extLst>
          </p:cNvPr>
          <p:cNvSpPr>
            <a:spLocks noGrp="1"/>
          </p:cNvSpPr>
          <p:nvPr>
            <p:ph type="title"/>
          </p:nvPr>
        </p:nvSpPr>
        <p:spPr>
          <a:xfrm>
            <a:off x="1251678" y="382385"/>
            <a:ext cx="10178322" cy="977492"/>
          </a:xfrm>
        </p:spPr>
        <p:txBody>
          <a:bodyPr>
            <a:normAutofit/>
          </a:bodyPr>
          <a:lstStyle/>
          <a:p>
            <a:r>
              <a:rPr lang="en-US" sz="2800" dirty="0"/>
              <a:t>Appointment of the Chief Election Commissioner and Other Election Commissioners: </a:t>
            </a:r>
            <a:endParaRPr lang="en-BD" sz="2800" dirty="0"/>
          </a:p>
        </p:txBody>
      </p:sp>
      <p:sp>
        <p:nvSpPr>
          <p:cNvPr id="3" name="Content Placeholder 2">
            <a:extLst>
              <a:ext uri="{FF2B5EF4-FFF2-40B4-BE49-F238E27FC236}">
                <a16:creationId xmlns:a16="http://schemas.microsoft.com/office/drawing/2014/main" id="{2C192650-68AC-2A00-5CA0-47EF6CC35E65}"/>
              </a:ext>
            </a:extLst>
          </p:cNvPr>
          <p:cNvSpPr>
            <a:spLocks noGrp="1"/>
          </p:cNvSpPr>
          <p:nvPr>
            <p:ph idx="1"/>
          </p:nvPr>
        </p:nvSpPr>
        <p:spPr>
          <a:xfrm>
            <a:off x="1559168" y="1359877"/>
            <a:ext cx="9741877" cy="4794738"/>
          </a:xfrm>
        </p:spPr>
        <p:txBody>
          <a:bodyPr>
            <a:normAutofit/>
          </a:bodyPr>
          <a:lstStyle/>
          <a:p>
            <a:endParaRPr lang="en-GB" b="0" i="0" u="none" strike="noStrike" dirty="0">
              <a:solidFill>
                <a:srgbClr val="444444"/>
              </a:solidFill>
              <a:effectLst/>
              <a:latin typeface="times"/>
            </a:endParaRPr>
          </a:p>
          <a:p>
            <a:endParaRPr lang="en-GB" dirty="0">
              <a:solidFill>
                <a:srgbClr val="444444"/>
              </a:solidFill>
              <a:latin typeface="times"/>
            </a:endParaRPr>
          </a:p>
          <a:p>
            <a:pPr algn="just"/>
            <a:r>
              <a:rPr lang="en-GB" b="0" i="0" u="none" strike="noStrike" dirty="0">
                <a:solidFill>
                  <a:srgbClr val="444444"/>
                </a:solidFill>
                <a:effectLst/>
                <a:latin typeface="times"/>
              </a:rPr>
              <a:t>The appointment of </a:t>
            </a:r>
            <a:r>
              <a:rPr lang="en-GB" b="0" i="0" u="sng" strike="noStrike" dirty="0">
                <a:solidFill>
                  <a:srgbClr val="444444"/>
                </a:solidFill>
                <a:effectLst/>
                <a:latin typeface="times"/>
              </a:rPr>
              <a:t>chief election commissioner and other election commissioners </a:t>
            </a:r>
            <a:r>
              <a:rPr lang="en-GB" b="0" i="0" u="none" strike="noStrike" dirty="0">
                <a:solidFill>
                  <a:srgbClr val="444444"/>
                </a:solidFill>
                <a:effectLst/>
                <a:latin typeface="times"/>
              </a:rPr>
              <a:t>has to be conducted by </a:t>
            </a:r>
            <a:r>
              <a:rPr lang="en-GB" b="0" i="0" u="sng" strike="noStrike" dirty="0">
                <a:solidFill>
                  <a:srgbClr val="444444"/>
                </a:solidFill>
                <a:effectLst/>
                <a:latin typeface="times"/>
              </a:rPr>
              <a:t>the President</a:t>
            </a:r>
            <a:r>
              <a:rPr lang="en-GB" b="0" i="0" u="none" strike="noStrike" dirty="0">
                <a:solidFill>
                  <a:srgbClr val="444444"/>
                </a:solidFill>
                <a:effectLst/>
                <a:latin typeface="times"/>
              </a:rPr>
              <a:t>. The terms of the office of any election commissioner shall be </a:t>
            </a:r>
            <a:r>
              <a:rPr lang="en-GB" b="1" i="0" u="sng" strike="noStrike" dirty="0">
                <a:solidFill>
                  <a:srgbClr val="444444"/>
                </a:solidFill>
                <a:effectLst/>
                <a:latin typeface="times"/>
              </a:rPr>
              <a:t>five </a:t>
            </a:r>
            <a:r>
              <a:rPr lang="en-GB" b="0" i="0" u="none" strike="noStrike" dirty="0">
                <a:solidFill>
                  <a:srgbClr val="444444"/>
                </a:solidFill>
                <a:effectLst/>
                <a:latin typeface="times"/>
              </a:rPr>
              <a:t>years. </a:t>
            </a:r>
            <a:r>
              <a:rPr lang="en-GB" b="1" i="0" u="none" strike="noStrike" dirty="0">
                <a:solidFill>
                  <a:srgbClr val="444444"/>
                </a:solidFill>
                <a:effectLst/>
                <a:latin typeface="inherit"/>
              </a:rPr>
              <a:t>(Article 118 of the Constitution of Bangladesh, 1972) </a:t>
            </a:r>
          </a:p>
          <a:p>
            <a:pPr algn="just"/>
            <a:endParaRPr lang="en-GB" b="1" i="0" u="none" strike="noStrike" dirty="0">
              <a:solidFill>
                <a:srgbClr val="444444"/>
              </a:solidFill>
              <a:effectLst/>
              <a:latin typeface="inherit"/>
            </a:endParaRPr>
          </a:p>
          <a:p>
            <a:pPr algn="just"/>
            <a:r>
              <a:rPr lang="en-GB" b="0" i="0" u="none" strike="noStrike" dirty="0">
                <a:solidFill>
                  <a:srgbClr val="444444"/>
                </a:solidFill>
                <a:effectLst/>
                <a:latin typeface="times"/>
              </a:rPr>
              <a:t>In addition, the chief election commissioner and other commissioners shall be appointed by the president from the individuals recommended by the </a:t>
            </a:r>
            <a:r>
              <a:rPr lang="en-GB" b="1" i="0" u="sng" strike="noStrike" dirty="0">
                <a:solidFill>
                  <a:srgbClr val="444444"/>
                </a:solidFill>
                <a:effectLst/>
                <a:latin typeface="times"/>
              </a:rPr>
              <a:t>Search Committee constituted </a:t>
            </a:r>
            <a:r>
              <a:rPr lang="en-GB" b="0" i="0" u="none" strike="noStrike" dirty="0">
                <a:solidFill>
                  <a:srgbClr val="444444"/>
                </a:solidFill>
                <a:effectLst/>
                <a:latin typeface="times"/>
              </a:rPr>
              <a:t>under “</a:t>
            </a:r>
            <a:r>
              <a:rPr lang="en-GB" b="1" i="0" u="none" strike="noStrike" dirty="0">
                <a:solidFill>
                  <a:srgbClr val="444444"/>
                </a:solidFill>
                <a:effectLst/>
                <a:latin typeface="inherit"/>
              </a:rPr>
              <a:t>Appointment of the Chief Election Commissioner and Other Election Commissioners Act, 2022”.</a:t>
            </a:r>
            <a:r>
              <a:rPr lang="en-GB" b="0" i="0" u="none" strike="noStrike" dirty="0">
                <a:solidFill>
                  <a:srgbClr val="444444"/>
                </a:solidFill>
                <a:effectLst/>
                <a:latin typeface="times"/>
              </a:rPr>
              <a:t> </a:t>
            </a:r>
          </a:p>
          <a:p>
            <a:endParaRPr lang="en-BD" dirty="0"/>
          </a:p>
        </p:txBody>
      </p:sp>
    </p:spTree>
    <p:extLst>
      <p:ext uri="{BB962C8B-B14F-4D97-AF65-F5344CB8AC3E}">
        <p14:creationId xmlns:p14="http://schemas.microsoft.com/office/powerpoint/2010/main" val="155014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12BB-EBD3-037B-9131-D88245C0A20D}"/>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0C4851EE-AD50-A6D4-62F1-8A9DB3928F62}"/>
              </a:ext>
            </a:extLst>
          </p:cNvPr>
          <p:cNvSpPr>
            <a:spLocks noGrp="1"/>
          </p:cNvSpPr>
          <p:nvPr>
            <p:ph idx="1"/>
          </p:nvPr>
        </p:nvSpPr>
        <p:spPr/>
        <p:txBody>
          <a:bodyPr/>
          <a:lstStyle/>
          <a:p>
            <a:r>
              <a:rPr lang="en-GB" b="0" i="0" u="none" strike="noStrike" dirty="0">
                <a:solidFill>
                  <a:srgbClr val="444444"/>
                </a:solidFill>
                <a:effectLst/>
                <a:latin typeface="times"/>
              </a:rPr>
              <a:t>For other stuff, the President shall make, on the request of the Election Commission, available to it staff necessary for the discharge of its functions </a:t>
            </a:r>
            <a:r>
              <a:rPr lang="en-GB" b="1" i="0" u="none" strike="noStrike" dirty="0">
                <a:solidFill>
                  <a:srgbClr val="444444"/>
                </a:solidFill>
                <a:effectLst/>
                <a:latin typeface="times"/>
              </a:rPr>
              <a:t>(Article 120). </a:t>
            </a:r>
          </a:p>
          <a:p>
            <a:r>
              <a:rPr lang="en-GB" b="1" i="0" u="none" strike="noStrike" dirty="0">
                <a:solidFill>
                  <a:srgbClr val="444444"/>
                </a:solidFill>
                <a:effectLst/>
                <a:latin typeface="times"/>
              </a:rPr>
              <a:t>Article 126 </a:t>
            </a:r>
            <a:r>
              <a:rPr lang="en-GB" b="0" i="0" u="none" strike="noStrike" dirty="0">
                <a:solidFill>
                  <a:srgbClr val="444444"/>
                </a:solidFill>
                <a:effectLst/>
                <a:latin typeface="times"/>
              </a:rPr>
              <a:t>obliges all executive authorities to assist the Election Commission in the discharge of its functions.</a:t>
            </a:r>
            <a:endParaRPr lang="en-BD" dirty="0"/>
          </a:p>
        </p:txBody>
      </p:sp>
    </p:spTree>
    <p:extLst>
      <p:ext uri="{BB962C8B-B14F-4D97-AF65-F5344CB8AC3E}">
        <p14:creationId xmlns:p14="http://schemas.microsoft.com/office/powerpoint/2010/main" val="414085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11A04-9F5E-5EFE-2E5F-753BB1A905D6}"/>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2FA260D2-10A8-2C47-B080-EEF1347534D1}"/>
              </a:ext>
            </a:extLst>
          </p:cNvPr>
          <p:cNvSpPr>
            <a:spLocks noGrp="1"/>
          </p:cNvSpPr>
          <p:nvPr>
            <p:ph idx="1"/>
          </p:nvPr>
        </p:nvSpPr>
        <p:spPr/>
        <p:txBody>
          <a:bodyPr/>
          <a:lstStyle/>
          <a:p>
            <a:pPr algn="just" fontAlgn="base"/>
            <a:r>
              <a:rPr lang="en-GB" b="1" i="0" u="none" strike="noStrike" dirty="0">
                <a:solidFill>
                  <a:srgbClr val="444444"/>
                </a:solidFill>
                <a:effectLst/>
                <a:latin typeface="inherit"/>
              </a:rPr>
              <a:t>Powers of Election Commission: </a:t>
            </a:r>
            <a:r>
              <a:rPr lang="en-GB" b="0" i="0" u="none" strike="noStrike" dirty="0">
                <a:solidFill>
                  <a:srgbClr val="444444"/>
                </a:solidFill>
                <a:effectLst/>
                <a:latin typeface="inherit"/>
              </a:rPr>
              <a:t>The constitution vests the election commission all types of powers like the superintendence, direction and control of the preparation of the electoral rolls to conduct both of presidential and parliamentary elections (art. 119). </a:t>
            </a:r>
          </a:p>
          <a:p>
            <a:pPr marL="0" indent="0" algn="just" fontAlgn="base">
              <a:buNone/>
            </a:pPr>
            <a:r>
              <a:rPr lang="en-GB" b="1" i="0" u="none" strike="noStrike" dirty="0">
                <a:solidFill>
                  <a:srgbClr val="444444"/>
                </a:solidFill>
                <a:effectLst/>
                <a:latin typeface="inherit"/>
              </a:rPr>
              <a:t>Art 119 enlists the following functions of the Election Commission:</a:t>
            </a:r>
            <a:endParaRPr lang="en-GB" b="1" dirty="0">
              <a:solidFill>
                <a:srgbClr val="444444"/>
              </a:solidFill>
              <a:latin typeface="Google Sans"/>
            </a:endParaRPr>
          </a:p>
          <a:p>
            <a:pPr marL="514350" indent="-514350" algn="just" fontAlgn="base">
              <a:buFont typeface="+mj-lt"/>
              <a:buAutoNum type="romanLcPeriod"/>
            </a:pPr>
            <a:r>
              <a:rPr lang="en-GB" b="0" i="0" u="none" strike="noStrike" dirty="0">
                <a:solidFill>
                  <a:srgbClr val="444444"/>
                </a:solidFill>
                <a:effectLst/>
                <a:latin typeface="inherit"/>
              </a:rPr>
              <a:t>T</a:t>
            </a:r>
            <a:r>
              <a:rPr lang="en-GB" b="0" i="0" u="none" strike="noStrike" dirty="0">
                <a:solidFill>
                  <a:srgbClr val="444444"/>
                </a:solidFill>
                <a:effectLst/>
                <a:latin typeface="times"/>
              </a:rPr>
              <a:t>o hold elections to the office of President</a:t>
            </a:r>
            <a:endParaRPr lang="en-GB" b="0" i="0" u="none" strike="noStrike" dirty="0">
              <a:solidFill>
                <a:srgbClr val="444444"/>
              </a:solidFill>
              <a:effectLst/>
              <a:latin typeface="inherit"/>
            </a:endParaRPr>
          </a:p>
          <a:p>
            <a:pPr marL="514350" indent="-514350" algn="just" fontAlgn="base">
              <a:buFont typeface="+mj-lt"/>
              <a:buAutoNum type="romanLcPeriod"/>
            </a:pPr>
            <a:r>
              <a:rPr lang="en-GB" b="0" i="0" u="none" strike="noStrike" dirty="0">
                <a:solidFill>
                  <a:srgbClr val="444444"/>
                </a:solidFill>
                <a:effectLst/>
                <a:latin typeface="inherit"/>
              </a:rPr>
              <a:t>To hold elections of members of Parliament</a:t>
            </a:r>
          </a:p>
          <a:p>
            <a:pPr marL="514350" indent="-514350" algn="just" fontAlgn="base">
              <a:buFont typeface="+mj-lt"/>
              <a:buAutoNum type="romanLcPeriod"/>
            </a:pPr>
            <a:r>
              <a:rPr lang="en-GB" b="0" i="0" u="none" strike="noStrike" dirty="0">
                <a:solidFill>
                  <a:srgbClr val="444444"/>
                </a:solidFill>
                <a:effectLst/>
                <a:latin typeface="times"/>
              </a:rPr>
              <a:t> To delimit the constituencies for the purpose of elections to Parliament and</a:t>
            </a:r>
            <a:endParaRPr lang="en-GB" b="0" i="0" u="none" strike="noStrike" dirty="0">
              <a:solidFill>
                <a:srgbClr val="444444"/>
              </a:solidFill>
              <a:effectLst/>
              <a:latin typeface="inherit"/>
            </a:endParaRPr>
          </a:p>
          <a:p>
            <a:pPr marL="514350" indent="-514350" algn="just" fontAlgn="base">
              <a:buFont typeface="+mj-lt"/>
              <a:buAutoNum type="romanLcPeriod"/>
            </a:pPr>
            <a:r>
              <a:rPr lang="en-GB" b="0" i="0" u="none" strike="noStrike" dirty="0">
                <a:solidFill>
                  <a:srgbClr val="444444"/>
                </a:solidFill>
                <a:effectLst/>
                <a:latin typeface="times"/>
              </a:rPr>
              <a:t>To prepare electoral rolls for the purpose of elections to the office of President and to Parliament.</a:t>
            </a:r>
            <a:endParaRPr lang="en-GB" b="0" i="0" u="none" strike="noStrike" dirty="0">
              <a:solidFill>
                <a:srgbClr val="444444"/>
              </a:solidFill>
              <a:effectLst/>
              <a:latin typeface="inherit"/>
            </a:endParaRPr>
          </a:p>
          <a:p>
            <a:endParaRPr lang="en-BD" dirty="0"/>
          </a:p>
        </p:txBody>
      </p:sp>
    </p:spTree>
    <p:extLst>
      <p:ext uri="{BB962C8B-B14F-4D97-AF65-F5344CB8AC3E}">
        <p14:creationId xmlns:p14="http://schemas.microsoft.com/office/powerpoint/2010/main" val="3970676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50165-8ACD-335C-379F-DCABDFCD6565}"/>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16C8B8F2-4674-84B2-6FC0-44FBCE963A2F}"/>
              </a:ext>
            </a:extLst>
          </p:cNvPr>
          <p:cNvSpPr>
            <a:spLocks noGrp="1"/>
          </p:cNvSpPr>
          <p:nvPr>
            <p:ph idx="1"/>
          </p:nvPr>
        </p:nvSpPr>
        <p:spPr/>
        <p:txBody>
          <a:bodyPr/>
          <a:lstStyle/>
          <a:p>
            <a:pPr fontAlgn="base"/>
            <a:r>
              <a:rPr lang="en-GB" b="1" i="0" u="none" strike="noStrike" dirty="0">
                <a:solidFill>
                  <a:srgbClr val="444444"/>
                </a:solidFill>
                <a:effectLst/>
                <a:latin typeface="times"/>
              </a:rPr>
              <a:t>Other related Issues associated with the functions of the Election Commission:</a:t>
            </a:r>
            <a:br>
              <a:rPr lang="en-GB" b="1" i="0" u="none" strike="noStrike" dirty="0">
                <a:solidFill>
                  <a:srgbClr val="444444"/>
                </a:solidFill>
                <a:effectLst/>
                <a:latin typeface="inherit"/>
              </a:rPr>
            </a:b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Single electoral role: Article 121</a:t>
            </a:r>
            <a:r>
              <a:rPr lang="en-GB" b="0" i="0" u="none" strike="noStrike" dirty="0">
                <a:solidFill>
                  <a:srgbClr val="444444"/>
                </a:solidFill>
                <a:effectLst/>
                <a:latin typeface="inherit"/>
              </a:rPr>
              <a:t> provides that "</a:t>
            </a:r>
            <a:r>
              <a:rPr lang="en-GB" b="0" i="1" u="none" strike="noStrike" dirty="0">
                <a:solidFill>
                  <a:srgbClr val="444444"/>
                </a:solidFill>
                <a:effectLst/>
                <a:latin typeface="inherit"/>
              </a:rPr>
              <a:t>there shall be one electoral role for each constituency for the purpose of election to the parliament and no special electoral roll shall be prepared so as to classify electors according to religion, race caste or sex</a:t>
            </a:r>
            <a:r>
              <a:rPr lang="en-GB" b="0" i="0" u="none" strike="noStrike" dirty="0">
                <a:solidFill>
                  <a:srgbClr val="444444"/>
                </a:solidFill>
                <a:effectLst/>
                <a:latin typeface="inherit"/>
              </a:rPr>
              <a:t>".</a:t>
            </a:r>
            <a:endParaRPr lang="en-GB" b="0" i="0" u="none" strike="noStrike" dirty="0">
              <a:solidFill>
                <a:srgbClr val="444444"/>
              </a:solidFill>
              <a:effectLst/>
              <a:latin typeface="Google Sans"/>
            </a:endParaRPr>
          </a:p>
          <a:p>
            <a:endParaRPr lang="en-BD" dirty="0"/>
          </a:p>
        </p:txBody>
      </p:sp>
    </p:spTree>
    <p:extLst>
      <p:ext uri="{BB962C8B-B14F-4D97-AF65-F5344CB8AC3E}">
        <p14:creationId xmlns:p14="http://schemas.microsoft.com/office/powerpoint/2010/main" val="2260603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78E2C-4593-6400-00AA-E8033A30F904}"/>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056DD07E-B261-8CB6-8170-618B00183BBF}"/>
              </a:ext>
            </a:extLst>
          </p:cNvPr>
          <p:cNvSpPr>
            <a:spLocks noGrp="1"/>
          </p:cNvSpPr>
          <p:nvPr>
            <p:ph idx="1"/>
          </p:nvPr>
        </p:nvSpPr>
        <p:spPr/>
        <p:txBody>
          <a:bodyPr>
            <a:normAutofit/>
          </a:bodyPr>
          <a:lstStyle/>
          <a:p>
            <a:pPr fontAlgn="base"/>
            <a:r>
              <a:rPr lang="en-GB" b="1" i="0" strike="noStrike" dirty="0">
                <a:solidFill>
                  <a:srgbClr val="444444"/>
                </a:solidFill>
                <a:effectLst/>
                <a:latin typeface="inherit"/>
              </a:rPr>
              <a:t>Qualifications for registration as voter (Article 122):</a:t>
            </a:r>
            <a:r>
              <a:rPr lang="en-GB" b="0" i="0" strike="noStrike" dirty="0">
                <a:solidFill>
                  <a:srgbClr val="444444"/>
                </a:solidFill>
                <a:effectLst/>
                <a:latin typeface="inherit"/>
              </a:rPr>
              <a:t> The elections to Parliament shall be on the basis of adult franchise. A person shall be entitled to be enrolled as a voter in any single constituency, if he -</a:t>
            </a:r>
            <a:endParaRPr lang="en-GB" b="0" i="0" strike="noStrike" dirty="0">
              <a:solidFill>
                <a:srgbClr val="444444"/>
              </a:solidFill>
              <a:effectLst/>
              <a:latin typeface="Google Sans"/>
            </a:endParaRPr>
          </a:p>
          <a:p>
            <a:pPr fontAlgn="base"/>
            <a:r>
              <a:rPr lang="en-GB" dirty="0">
                <a:effectLst/>
                <a:latin typeface="times"/>
              </a:rPr>
              <a:t>(a) is a citizen of Bangladesh;</a:t>
            </a:r>
            <a:endParaRPr lang="en-GB" dirty="0">
              <a:effectLst/>
              <a:latin typeface="inherit"/>
            </a:endParaRPr>
          </a:p>
          <a:p>
            <a:pPr fontAlgn="base"/>
            <a:r>
              <a:rPr lang="en-GB" dirty="0">
                <a:effectLst/>
                <a:latin typeface="times"/>
              </a:rPr>
              <a:t>(b) is at least eighteen years of age</a:t>
            </a:r>
            <a:endParaRPr lang="en-GB" dirty="0">
              <a:effectLst/>
              <a:latin typeface="inherit"/>
            </a:endParaRPr>
          </a:p>
          <a:p>
            <a:pPr fontAlgn="base"/>
            <a:r>
              <a:rPr lang="en-GB" dirty="0">
                <a:effectLst/>
                <a:latin typeface="times"/>
              </a:rPr>
              <a:t>(c) is declared by a competent court to be of unsound mind ;</a:t>
            </a:r>
            <a:endParaRPr lang="en-GB" dirty="0">
              <a:effectLst/>
              <a:latin typeface="inherit"/>
            </a:endParaRPr>
          </a:p>
          <a:p>
            <a:pPr fontAlgn="base"/>
            <a:r>
              <a:rPr lang="en-GB" dirty="0">
                <a:effectLst/>
                <a:latin typeface="times"/>
              </a:rPr>
              <a:t>(d) is or is deemed by law to be a resident of that constituency ; and</a:t>
            </a:r>
            <a:endParaRPr lang="en-GB" dirty="0">
              <a:effectLst/>
              <a:latin typeface="inherit"/>
            </a:endParaRPr>
          </a:p>
          <a:p>
            <a:pPr fontAlgn="base"/>
            <a:r>
              <a:rPr lang="en-GB" dirty="0">
                <a:effectLst/>
                <a:latin typeface="times"/>
              </a:rPr>
              <a:t>(e) has not been convicted of any offence under the  Bangladesh Collaborators (Special Tribunals) Order, 1972.</a:t>
            </a:r>
            <a:endParaRPr lang="en-GB" dirty="0">
              <a:effectLst/>
              <a:latin typeface="inherit"/>
            </a:endParaRPr>
          </a:p>
        </p:txBody>
      </p:sp>
    </p:spTree>
    <p:extLst>
      <p:ext uri="{BB962C8B-B14F-4D97-AF65-F5344CB8AC3E}">
        <p14:creationId xmlns:p14="http://schemas.microsoft.com/office/powerpoint/2010/main" val="1932002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AF5E3-D9E3-0DCD-68B4-E7E111D359F9}"/>
              </a:ext>
            </a:extLst>
          </p:cNvPr>
          <p:cNvSpPr>
            <a:spLocks noGrp="1"/>
          </p:cNvSpPr>
          <p:nvPr>
            <p:ph type="title"/>
          </p:nvPr>
        </p:nvSpPr>
        <p:spPr/>
        <p:txBody>
          <a:bodyPr/>
          <a:lstStyle/>
          <a:p>
            <a:endParaRPr lang="en-BD"/>
          </a:p>
        </p:txBody>
      </p:sp>
      <p:sp>
        <p:nvSpPr>
          <p:cNvPr id="3" name="Content Placeholder 2">
            <a:extLst>
              <a:ext uri="{FF2B5EF4-FFF2-40B4-BE49-F238E27FC236}">
                <a16:creationId xmlns:a16="http://schemas.microsoft.com/office/drawing/2014/main" id="{92944173-94C4-5719-D12F-2C42013ADBFA}"/>
              </a:ext>
            </a:extLst>
          </p:cNvPr>
          <p:cNvSpPr>
            <a:spLocks noGrp="1"/>
          </p:cNvSpPr>
          <p:nvPr>
            <p:ph idx="1"/>
          </p:nvPr>
        </p:nvSpPr>
        <p:spPr/>
        <p:txBody>
          <a:bodyPr>
            <a:normAutofit fontScale="85000" lnSpcReduction="10000"/>
          </a:bodyPr>
          <a:lstStyle/>
          <a:p>
            <a:pPr fontAlgn="base"/>
            <a:r>
              <a:rPr lang="en-GB" b="1" i="0" u="none" strike="noStrike" dirty="0">
                <a:solidFill>
                  <a:srgbClr val="444444"/>
                </a:solidFill>
                <a:effectLst/>
                <a:latin typeface="times"/>
              </a:rPr>
              <a:t>Time for Holding Elections (article 123):</a:t>
            </a:r>
            <a:endParaRPr lang="en-GB" b="0" i="0" u="none" strike="noStrike" dirty="0">
              <a:solidFill>
                <a:srgbClr val="444444"/>
              </a:solidFill>
              <a:effectLst/>
              <a:latin typeface="Google Sans"/>
            </a:endParaRPr>
          </a:p>
          <a:p>
            <a:pPr fontAlgn="base"/>
            <a:r>
              <a:rPr lang="en-GB" b="1" i="0" u="none" strike="noStrike" dirty="0">
                <a:solidFill>
                  <a:srgbClr val="444444"/>
                </a:solidFill>
                <a:effectLst/>
                <a:latin typeface="inherit"/>
              </a:rPr>
              <a:t>Election to the office of President (Clause 1 &amp; 2):</a:t>
            </a:r>
            <a:r>
              <a:rPr lang="en-GB" b="0" i="0" u="none" strike="noStrike" dirty="0">
                <a:solidFill>
                  <a:srgbClr val="444444"/>
                </a:solidFill>
                <a:effectLst/>
                <a:latin typeface="inherit"/>
              </a:rPr>
              <a:t> The election to the office of the president shall be held within the period of ninety to sixty days prior to the date of expiration of the term, if the vacancy in the office of President occurs by reason of the expiration of his term. But, if the term expires before the dissolution of the Parliament by members of which he was elected, the election to his office shall not be held until after the next general election of members of Parliament. In such cases, the election shall be held within thirty days after the first sitting of Parliament following such general election.</a:t>
            </a:r>
            <a:endParaRPr lang="en-GB" b="0" i="0" u="none" strike="noStrike" dirty="0">
              <a:solidFill>
                <a:srgbClr val="444444"/>
              </a:solidFill>
              <a:effectLst/>
              <a:latin typeface="Google Sans"/>
            </a:endParaRPr>
          </a:p>
          <a:p>
            <a:pPr fontAlgn="base"/>
            <a:r>
              <a:rPr lang="en-GB" b="0" i="0" u="none" strike="noStrike" dirty="0">
                <a:solidFill>
                  <a:srgbClr val="444444"/>
                </a:solidFill>
                <a:effectLst/>
                <a:latin typeface="times"/>
              </a:rPr>
              <a:t>If the vacancy in the office of President occurs by reason of the death, resignation or removal of the President, an election to fill the vacancy shall be held within the period of ninety days after the occurrence of the vacancy.</a:t>
            </a:r>
            <a:endParaRPr lang="en-GB" b="0" i="0" u="none" strike="noStrike" dirty="0">
              <a:solidFill>
                <a:srgbClr val="444444"/>
              </a:solidFill>
              <a:effectLst/>
              <a:latin typeface="Google Sans"/>
            </a:endParaRPr>
          </a:p>
          <a:p>
            <a:br>
              <a:rPr lang="en-GB" dirty="0"/>
            </a:br>
            <a:endParaRPr lang="en-BD" dirty="0"/>
          </a:p>
        </p:txBody>
      </p:sp>
    </p:spTree>
    <p:extLst>
      <p:ext uri="{BB962C8B-B14F-4D97-AF65-F5344CB8AC3E}">
        <p14:creationId xmlns:p14="http://schemas.microsoft.com/office/powerpoint/2010/main" val="89785204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1</TotalTime>
  <Words>1693</Words>
  <Application>Microsoft Office PowerPoint</Application>
  <PresentationFormat>Widescreen</PresentationFormat>
  <Paragraphs>57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Gill Sans MT</vt:lpstr>
      <vt:lpstr>Google Sans</vt:lpstr>
      <vt:lpstr>Impact</vt:lpstr>
      <vt:lpstr>inherit</vt:lpstr>
      <vt:lpstr>times</vt:lpstr>
      <vt:lpstr>Badge</vt:lpstr>
      <vt:lpstr>Election Commission </vt:lpstr>
      <vt:lpstr>Introduction </vt:lpstr>
      <vt:lpstr>PowerPoint Presentation</vt:lpstr>
      <vt:lpstr>Appointment of the Chief Election Commissioner and Other Election Commissioners: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 Commission</dc:title>
  <dc:creator>Amrin Akter</dc:creator>
  <cp:lastModifiedBy>DIU</cp:lastModifiedBy>
  <cp:revision>2</cp:revision>
  <dcterms:created xsi:type="dcterms:W3CDTF">2023-05-09T16:16:03Z</dcterms:created>
  <dcterms:modified xsi:type="dcterms:W3CDTF">2023-05-10T05:28:11Z</dcterms:modified>
</cp:coreProperties>
</file>