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0"/>
  </p:notesMasterIdLst>
  <p:sldIdLst>
    <p:sldId id="266" r:id="rId2"/>
    <p:sldId id="268" r:id="rId3"/>
    <p:sldId id="269" r:id="rId4"/>
    <p:sldId id="270" r:id="rId5"/>
    <p:sldId id="271" r:id="rId6"/>
    <p:sldId id="257" r:id="rId7"/>
    <p:sldId id="258" r:id="rId8"/>
    <p:sldId id="275" r:id="rId9"/>
    <p:sldId id="276" r:id="rId10"/>
    <p:sldId id="277" r:id="rId11"/>
    <p:sldId id="262" r:id="rId12"/>
    <p:sldId id="578" r:id="rId13"/>
    <p:sldId id="579" r:id="rId14"/>
    <p:sldId id="265" r:id="rId15"/>
    <p:sldId id="274" r:id="rId16"/>
    <p:sldId id="259" r:id="rId17"/>
    <p:sldId id="264" r:id="rId18"/>
    <p:sldId id="580" r:id="rId19"/>
    <p:sldId id="263" r:id="rId20"/>
    <p:sldId id="260" r:id="rId21"/>
    <p:sldId id="261" r:id="rId22"/>
    <p:sldId id="278" r:id="rId23"/>
    <p:sldId id="272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90860" autoAdjust="0"/>
  </p:normalViewPr>
  <p:slideViewPr>
    <p:cSldViewPr>
      <p:cViewPr varScale="1">
        <p:scale>
          <a:sx n="104" d="100"/>
          <a:sy n="104" d="100"/>
        </p:scale>
        <p:origin x="171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3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81872E4-736F-4FFA-8878-D5C20C372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252950-742F-455C-BFF8-86C9BDEF71F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 flipV="1">
            <a:off x="0" y="0"/>
            <a:ext cx="9144000" cy="6858000"/>
            <a:chOff x="0" y="0"/>
            <a:chExt cx="5760" cy="4320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hidden">
            <a:xfrm>
              <a:off x="288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hidden">
            <a:xfrm>
              <a:off x="576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hidden">
            <a:xfrm>
              <a:off x="864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hidden">
            <a:xfrm>
              <a:off x="1152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hidden">
            <a:xfrm>
              <a:off x="1440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hidden">
            <a:xfrm>
              <a:off x="1728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hidden">
            <a:xfrm>
              <a:off x="2016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hidden">
            <a:xfrm>
              <a:off x="2304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hidden">
            <a:xfrm>
              <a:off x="2592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hidden">
            <a:xfrm>
              <a:off x="2880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hidden">
            <a:xfrm>
              <a:off x="3168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hidden">
            <a:xfrm>
              <a:off x="3456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hidden">
            <a:xfrm>
              <a:off x="3744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hidden">
            <a:xfrm>
              <a:off x="4032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hidden">
            <a:xfrm>
              <a:off x="4320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hidden">
            <a:xfrm>
              <a:off x="4608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hidden">
            <a:xfrm>
              <a:off x="4896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hidden">
            <a:xfrm>
              <a:off x="5184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hidden">
            <a:xfrm>
              <a:off x="5472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4" name="Group 22"/>
            <p:cNvGrpSpPr>
              <a:grpSpLocks/>
            </p:cNvGrpSpPr>
            <p:nvPr/>
          </p:nvGrpSpPr>
          <p:grpSpPr bwMode="auto">
            <a:xfrm>
              <a:off x="0" y="336"/>
              <a:ext cx="5760" cy="3744"/>
              <a:chOff x="0" y="384"/>
              <a:chExt cx="5760" cy="3744"/>
            </a:xfrm>
          </p:grpSpPr>
          <p:sp>
            <p:nvSpPr>
              <p:cNvPr id="25" name="Line 23"/>
              <p:cNvSpPr>
                <a:spLocks noChangeShapeType="1"/>
              </p:cNvSpPr>
              <p:nvPr/>
            </p:nvSpPr>
            <p:spPr bwMode="hidden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/>
            </p:nvSpPr>
            <p:spPr bwMode="hidden">
              <a:xfrm>
                <a:off x="0" y="672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hidden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/>
            </p:nvSpPr>
            <p:spPr bwMode="hidden">
              <a:xfrm>
                <a:off x="0" y="1248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/>
            </p:nvSpPr>
            <p:spPr bwMode="hidden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/>
            </p:nvSpPr>
            <p:spPr bwMode="hidden">
              <a:xfrm>
                <a:off x="0" y="1824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/>
            </p:nvSpPr>
            <p:spPr bwMode="hidden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/>
            </p:nvSpPr>
            <p:spPr bwMode="hidden">
              <a:xfrm>
                <a:off x="0" y="2400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/>
            </p:nvSpPr>
            <p:spPr bwMode="hidden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/>
            </p:nvSpPr>
            <p:spPr bwMode="hidden">
              <a:xfrm>
                <a:off x="0" y="2976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/>
            </p:nvSpPr>
            <p:spPr bwMode="hidden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/>
            </p:nvSpPr>
            <p:spPr bwMode="hidden">
              <a:xfrm>
                <a:off x="0" y="3552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/>
            </p:nvSpPr>
            <p:spPr bwMode="hidden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/>
            </p:nvSpPr>
            <p:spPr bwMode="hidden">
              <a:xfrm>
                <a:off x="0" y="4128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0" y="1676400"/>
            <a:ext cx="9144000" cy="152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40" name="Freeform 38"/>
          <p:cNvSpPr>
            <a:spLocks/>
          </p:cNvSpPr>
          <p:nvPr/>
        </p:nvSpPr>
        <p:spPr bwMode="hidden">
          <a:xfrm rot="5400000">
            <a:off x="3788569" y="-1245394"/>
            <a:ext cx="1595438" cy="759142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40" y="2"/>
              </a:cxn>
              <a:cxn ang="0">
                <a:pos x="288" y="50"/>
              </a:cxn>
              <a:cxn ang="0">
                <a:pos x="288" y="1202"/>
              </a:cxn>
              <a:cxn ang="0">
                <a:pos x="240" y="1250"/>
              </a:cxn>
              <a:cxn ang="0">
                <a:pos x="0" y="1250"/>
              </a:cxn>
              <a:cxn ang="0">
                <a:pos x="0" y="2"/>
              </a:cxn>
            </a:cxnLst>
            <a:rect l="0" t="0" r="r" b="b"/>
            <a:pathLst>
              <a:path w="290" h="1250">
                <a:moveTo>
                  <a:pt x="0" y="2"/>
                </a:moveTo>
                <a:cubicBezTo>
                  <a:pt x="0" y="2"/>
                  <a:pt x="120" y="2"/>
                  <a:pt x="240" y="2"/>
                </a:cubicBezTo>
                <a:cubicBezTo>
                  <a:pt x="262" y="0"/>
                  <a:pt x="290" y="12"/>
                  <a:pt x="288" y="50"/>
                </a:cubicBezTo>
                <a:cubicBezTo>
                  <a:pt x="288" y="626"/>
                  <a:pt x="288" y="1202"/>
                  <a:pt x="288" y="1202"/>
                </a:cubicBezTo>
                <a:cubicBezTo>
                  <a:pt x="288" y="1232"/>
                  <a:pt x="274" y="1250"/>
                  <a:pt x="240" y="1250"/>
                </a:cubicBezTo>
                <a:cubicBezTo>
                  <a:pt x="120" y="1250"/>
                  <a:pt x="0" y="1250"/>
                  <a:pt x="0" y="1250"/>
                </a:cubicBezTo>
                <a:lnTo>
                  <a:pt x="0" y="2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41" name="Picture 39" descr="C:\My Documents\bits\techstri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ctangle 40" descr="Dark vertical"/>
          <p:cNvSpPr>
            <a:spLocks noChangeArrowheads="1"/>
          </p:cNvSpPr>
          <p:nvPr/>
        </p:nvSpPr>
        <p:spPr bwMode="auto">
          <a:xfrm>
            <a:off x="-3175" y="1752600"/>
            <a:ext cx="9147175" cy="74613"/>
          </a:xfrm>
          <a:prstGeom prst="rect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6185" name="Rectangle 41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0574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86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9.351      Systems Analysis &amp; Design 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System Logic</a:t>
            </a: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1B4D66A-D507-4E9B-BBFD-A25032B87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9.351      Systems Analysis &amp; Design 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 Case</a:t>
            </a:r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25C50-F7E1-472E-B6A6-5DA5ABC17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9.351      Systems Analysis &amp; Design 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 Case</a:t>
            </a:r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BD13A-45EE-40E3-8A09-56F3664C0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9.351      Systems Analysis &amp; Design 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 Case</a:t>
            </a:r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CAC9C-9792-4036-9B74-A9BB56351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9.351      Systems Analysis &amp; Design 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 Case</a:t>
            </a:r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F4B2-08AF-4BAE-95AB-35BD2C879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9.351      Systems Analysis &amp; Design </a:t>
            </a:r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 Case</a:t>
            </a:r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7FAA7-0F2B-4CEE-BD15-9363B3176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9.351      Systems Analysis &amp; Design </a:t>
            </a:r>
          </a:p>
        </p:txBody>
      </p:sp>
      <p:sp>
        <p:nvSpPr>
          <p:cNvPr id="8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 Case</a:t>
            </a:r>
          </a:p>
        </p:txBody>
      </p:sp>
      <p:sp>
        <p:nvSpPr>
          <p:cNvPr id="9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DDEE4-898F-4020-A81E-3DA73EA13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9.351      Systems Analysis &amp; Design </a:t>
            </a:r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 Case</a:t>
            </a:r>
          </a:p>
        </p:txBody>
      </p:sp>
      <p:sp>
        <p:nvSpPr>
          <p:cNvPr id="5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08D8C-BAE6-4B88-B110-814F4C446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9.351      Systems Analysis &amp; Design </a:t>
            </a:r>
          </a:p>
        </p:txBody>
      </p:sp>
      <p:sp>
        <p:nvSpPr>
          <p:cNvPr id="3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 Case</a:t>
            </a:r>
          </a:p>
        </p:txBody>
      </p:sp>
      <p:sp>
        <p:nvSpPr>
          <p:cNvPr id="4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4DE64-05B9-4BDB-954F-3D39B5724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9.351      Systems Analysis &amp; Design </a:t>
            </a:r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 Case</a:t>
            </a:r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B5C91-37B4-4B26-98E1-3D4C6D16B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9.351      Systems Analysis &amp; Design </a:t>
            </a:r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 Case</a:t>
            </a:r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7B24F-6527-4C78-81CD-D7E65E41F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8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5124" name="Line 4"/>
              <p:cNvSpPr>
                <a:spLocks noChangeShapeType="1"/>
              </p:cNvSpPr>
              <p:nvPr/>
            </p:nvSpPr>
            <p:spPr bwMode="hidden">
              <a:xfrm>
                <a:off x="288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5" name="Line 5"/>
              <p:cNvSpPr>
                <a:spLocks noChangeShapeType="1"/>
              </p:cNvSpPr>
              <p:nvPr/>
            </p:nvSpPr>
            <p:spPr bwMode="hidden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6" name="Line 6"/>
              <p:cNvSpPr>
                <a:spLocks noChangeShapeType="1"/>
              </p:cNvSpPr>
              <p:nvPr/>
            </p:nvSpPr>
            <p:spPr bwMode="hidden">
              <a:xfrm>
                <a:off x="864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7" name="Line 7"/>
              <p:cNvSpPr>
                <a:spLocks noChangeShapeType="1"/>
              </p:cNvSpPr>
              <p:nvPr/>
            </p:nvSpPr>
            <p:spPr bwMode="hidden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8" name="Line 8"/>
              <p:cNvSpPr>
                <a:spLocks noChangeShapeType="1"/>
              </p:cNvSpPr>
              <p:nvPr/>
            </p:nvSpPr>
            <p:spPr bwMode="hidden">
              <a:xfrm>
                <a:off x="1440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9" name="Line 9"/>
              <p:cNvSpPr>
                <a:spLocks noChangeShapeType="1"/>
              </p:cNvSpPr>
              <p:nvPr/>
            </p:nvSpPr>
            <p:spPr bwMode="hidden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30" name="Line 10"/>
              <p:cNvSpPr>
                <a:spLocks noChangeShapeType="1"/>
              </p:cNvSpPr>
              <p:nvPr/>
            </p:nvSpPr>
            <p:spPr bwMode="hidden">
              <a:xfrm>
                <a:off x="2016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31" name="Line 11"/>
              <p:cNvSpPr>
                <a:spLocks noChangeShapeType="1"/>
              </p:cNvSpPr>
              <p:nvPr/>
            </p:nvSpPr>
            <p:spPr bwMode="hidden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32" name="Line 12"/>
              <p:cNvSpPr>
                <a:spLocks noChangeShapeType="1"/>
              </p:cNvSpPr>
              <p:nvPr/>
            </p:nvSpPr>
            <p:spPr bwMode="hidden">
              <a:xfrm>
                <a:off x="2592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33" name="Line 13"/>
              <p:cNvSpPr>
                <a:spLocks noChangeShapeType="1"/>
              </p:cNvSpPr>
              <p:nvPr/>
            </p:nvSpPr>
            <p:spPr bwMode="hidden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34" name="Line 14"/>
              <p:cNvSpPr>
                <a:spLocks noChangeShapeType="1"/>
              </p:cNvSpPr>
              <p:nvPr/>
            </p:nvSpPr>
            <p:spPr bwMode="hidden">
              <a:xfrm>
                <a:off x="3168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35" name="Line 15"/>
              <p:cNvSpPr>
                <a:spLocks noChangeShapeType="1"/>
              </p:cNvSpPr>
              <p:nvPr/>
            </p:nvSpPr>
            <p:spPr bwMode="hidden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36" name="Line 16"/>
              <p:cNvSpPr>
                <a:spLocks noChangeShapeType="1"/>
              </p:cNvSpPr>
              <p:nvPr/>
            </p:nvSpPr>
            <p:spPr bwMode="hidden">
              <a:xfrm>
                <a:off x="3744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37" name="Line 17"/>
              <p:cNvSpPr>
                <a:spLocks noChangeShapeType="1"/>
              </p:cNvSpPr>
              <p:nvPr/>
            </p:nvSpPr>
            <p:spPr bwMode="hidden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38" name="Line 18"/>
              <p:cNvSpPr>
                <a:spLocks noChangeShapeType="1"/>
              </p:cNvSpPr>
              <p:nvPr/>
            </p:nvSpPr>
            <p:spPr bwMode="hidden">
              <a:xfrm>
                <a:off x="4320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39" name="Line 19"/>
              <p:cNvSpPr>
                <a:spLocks noChangeShapeType="1"/>
              </p:cNvSpPr>
              <p:nvPr/>
            </p:nvSpPr>
            <p:spPr bwMode="hidden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40" name="Line 20"/>
              <p:cNvSpPr>
                <a:spLocks noChangeShapeType="1"/>
              </p:cNvSpPr>
              <p:nvPr/>
            </p:nvSpPr>
            <p:spPr bwMode="hidden">
              <a:xfrm>
                <a:off x="4896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41" name="Line 21"/>
              <p:cNvSpPr>
                <a:spLocks noChangeShapeType="1"/>
              </p:cNvSpPr>
              <p:nvPr/>
            </p:nvSpPr>
            <p:spPr bwMode="hidden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42" name="Line 22"/>
              <p:cNvSpPr>
                <a:spLocks noChangeShapeType="1"/>
              </p:cNvSpPr>
              <p:nvPr/>
            </p:nvSpPr>
            <p:spPr bwMode="hidden">
              <a:xfrm>
                <a:off x="5472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65" name="Group 23"/>
              <p:cNvGrpSpPr>
                <a:grpSpLocks/>
              </p:cNvGrpSpPr>
              <p:nvPr/>
            </p:nvGrpSpPr>
            <p:grpSpPr bwMode="auto">
              <a:xfrm>
                <a:off x="0" y="336"/>
                <a:ext cx="5760" cy="3744"/>
                <a:chOff x="0" y="384"/>
                <a:chExt cx="5760" cy="3744"/>
              </a:xfrm>
            </p:grpSpPr>
            <p:sp>
              <p:nvSpPr>
                <p:cNvPr id="5144" name="Line 24"/>
                <p:cNvSpPr>
                  <a:spLocks noChangeShapeType="1"/>
                </p:cNvSpPr>
                <p:nvPr/>
              </p:nvSpPr>
              <p:spPr bwMode="hidden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5" name="Line 25"/>
                <p:cNvSpPr>
                  <a:spLocks noChangeShapeType="1"/>
                </p:cNvSpPr>
                <p:nvPr/>
              </p:nvSpPr>
              <p:spPr bwMode="hidden">
                <a:xfrm>
                  <a:off x="0" y="672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6" name="Line 26"/>
                <p:cNvSpPr>
                  <a:spLocks noChangeShapeType="1"/>
                </p:cNvSpPr>
                <p:nvPr/>
              </p:nvSpPr>
              <p:spPr bwMode="hidden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7" name="Line 27"/>
                <p:cNvSpPr>
                  <a:spLocks noChangeShapeType="1"/>
                </p:cNvSpPr>
                <p:nvPr/>
              </p:nvSpPr>
              <p:spPr bwMode="hidden">
                <a:xfrm>
                  <a:off x="0" y="1248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8" name="Line 28"/>
                <p:cNvSpPr>
                  <a:spLocks noChangeShapeType="1"/>
                </p:cNvSpPr>
                <p:nvPr/>
              </p:nvSpPr>
              <p:spPr bwMode="hidden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9" name="Line 29"/>
                <p:cNvSpPr>
                  <a:spLocks noChangeShapeType="1"/>
                </p:cNvSpPr>
                <p:nvPr/>
              </p:nvSpPr>
              <p:spPr bwMode="hidden">
                <a:xfrm>
                  <a:off x="0" y="1824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0" name="Line 30"/>
                <p:cNvSpPr>
                  <a:spLocks noChangeShapeType="1"/>
                </p:cNvSpPr>
                <p:nvPr/>
              </p:nvSpPr>
              <p:spPr bwMode="hidden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1" name="Line 31"/>
                <p:cNvSpPr>
                  <a:spLocks noChangeShapeType="1"/>
                </p:cNvSpPr>
                <p:nvPr/>
              </p:nvSpPr>
              <p:spPr bwMode="hidden">
                <a:xfrm>
                  <a:off x="0" y="2400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2" name="Line 32"/>
                <p:cNvSpPr>
                  <a:spLocks noChangeShapeType="1"/>
                </p:cNvSpPr>
                <p:nvPr/>
              </p:nvSpPr>
              <p:spPr bwMode="hidden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3" name="Line 33"/>
                <p:cNvSpPr>
                  <a:spLocks noChangeShapeType="1"/>
                </p:cNvSpPr>
                <p:nvPr/>
              </p:nvSpPr>
              <p:spPr bwMode="hidden">
                <a:xfrm>
                  <a:off x="0" y="2976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4" name="Line 34"/>
                <p:cNvSpPr>
                  <a:spLocks noChangeShapeType="1"/>
                </p:cNvSpPr>
                <p:nvPr/>
              </p:nvSpPr>
              <p:spPr bwMode="hidden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5" name="Line 35"/>
                <p:cNvSpPr>
                  <a:spLocks noChangeShapeType="1"/>
                </p:cNvSpPr>
                <p:nvPr/>
              </p:nvSpPr>
              <p:spPr bwMode="hidden">
                <a:xfrm>
                  <a:off x="0" y="3552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6" name="Line 36"/>
                <p:cNvSpPr>
                  <a:spLocks noChangeShapeType="1"/>
                </p:cNvSpPr>
                <p:nvPr/>
              </p:nvSpPr>
              <p:spPr bwMode="hidden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57" name="Line 37"/>
                <p:cNvSpPr>
                  <a:spLocks noChangeShapeType="1"/>
                </p:cNvSpPr>
                <p:nvPr/>
              </p:nvSpPr>
              <p:spPr bwMode="hidden">
                <a:xfrm>
                  <a:off x="0" y="4128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1039" name="Group 38"/>
            <p:cNvGrpSpPr>
              <a:grpSpLocks/>
            </p:cNvGrpSpPr>
            <p:nvPr userDrawn="1"/>
          </p:nvGrpSpPr>
          <p:grpSpPr bwMode="auto">
            <a:xfrm>
              <a:off x="384" y="3936"/>
              <a:ext cx="4992" cy="384"/>
              <a:chOff x="384" y="3936"/>
              <a:chExt cx="4992" cy="384"/>
            </a:xfrm>
          </p:grpSpPr>
          <p:sp>
            <p:nvSpPr>
              <p:cNvPr id="5159" name="Freeform 39"/>
              <p:cNvSpPr>
                <a:spLocks/>
              </p:cNvSpPr>
              <p:nvPr/>
            </p:nvSpPr>
            <p:spPr bwMode="hidden">
              <a:xfrm rot="16200000" flipV="1">
                <a:off x="4566" y="3496"/>
                <a:ext cx="370" cy="1250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0" y="2"/>
                  </a:cxn>
                  <a:cxn ang="0">
                    <a:pos x="288" y="50"/>
                  </a:cxn>
                  <a:cxn ang="0">
                    <a:pos x="288" y="1202"/>
                  </a:cxn>
                  <a:cxn ang="0">
                    <a:pos x="240" y="1250"/>
                  </a:cxn>
                  <a:cxn ang="0">
                    <a:pos x="0" y="1250"/>
                  </a:cxn>
                  <a:cxn ang="0">
                    <a:pos x="0" y="2"/>
                  </a:cxn>
                </a:cxnLst>
                <a:rect l="0" t="0" r="r" b="b"/>
                <a:pathLst>
                  <a:path w="290" h="1250">
                    <a:moveTo>
                      <a:pt x="0" y="2"/>
                    </a:moveTo>
                    <a:cubicBezTo>
                      <a:pt x="0" y="2"/>
                      <a:pt x="120" y="2"/>
                      <a:pt x="240" y="2"/>
                    </a:cubicBezTo>
                    <a:cubicBezTo>
                      <a:pt x="262" y="0"/>
                      <a:pt x="290" y="12"/>
                      <a:pt x="288" y="50"/>
                    </a:cubicBezTo>
                    <a:cubicBezTo>
                      <a:pt x="288" y="626"/>
                      <a:pt x="288" y="1202"/>
                      <a:pt x="288" y="1202"/>
                    </a:cubicBezTo>
                    <a:cubicBezTo>
                      <a:pt x="288" y="1232"/>
                      <a:pt x="274" y="1250"/>
                      <a:pt x="240" y="1250"/>
                    </a:cubicBezTo>
                    <a:cubicBezTo>
                      <a:pt x="120" y="1250"/>
                      <a:pt x="0" y="1250"/>
                      <a:pt x="0" y="125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0" name="Rectangle 40" descr="Dark vertical"/>
              <p:cNvSpPr>
                <a:spLocks noChangeArrowheads="1"/>
              </p:cNvSpPr>
              <p:nvPr/>
            </p:nvSpPr>
            <p:spPr bwMode="hidden">
              <a:xfrm rot="16200000" flipV="1">
                <a:off x="4729" y="3680"/>
                <a:ext cx="32" cy="1248"/>
              </a:xfrm>
              <a:prstGeom prst="rect">
                <a:avLst/>
              </a:prstGeom>
              <a:pattFill prst="dkVert">
                <a:fgClr>
                  <a:schemeClr val="accent1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 rot="16200000" flipV="1">
                <a:off x="829" y="3496"/>
                <a:ext cx="370" cy="1250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0" y="2"/>
                  </a:cxn>
                  <a:cxn ang="0">
                    <a:pos x="288" y="50"/>
                  </a:cxn>
                  <a:cxn ang="0">
                    <a:pos x="288" y="1202"/>
                  </a:cxn>
                  <a:cxn ang="0">
                    <a:pos x="240" y="1250"/>
                  </a:cxn>
                  <a:cxn ang="0">
                    <a:pos x="0" y="1250"/>
                  </a:cxn>
                  <a:cxn ang="0">
                    <a:pos x="0" y="2"/>
                  </a:cxn>
                </a:cxnLst>
                <a:rect l="0" t="0" r="r" b="b"/>
                <a:pathLst>
                  <a:path w="290" h="1250">
                    <a:moveTo>
                      <a:pt x="0" y="2"/>
                    </a:moveTo>
                    <a:cubicBezTo>
                      <a:pt x="0" y="2"/>
                      <a:pt x="120" y="2"/>
                      <a:pt x="240" y="2"/>
                    </a:cubicBezTo>
                    <a:cubicBezTo>
                      <a:pt x="262" y="0"/>
                      <a:pt x="290" y="12"/>
                      <a:pt x="288" y="50"/>
                    </a:cubicBezTo>
                    <a:cubicBezTo>
                      <a:pt x="288" y="626"/>
                      <a:pt x="288" y="1202"/>
                      <a:pt x="288" y="1202"/>
                    </a:cubicBezTo>
                    <a:cubicBezTo>
                      <a:pt x="288" y="1232"/>
                      <a:pt x="274" y="1250"/>
                      <a:pt x="240" y="1250"/>
                    </a:cubicBezTo>
                    <a:cubicBezTo>
                      <a:pt x="120" y="1250"/>
                      <a:pt x="0" y="1250"/>
                      <a:pt x="0" y="125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2" name="Rectangle 42" descr="Dark vertical"/>
              <p:cNvSpPr>
                <a:spLocks noChangeArrowheads="1"/>
              </p:cNvSpPr>
              <p:nvPr/>
            </p:nvSpPr>
            <p:spPr bwMode="hidden">
              <a:xfrm rot="16200000" flipV="1">
                <a:off x="992" y="3680"/>
                <a:ext cx="32" cy="1248"/>
              </a:xfrm>
              <a:prstGeom prst="rect">
                <a:avLst/>
              </a:prstGeom>
              <a:pattFill prst="dkVert">
                <a:fgClr>
                  <a:schemeClr val="accent1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3" name="Freeform 43"/>
              <p:cNvSpPr>
                <a:spLocks/>
              </p:cNvSpPr>
              <p:nvPr/>
            </p:nvSpPr>
            <p:spPr bwMode="hidden">
              <a:xfrm rot="16200000" flipV="1">
                <a:off x="2699" y="3213"/>
                <a:ext cx="370" cy="1817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0" y="2"/>
                  </a:cxn>
                  <a:cxn ang="0">
                    <a:pos x="288" y="50"/>
                  </a:cxn>
                  <a:cxn ang="0">
                    <a:pos x="288" y="1202"/>
                  </a:cxn>
                  <a:cxn ang="0">
                    <a:pos x="240" y="1250"/>
                  </a:cxn>
                  <a:cxn ang="0">
                    <a:pos x="0" y="1250"/>
                  </a:cxn>
                  <a:cxn ang="0">
                    <a:pos x="0" y="2"/>
                  </a:cxn>
                </a:cxnLst>
                <a:rect l="0" t="0" r="r" b="b"/>
                <a:pathLst>
                  <a:path w="290" h="1250">
                    <a:moveTo>
                      <a:pt x="0" y="2"/>
                    </a:moveTo>
                    <a:cubicBezTo>
                      <a:pt x="0" y="2"/>
                      <a:pt x="120" y="2"/>
                      <a:pt x="240" y="2"/>
                    </a:cubicBezTo>
                    <a:cubicBezTo>
                      <a:pt x="262" y="0"/>
                      <a:pt x="290" y="12"/>
                      <a:pt x="288" y="50"/>
                    </a:cubicBezTo>
                    <a:cubicBezTo>
                      <a:pt x="288" y="626"/>
                      <a:pt x="288" y="1202"/>
                      <a:pt x="288" y="1202"/>
                    </a:cubicBezTo>
                    <a:cubicBezTo>
                      <a:pt x="288" y="1232"/>
                      <a:pt x="274" y="1250"/>
                      <a:pt x="240" y="1250"/>
                    </a:cubicBezTo>
                    <a:cubicBezTo>
                      <a:pt x="120" y="1250"/>
                      <a:pt x="0" y="1250"/>
                      <a:pt x="0" y="125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4" name="Rectangle 44" descr="Dark vertical"/>
              <p:cNvSpPr>
                <a:spLocks noChangeArrowheads="1"/>
              </p:cNvSpPr>
              <p:nvPr/>
            </p:nvSpPr>
            <p:spPr bwMode="hidden">
              <a:xfrm rot="16200000" flipV="1">
                <a:off x="2859" y="3397"/>
                <a:ext cx="32" cy="1814"/>
              </a:xfrm>
              <a:prstGeom prst="rect">
                <a:avLst/>
              </a:prstGeom>
              <a:pattFill prst="dkVert">
                <a:fgClr>
                  <a:schemeClr val="accent1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027" name="Group 45"/>
          <p:cNvGrpSpPr>
            <a:grpSpLocks/>
          </p:cNvGrpSpPr>
          <p:nvPr/>
        </p:nvGrpSpPr>
        <p:grpSpPr bwMode="auto">
          <a:xfrm>
            <a:off x="0" y="0"/>
            <a:ext cx="9144000" cy="236538"/>
            <a:chOff x="0" y="0"/>
            <a:chExt cx="5760" cy="149"/>
          </a:xfrm>
        </p:grpSpPr>
        <p:pic>
          <p:nvPicPr>
            <p:cNvPr id="1035" name="Picture 46" descr="C:\My Documents\bits\techstrip.GIF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0"/>
              <a:ext cx="576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67" name="Rectangle 47" descr="Dark vertical"/>
            <p:cNvSpPr>
              <a:spLocks noChangeArrowheads="1"/>
            </p:cNvSpPr>
            <p:nvPr/>
          </p:nvSpPr>
          <p:spPr bwMode="auto">
            <a:xfrm>
              <a:off x="0" y="92"/>
              <a:ext cx="5760" cy="3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68" name="Rectangle 48"/>
            <p:cNvSpPr>
              <a:spLocks noChangeArrowheads="1"/>
            </p:cNvSpPr>
            <p:nvPr/>
          </p:nvSpPr>
          <p:spPr bwMode="auto">
            <a:xfrm>
              <a:off x="0" y="119"/>
              <a:ext cx="5760" cy="3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71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833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folHlink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9.351      Systems Analysis &amp; Design </a:t>
            </a:r>
          </a:p>
        </p:txBody>
      </p:sp>
      <p:sp>
        <p:nvSpPr>
          <p:cNvPr id="5172" name="Rectangle 5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833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folHlink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Use Case</a:t>
            </a:r>
          </a:p>
        </p:txBody>
      </p:sp>
      <p:sp>
        <p:nvSpPr>
          <p:cNvPr id="5173" name="Rectangle 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833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folHlink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63710681-EB3F-4416-964C-8B286BF8F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74" name="Line 54"/>
          <p:cNvSpPr>
            <a:spLocks noChangeShapeType="1"/>
          </p:cNvSpPr>
          <p:nvPr userDrawn="1"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5176" name="Line 56"/>
          <p:cNvSpPr>
            <a:spLocks noChangeShapeType="1"/>
          </p:cNvSpPr>
          <p:nvPr userDrawn="1"/>
        </p:nvSpPr>
        <p:spPr bwMode="auto">
          <a:xfrm flipH="1">
            <a:off x="2743200" y="22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5177" name="Text Box 57"/>
          <p:cNvSpPr txBox="1">
            <a:spLocks noChangeArrowheads="1"/>
          </p:cNvSpPr>
          <p:nvPr userDrawn="1"/>
        </p:nvSpPr>
        <p:spPr bwMode="auto">
          <a:xfrm>
            <a:off x="457200" y="457200"/>
            <a:ext cx="1354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/>
              <a:t>Use Case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t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730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t"/>
        <a:defRPr sz="2800">
          <a:solidFill>
            <a:schemeClr val="tx1"/>
          </a:solidFill>
          <a:latin typeface="+mn-lt"/>
        </a:defRPr>
      </a:lvl2pPr>
      <a:lvl3pPr marL="1081088" indent="-16668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t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&gt;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6.wmf"/><Relationship Id="rId7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manitoba.ca/faculties/management/faculty/btravica/9351/usecase-email.html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>
                <a:latin typeface="Comic Sans MS" pitchFamily="66" charset="0"/>
              </a:rPr>
              <a:t>Introduction to Unified Modeling Language (UML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CSE-333</a:t>
            </a:r>
          </a:p>
          <a:p>
            <a:pPr eaLnBrk="1" hangingPunct="1">
              <a:defRPr/>
            </a:pP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</a:rPr>
              <a:t>Taslima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</a:rPr>
              <a:t>Ferdaus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</a:rPr>
              <a:t>Shuva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Sr. Lecturer, Dept. of CSE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Daffodil International University</a:t>
            </a:r>
          </a:p>
          <a:p>
            <a:pPr eaLnBrk="1" hangingPunct="1">
              <a:defRPr/>
            </a:pPr>
            <a:endParaRPr lang="en-US" sz="1800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System Logic</a:t>
            </a:r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DF97B3-1413-4059-9E8F-42F7946AB18B}" type="slidenum">
              <a:rPr lang="en-US"/>
              <a:pPr/>
              <a:t>1</a:t>
            </a:fld>
            <a:endParaRPr lang="en-US"/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2663825" y="3275013"/>
            <a:ext cx="3032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)</a:t>
            </a:r>
            <a:r>
              <a:rPr lang="en-US" sz="1400"/>
              <a:t> 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chemeClr val="accent1"/>
                </a:solidFill>
              </a:rPr>
              <a:t>USE CASE:</a:t>
            </a:r>
            <a:endParaRPr lang="en-US" sz="2800"/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7772400" cy="4114800"/>
          </a:xfrm>
        </p:spPr>
        <p:txBody>
          <a:bodyPr>
            <a:normAutofit fontScale="85000" lnSpcReduction="10000"/>
          </a:bodyPr>
          <a:lstStyle/>
          <a:p>
            <a:pPr>
              <a:buFont typeface="Monotype Sorts" pitchFamily="2" charset="2"/>
              <a:buNone/>
            </a:pPr>
            <a:r>
              <a:rPr lang="en-US" sz="2400" dirty="0">
                <a:latin typeface="+mj-lt"/>
              </a:rPr>
              <a:t>	</a:t>
            </a:r>
            <a:r>
              <a:rPr lang="en-US" sz="2400" dirty="0"/>
              <a:t>USE CASE documentation example:</a:t>
            </a:r>
          </a:p>
          <a:p>
            <a:r>
              <a:rPr lang="en-US" sz="2400" dirty="0"/>
              <a:t>The following use case describes the process of opening a new account in the bank. </a:t>
            </a:r>
          </a:p>
          <a:p>
            <a:pPr>
              <a:buFont typeface="Monotype Sorts" pitchFamily="2" charset="2"/>
              <a:buNone/>
            </a:pPr>
            <a:r>
              <a:rPr lang="en-US" sz="2400" dirty="0"/>
              <a:t>		Use case	:</a:t>
            </a:r>
            <a:r>
              <a:rPr lang="en-US" sz="1800" dirty="0"/>
              <a:t>Open new account</a:t>
            </a:r>
          </a:p>
          <a:p>
            <a:pPr>
              <a:buFont typeface="Monotype Sorts" pitchFamily="2" charset="2"/>
              <a:buNone/>
            </a:pPr>
            <a:r>
              <a:rPr lang="en-US" sz="2400" dirty="0"/>
              <a:t>		Actors		:</a:t>
            </a:r>
            <a:r>
              <a:rPr lang="en-US" sz="1800" dirty="0"/>
              <a:t>Customer, Cashier, Manager</a:t>
            </a:r>
          </a:p>
          <a:p>
            <a:pPr>
              <a:buFont typeface="Monotype Sorts" pitchFamily="2" charset="2"/>
              <a:buNone/>
            </a:pPr>
            <a:r>
              <a:rPr lang="en-US" sz="2400" dirty="0"/>
              <a:t>		Purpose	:</a:t>
            </a:r>
            <a:r>
              <a:rPr lang="en-US" sz="1800" dirty="0"/>
              <a:t>Like to have new saving account.</a:t>
            </a:r>
          </a:p>
          <a:p>
            <a:pPr>
              <a:buFont typeface="Monotype Sorts" pitchFamily="2" charset="2"/>
              <a:buNone/>
            </a:pPr>
            <a:r>
              <a:rPr lang="en-US" sz="2400" dirty="0"/>
              <a:t>		Description	:</a:t>
            </a:r>
            <a:r>
              <a:rPr lang="en-US" sz="1800" dirty="0"/>
              <a:t>A </a:t>
            </a:r>
            <a:r>
              <a:rPr lang="en-US" sz="1800" b="1" dirty="0"/>
              <a:t>customer</a:t>
            </a:r>
            <a:r>
              <a:rPr lang="en-US" sz="1800" dirty="0"/>
              <a:t> arrives in the bank  to open the 				new 					                         			account. Customer requests for  the new account </a:t>
            </a:r>
          </a:p>
          <a:p>
            <a:pPr>
              <a:buFont typeface="Monotype Sorts" pitchFamily="2" charset="2"/>
              <a:buNone/>
            </a:pPr>
            <a:r>
              <a:rPr lang="en-US" sz="1800" dirty="0"/>
              <a:t>				 form, fill the same and submits, along with the </a:t>
            </a:r>
          </a:p>
          <a:p>
            <a:pPr>
              <a:buFont typeface="Monotype Sorts" pitchFamily="2" charset="2"/>
              <a:buNone/>
            </a:pPr>
            <a:r>
              <a:rPr lang="en-US" sz="1800" dirty="0"/>
              <a:t>				 minimal deposit. At the end of complete 				successful </a:t>
            </a:r>
          </a:p>
          <a:p>
            <a:pPr>
              <a:buFont typeface="Monotype Sorts" pitchFamily="2" charset="2"/>
              <a:buNone/>
            </a:pPr>
            <a:r>
              <a:rPr lang="en-US" sz="1800" dirty="0"/>
              <a:t>				 process customer receives the </a:t>
            </a:r>
            <a:r>
              <a:rPr lang="en-US" sz="1800" dirty="0" err="1"/>
              <a:t>chequebook</a:t>
            </a:r>
            <a:r>
              <a:rPr lang="en-US" sz="1800" dirty="0"/>
              <a:t>.  </a:t>
            </a:r>
          </a:p>
          <a:p>
            <a:pPr>
              <a:buFont typeface="Monotype Sorts" pitchFamily="2" charset="2"/>
              <a:buNone/>
            </a:pPr>
            <a:r>
              <a:rPr lang="en-US" sz="2400" dirty="0"/>
              <a:t>		Type	</a:t>
            </a:r>
            <a:r>
              <a:rPr lang="en-US" sz="2400" b="1" dirty="0"/>
              <a:t>	:</a:t>
            </a:r>
            <a:r>
              <a:rPr lang="en-US" sz="1800" dirty="0"/>
              <a:t>Primary use case.</a:t>
            </a:r>
          </a:p>
          <a:p>
            <a:endParaRPr lang="en-US" sz="36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B81E8D-8D8D-41FF-97A1-43283849D26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Systems Analysis &amp; Design 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Use Case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3AF8B7-5511-4941-BB60-783090AA15FF}" type="slidenum">
              <a:rPr lang="en-US"/>
              <a:pPr/>
              <a:t>11</a:t>
            </a:fld>
            <a:endParaRPr lang="en-US"/>
          </a:p>
        </p:txBody>
      </p:sp>
      <p:sp>
        <p:nvSpPr>
          <p:cNvPr id="10245" name="Rectangle 20"/>
          <p:cNvSpPr>
            <a:spLocks noChangeArrowheads="1"/>
          </p:cNvSpPr>
          <p:nvPr/>
        </p:nvSpPr>
        <p:spPr bwMode="auto">
          <a:xfrm>
            <a:off x="2514600" y="1371600"/>
            <a:ext cx="4191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US" sz="1800"/>
              <a:t>Use Case</a:t>
            </a:r>
          </a:p>
          <a:p>
            <a:pPr marL="2057400" lvl="4" indent="-2286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US" sz="1800"/>
              <a:t>Actor</a:t>
            </a:r>
          </a:p>
          <a:p>
            <a:pPr marL="231775" indent="-23177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US" sz="1800"/>
              <a:t>Boundary</a:t>
            </a:r>
          </a:p>
          <a:p>
            <a:pPr marL="1600200" lvl="3" indent="-2286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US" sz="1800"/>
              <a:t>Connection</a:t>
            </a:r>
          </a:p>
          <a:p>
            <a:pPr marL="231775" indent="-23177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endParaRPr lang="en-US" sz="1800"/>
          </a:p>
          <a:p>
            <a:pPr marL="231775" indent="-23177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US" sz="1800"/>
              <a:t>Include relationship </a:t>
            </a:r>
          </a:p>
          <a:p>
            <a:pPr marL="231775" indent="-23177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endParaRPr lang="en-US" sz="1800"/>
          </a:p>
          <a:p>
            <a:pPr marL="231775" indent="-23177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endParaRPr lang="en-US" sz="1800"/>
          </a:p>
          <a:p>
            <a:pPr marL="231775" indent="-231775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US" sz="1800"/>
              <a:t>Extend relationship</a:t>
            </a:r>
          </a:p>
        </p:txBody>
      </p:sp>
      <p:sp>
        <p:nvSpPr>
          <p:cNvPr id="10246" name="Oval 21"/>
          <p:cNvSpPr>
            <a:spLocks noChangeArrowheads="1"/>
          </p:cNvSpPr>
          <p:nvPr/>
        </p:nvSpPr>
        <p:spPr bwMode="auto">
          <a:xfrm>
            <a:off x="533400" y="1447800"/>
            <a:ext cx="1981200" cy="609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22"/>
          <p:cNvSpPr>
            <a:spLocks noChangeArrowheads="1"/>
          </p:cNvSpPr>
          <p:nvPr/>
        </p:nvSpPr>
        <p:spPr bwMode="auto">
          <a:xfrm>
            <a:off x="609600" y="2438400"/>
            <a:ext cx="1981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48" name="Group 23"/>
          <p:cNvGrpSpPr>
            <a:grpSpLocks/>
          </p:cNvGrpSpPr>
          <p:nvPr/>
        </p:nvGrpSpPr>
        <p:grpSpPr bwMode="auto">
          <a:xfrm>
            <a:off x="5257800" y="1219200"/>
            <a:ext cx="952500" cy="1238250"/>
            <a:chOff x="3444" y="1632"/>
            <a:chExt cx="792" cy="1200"/>
          </a:xfrm>
        </p:grpSpPr>
        <p:sp>
          <p:nvSpPr>
            <p:cNvPr id="10258" name="Oval 24"/>
            <p:cNvSpPr>
              <a:spLocks noChangeArrowheads="1"/>
            </p:cNvSpPr>
            <p:nvPr/>
          </p:nvSpPr>
          <p:spPr bwMode="auto">
            <a:xfrm>
              <a:off x="3672" y="1632"/>
              <a:ext cx="336" cy="2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Line 25"/>
            <p:cNvSpPr>
              <a:spLocks noChangeShapeType="1"/>
            </p:cNvSpPr>
            <p:nvPr/>
          </p:nvSpPr>
          <p:spPr bwMode="auto">
            <a:xfrm>
              <a:off x="3840" y="1920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0" name="Line 26"/>
            <p:cNvSpPr>
              <a:spLocks noChangeShapeType="1"/>
            </p:cNvSpPr>
            <p:nvPr/>
          </p:nvSpPr>
          <p:spPr bwMode="auto">
            <a:xfrm>
              <a:off x="3840" y="2136"/>
              <a:ext cx="3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1" name="Line 27"/>
            <p:cNvSpPr>
              <a:spLocks noChangeShapeType="1"/>
            </p:cNvSpPr>
            <p:nvPr/>
          </p:nvSpPr>
          <p:spPr bwMode="auto">
            <a:xfrm>
              <a:off x="3444" y="2148"/>
              <a:ext cx="3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2" name="Line 28"/>
            <p:cNvSpPr>
              <a:spLocks noChangeShapeType="1"/>
            </p:cNvSpPr>
            <p:nvPr/>
          </p:nvSpPr>
          <p:spPr bwMode="auto">
            <a:xfrm>
              <a:off x="3852" y="2532"/>
              <a:ext cx="204" cy="2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3" name="Line 29"/>
            <p:cNvSpPr>
              <a:spLocks noChangeShapeType="1"/>
            </p:cNvSpPr>
            <p:nvPr/>
          </p:nvSpPr>
          <p:spPr bwMode="auto">
            <a:xfrm flipH="1">
              <a:off x="3624" y="2556"/>
              <a:ext cx="204" cy="2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249" name="Line 30"/>
          <p:cNvSpPr>
            <a:spLocks noChangeShapeType="1"/>
          </p:cNvSpPr>
          <p:nvPr/>
        </p:nvSpPr>
        <p:spPr bwMode="auto">
          <a:xfrm flipV="1">
            <a:off x="5257800" y="2667000"/>
            <a:ext cx="2133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10250" name="Group 31"/>
          <p:cNvGrpSpPr>
            <a:grpSpLocks/>
          </p:cNvGrpSpPr>
          <p:nvPr/>
        </p:nvGrpSpPr>
        <p:grpSpPr bwMode="auto">
          <a:xfrm>
            <a:off x="2667000" y="3810000"/>
            <a:ext cx="2190750" cy="366713"/>
            <a:chOff x="516" y="3000"/>
            <a:chExt cx="1380" cy="231"/>
          </a:xfrm>
        </p:grpSpPr>
        <p:sp>
          <p:nvSpPr>
            <p:cNvPr id="10256" name="Line 32"/>
            <p:cNvSpPr>
              <a:spLocks noChangeShapeType="1"/>
            </p:cNvSpPr>
            <p:nvPr/>
          </p:nvSpPr>
          <p:spPr bwMode="auto">
            <a:xfrm>
              <a:off x="516" y="3216"/>
              <a:ext cx="13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7" name="Text Box 33"/>
            <p:cNvSpPr txBox="1">
              <a:spLocks noChangeArrowheads="1"/>
            </p:cNvSpPr>
            <p:nvPr/>
          </p:nvSpPr>
          <p:spPr bwMode="auto">
            <a:xfrm>
              <a:off x="842" y="3000"/>
              <a:ext cx="86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Times New Roman" pitchFamily="18" charset="0"/>
                </a:rPr>
                <a:t>&lt;&lt;include&gt;&gt;</a:t>
              </a:r>
            </a:p>
          </p:txBody>
        </p:sp>
      </p:grpSp>
      <p:grpSp>
        <p:nvGrpSpPr>
          <p:cNvPr id="10251" name="Group 34"/>
          <p:cNvGrpSpPr>
            <a:grpSpLocks/>
          </p:cNvGrpSpPr>
          <p:nvPr/>
        </p:nvGrpSpPr>
        <p:grpSpPr bwMode="auto">
          <a:xfrm>
            <a:off x="2667000" y="5029200"/>
            <a:ext cx="2190750" cy="366713"/>
            <a:chOff x="516" y="3000"/>
            <a:chExt cx="1380" cy="231"/>
          </a:xfrm>
        </p:grpSpPr>
        <p:sp>
          <p:nvSpPr>
            <p:cNvPr id="10254" name="Line 35"/>
            <p:cNvSpPr>
              <a:spLocks noChangeShapeType="1"/>
            </p:cNvSpPr>
            <p:nvPr/>
          </p:nvSpPr>
          <p:spPr bwMode="auto">
            <a:xfrm>
              <a:off x="516" y="3216"/>
              <a:ext cx="13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5" name="Text Box 36"/>
            <p:cNvSpPr txBox="1">
              <a:spLocks noChangeArrowheads="1"/>
            </p:cNvSpPr>
            <p:nvPr/>
          </p:nvSpPr>
          <p:spPr bwMode="auto">
            <a:xfrm>
              <a:off x="842" y="3000"/>
              <a:ext cx="82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Times New Roman" pitchFamily="18" charset="0"/>
                </a:rPr>
                <a:t>&lt;&lt;extend&gt;&gt;</a:t>
              </a:r>
            </a:p>
          </p:txBody>
        </p:sp>
      </p:grpSp>
      <p:sp>
        <p:nvSpPr>
          <p:cNvPr id="10252" name="Rectangle 40"/>
          <p:cNvSpPr>
            <a:spLocks noChangeArrowheads="1"/>
          </p:cNvSpPr>
          <p:nvPr/>
        </p:nvSpPr>
        <p:spPr bwMode="auto">
          <a:xfrm>
            <a:off x="5105400" y="3657600"/>
            <a:ext cx="2476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Note: different names </a:t>
            </a:r>
          </a:p>
          <a:p>
            <a:r>
              <a:rPr lang="en-US" sz="1400"/>
              <a:t>used in different software</a:t>
            </a:r>
          </a:p>
        </p:txBody>
      </p:sp>
      <p:sp>
        <p:nvSpPr>
          <p:cNvPr id="10253" name="Text Box 41"/>
          <p:cNvSpPr txBox="1">
            <a:spLocks noChangeArrowheads="1"/>
          </p:cNvSpPr>
          <p:nvPr/>
        </p:nvSpPr>
        <p:spPr bwMode="auto">
          <a:xfrm>
            <a:off x="3581400" y="533400"/>
            <a:ext cx="2297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Use Case Symbols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20000" cy="387350"/>
          </a:xfrm>
        </p:spPr>
        <p:txBody>
          <a:bodyPr>
            <a:normAutofit fontScale="90000"/>
          </a:bodyPr>
          <a:lstStyle/>
          <a:p>
            <a:r>
              <a:rPr lang="en-US" sz="3600" i="1"/>
              <a:t>Use Case Diagram:</a:t>
            </a:r>
            <a:r>
              <a:rPr lang="en-US" sz="3600"/>
              <a:t> Core Elements</a:t>
            </a:r>
            <a:endParaRPr lang="en-US" sz="240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066800" y="1295400"/>
          <a:ext cx="7412038" cy="449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408164" imgH="4497324" progId="">
                  <p:embed/>
                </p:oleObj>
              </mc:Choice>
              <mc:Fallback>
                <p:oleObj name="Document" r:id="rId2" imgW="7408164" imgH="4497324" progId="">
                  <p:embed/>
                  <p:pic>
                    <p:nvPicPr>
                      <p:cNvPr id="4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95400"/>
                        <a:ext cx="7412038" cy="44910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7162800" y="2133600"/>
          <a:ext cx="108108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1081440" imgH="552960" progId="">
                  <p:embed/>
                </p:oleObj>
              </mc:Choice>
              <mc:Fallback>
                <p:oleObj name="VISIO" r:id="rId4" imgW="1081440" imgH="552960" progId="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133600"/>
                        <a:ext cx="1081088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7010400" y="3043238"/>
          <a:ext cx="56673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6" imgW="613671" imgH="1031944" progId="">
                  <p:embed/>
                </p:oleObj>
              </mc:Choice>
              <mc:Fallback>
                <p:oleObj name="VISIO" r:id="rId6" imgW="613671" imgH="1031944" progId="">
                  <p:embed/>
                  <p:pic>
                    <p:nvPicPr>
                      <p:cNvPr id="41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043238"/>
                        <a:ext cx="566738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6934200" y="4262438"/>
          <a:ext cx="6111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8" imgW="1009046" imgH="1383049" progId="">
                  <p:embed/>
                </p:oleObj>
              </mc:Choice>
              <mc:Fallback>
                <p:oleObj name="VISIO" r:id="rId8" imgW="1009046" imgH="1383049" progId="">
                  <p:embed/>
                  <p:pic>
                    <p:nvPicPr>
                      <p:cNvPr id="41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262438"/>
                        <a:ext cx="6111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838200" y="1524000"/>
          <a:ext cx="7467600" cy="4788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420100" imgH="5402580" progId="">
                  <p:embed/>
                </p:oleObj>
              </mc:Choice>
              <mc:Fallback>
                <p:oleObj name="Document" r:id="rId2" imgW="8420100" imgH="5402580" progId="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24000"/>
                        <a:ext cx="7467600" cy="478862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7010400" y="3276600"/>
          <a:ext cx="1039813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1039320" imgH="345240" progId="">
                  <p:embed/>
                </p:oleObj>
              </mc:Choice>
              <mc:Fallback>
                <p:oleObj name="VISIO" r:id="rId4" imgW="1039320" imgH="345240" progId="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276600"/>
                        <a:ext cx="1039813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7086600" y="2362200"/>
          <a:ext cx="92551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6" imgW="926280" imgH="483480" progId="">
                  <p:embed/>
                </p:oleObj>
              </mc:Choice>
              <mc:Fallback>
                <p:oleObj name="VISIO" r:id="rId6" imgW="926280" imgH="483480" progId="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362200"/>
                        <a:ext cx="92551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/>
              <a:t>Use Case Diagram:</a:t>
            </a:r>
            <a:r>
              <a:rPr lang="en-US" sz="3600"/>
              <a:t> Core Relationships</a:t>
            </a: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7086600" y="4495800"/>
          <a:ext cx="103822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8" imgW="1039160" imgH="345372" progId="">
                  <p:embed/>
                </p:oleObj>
              </mc:Choice>
              <mc:Fallback>
                <p:oleObj name="VISIO" r:id="rId8" imgW="1039160" imgH="345372" progId="">
                  <p:embed/>
                  <p:pic>
                    <p:nvPicPr>
                      <p:cNvPr id="51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495800"/>
                        <a:ext cx="1038225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010400" y="4343400"/>
            <a:ext cx="12065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/>
              <a:t>&lt;&lt;</a:t>
            </a:r>
            <a:r>
              <a:rPr lang="en-US" sz="1600" dirty="0"/>
              <a:t>extend</a:t>
            </a:r>
            <a:r>
              <a:rPr lang="en-US" sz="1400" dirty="0"/>
              <a:t>&gt;&gt;</a:t>
            </a:r>
            <a:endParaRPr lang="en-US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9.351      Systems Analysis &amp; Design </a:t>
            </a:r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Use Case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3D6171-8507-4F4A-AA27-F5E14FA2DDFD}" type="slidenum">
              <a:rPr lang="en-US"/>
              <a:pPr/>
              <a:t>14</a:t>
            </a:fld>
            <a:endParaRPr lang="en-US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76600" y="508000"/>
            <a:ext cx="2527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Use Case Diagram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38200" y="1524000"/>
            <a:ext cx="7967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800"/>
              <a:t> A diagram representing system’s behavior—use cases and actors.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38200" y="2286000"/>
            <a:ext cx="7123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800"/>
              <a:t> Provides a global look of a system – it’s basic functionality</a:t>
            </a:r>
          </a:p>
          <a:p>
            <a:r>
              <a:rPr lang="en-US" sz="1800"/>
              <a:t>(use cases) and environment (actors).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838200" y="3429000"/>
            <a:ext cx="7705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800"/>
              <a:t> Useful for early structuring of requirements; iterative revisions.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838200" y="4267200"/>
            <a:ext cx="6253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800"/>
              <a:t> May be understood by users on the intuitive level.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  <p:bldP spid="16389" grpId="0" autoUpdateAnimBg="0"/>
      <p:bldP spid="16390" grpId="0" autoUpdateAnimBg="0"/>
      <p:bldP spid="1639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chemeClr val="accent1"/>
                </a:solidFill>
              </a:rPr>
              <a:t>SYSTEM BOUNDARY:</a:t>
            </a:r>
            <a:endParaRPr lang="en-US" sz="28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7724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000" dirty="0">
                <a:latin typeface="+mj-lt"/>
              </a:rPr>
              <a:t>	</a:t>
            </a:r>
            <a:r>
              <a:rPr lang="en-US" sz="2000" dirty="0">
                <a:solidFill>
                  <a:srgbClr val="00B050"/>
                </a:solidFill>
              </a:rPr>
              <a:t>What is System Boundary?</a:t>
            </a:r>
            <a:endParaRPr lang="en-US" sz="2000" i="1" dirty="0">
              <a:solidFill>
                <a:srgbClr val="00B050"/>
              </a:solidFill>
            </a:endParaRPr>
          </a:p>
          <a:p>
            <a:endParaRPr lang="en-US" sz="2000" dirty="0"/>
          </a:p>
          <a:p>
            <a:r>
              <a:rPr lang="en-US" sz="2000" dirty="0"/>
              <a:t>It  is shown as a rectangle. </a:t>
            </a:r>
          </a:p>
          <a:p>
            <a:endParaRPr lang="en-US" sz="2000" dirty="0"/>
          </a:p>
          <a:p>
            <a:r>
              <a:rPr lang="en-US" sz="2000" dirty="0"/>
              <a:t>It helps to identify what is external verses internal, and what the </a:t>
            </a:r>
          </a:p>
          <a:p>
            <a:pPr>
              <a:buFont typeface="Monotype Sorts" pitchFamily="2" charset="2"/>
              <a:buNone/>
            </a:pPr>
            <a:r>
              <a:rPr lang="en-US" sz="2000" dirty="0"/>
              <a:t>  	responsibilities of the system are. </a:t>
            </a:r>
          </a:p>
          <a:p>
            <a:pPr>
              <a:buFont typeface="Monotype Sorts" pitchFamily="2" charset="2"/>
              <a:buNone/>
            </a:pPr>
            <a:endParaRPr lang="en-US" sz="2000" dirty="0"/>
          </a:p>
          <a:p>
            <a:r>
              <a:rPr lang="en-US" sz="2000" dirty="0"/>
              <a:t>The external environment is represented only by actors</a:t>
            </a:r>
            <a:r>
              <a:rPr lang="en-US" sz="2000" dirty="0">
                <a:latin typeface="+mj-lt"/>
              </a:rPr>
              <a:t>.</a:t>
            </a:r>
          </a:p>
          <a:p>
            <a:pPr>
              <a:buFont typeface="Monotype Sorts" pitchFamily="2" charset="2"/>
              <a:buNone/>
            </a:pPr>
            <a:endParaRPr lang="en-US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B81E8D-8D8D-41FF-97A1-43283849D26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9.351      Systems Analysis &amp; Design </a:t>
            </a:r>
          </a:p>
        </p:txBody>
      </p:sp>
      <p:sp>
        <p:nvSpPr>
          <p:cNvPr id="1229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Use Case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BAE34A-8D8A-4ACA-9BF3-A8A6855208FB}" type="slidenum">
              <a:rPr lang="en-US"/>
              <a:pPr/>
              <a:t>16</a:t>
            </a:fld>
            <a:endParaRPr lang="en-US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124200" y="568325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Extend Relationship between Use Cases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62000" y="1433513"/>
            <a:ext cx="807720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Tx/>
              <a:buChar char="•"/>
            </a:pPr>
            <a:r>
              <a:rPr lang="en-US" sz="1800" u="sng"/>
              <a:t> Extend relationship</a:t>
            </a:r>
            <a:r>
              <a:rPr lang="en-US" sz="1800"/>
              <a:t> – </a:t>
            </a:r>
          </a:p>
          <a:p>
            <a:pPr>
              <a:lnSpc>
                <a:spcPct val="160000"/>
              </a:lnSpc>
            </a:pPr>
            <a:r>
              <a:rPr lang="en-US" sz="1800"/>
              <a:t>  linking an </a:t>
            </a:r>
            <a:r>
              <a:rPr lang="en-US" sz="1800" b="1" i="1"/>
              <a:t>optional</a:t>
            </a:r>
            <a:r>
              <a:rPr lang="en-US" sz="1800"/>
              <a:t> use case to a standard use case.</a:t>
            </a:r>
          </a:p>
          <a:p>
            <a:pPr>
              <a:lnSpc>
                <a:spcPct val="160000"/>
              </a:lnSpc>
            </a:pPr>
            <a:r>
              <a:rPr lang="en-US" sz="1800"/>
              <a:t>  </a:t>
            </a:r>
          </a:p>
          <a:p>
            <a:pPr>
              <a:lnSpc>
                <a:spcPct val="160000"/>
              </a:lnSpc>
            </a:pPr>
            <a:r>
              <a:rPr lang="en-US" sz="1800"/>
              <a:t>  Example: </a:t>
            </a:r>
            <a:r>
              <a:rPr lang="en-US" sz="1800" i="1"/>
              <a:t>Register Course</a:t>
            </a:r>
            <a:r>
              <a:rPr lang="en-US" sz="1800"/>
              <a:t> (standard use case) may have </a:t>
            </a:r>
          </a:p>
          <a:p>
            <a:pPr>
              <a:lnSpc>
                <a:spcPct val="160000"/>
              </a:lnSpc>
            </a:pPr>
            <a:r>
              <a:rPr lang="en-US" sz="1800"/>
              <a:t>  </a:t>
            </a:r>
            <a:r>
              <a:rPr lang="en-US" sz="1800" i="1"/>
              <a:t>Register for Special Class</a:t>
            </a:r>
            <a:r>
              <a:rPr lang="en-US" sz="1800"/>
              <a:t> (extend use case). </a:t>
            </a:r>
          </a:p>
          <a:p>
            <a:pPr>
              <a:lnSpc>
                <a:spcPct val="160000"/>
              </a:lnSpc>
            </a:pPr>
            <a:endParaRPr lang="en-US" sz="1800"/>
          </a:p>
          <a:p>
            <a:pPr>
              <a:lnSpc>
                <a:spcPct val="160000"/>
              </a:lnSpc>
              <a:buFontTx/>
              <a:buChar char="•"/>
            </a:pPr>
            <a:r>
              <a:rPr lang="en-US" sz="1800"/>
              <a:t> Standard use case can execute without the extend case. </a:t>
            </a:r>
          </a:p>
          <a:p>
            <a:pPr>
              <a:lnSpc>
                <a:spcPct val="160000"/>
              </a:lnSpc>
            </a:pPr>
            <a:r>
              <a:rPr lang="en-US" sz="1800">
                <a:sym typeface="Wingdings" pitchFamily="2" charset="2"/>
              </a:rPr>
              <a:t>   </a:t>
            </a:r>
            <a:r>
              <a:rPr lang="en-US" sz="1800"/>
              <a:t>loose coupling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477000" y="5232400"/>
            <a:ext cx="1681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See next slide </a:t>
            </a:r>
            <a:r>
              <a:rPr lang="en-US" sz="1400" i="1">
                <a:sym typeface="Wingdings" pitchFamily="2" charset="2"/>
              </a:rPr>
              <a:t></a:t>
            </a:r>
            <a:endParaRPr lang="en-US" sz="14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9.351      Systems Analysis &amp; Design 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Use Case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134238-1BF7-4D0E-835A-5D2C78EFFEA7}" type="slidenum">
              <a:rPr lang="en-US"/>
              <a:pPr/>
              <a:t>17</a:t>
            </a:fld>
            <a:endParaRPr 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1752600" y="5638800"/>
            <a:ext cx="6026150" cy="34607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Careful: Arrows between Use Cases are NOT data flows! </a:t>
            </a:r>
          </a:p>
        </p:txBody>
      </p: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3124200" y="568325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Extend Relationship Between Use Cases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CACF755-CC3A-4E98-8654-54DFD25173AB}"/>
              </a:ext>
            </a:extLst>
          </p:cNvPr>
          <p:cNvSpPr/>
          <p:nvPr/>
        </p:nvSpPr>
        <p:spPr bwMode="auto">
          <a:xfrm>
            <a:off x="2895600" y="1600200"/>
            <a:ext cx="3124200" cy="37401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CD9AB4E-A4EA-4CCC-A2E7-87203C9756B4}"/>
              </a:ext>
            </a:extLst>
          </p:cNvPr>
          <p:cNvSpPr/>
          <p:nvPr/>
        </p:nvSpPr>
        <p:spPr bwMode="auto">
          <a:xfrm>
            <a:off x="3429000" y="1946275"/>
            <a:ext cx="1676400" cy="4921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Product View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40FCAA7-744C-46AE-9ECF-BB839A07F94F}"/>
              </a:ext>
            </a:extLst>
          </p:cNvPr>
          <p:cNvSpPr/>
          <p:nvPr/>
        </p:nvSpPr>
        <p:spPr bwMode="auto">
          <a:xfrm>
            <a:off x="3559464" y="2929298"/>
            <a:ext cx="1676400" cy="4921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Log-In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C75C27-D7EC-4333-B6F3-29AF8B02E2CA}"/>
              </a:ext>
            </a:extLst>
          </p:cNvPr>
          <p:cNvSpPr/>
          <p:nvPr/>
        </p:nvSpPr>
        <p:spPr bwMode="auto">
          <a:xfrm>
            <a:off x="3426114" y="4117777"/>
            <a:ext cx="1943100" cy="4921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Provide credentials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7329CE2-E225-42A1-BD4B-321FD5344717}"/>
              </a:ext>
            </a:extLst>
          </p:cNvPr>
          <p:cNvCxnSpPr>
            <a:cxnSpLocks/>
          </p:cNvCxnSpPr>
          <p:nvPr/>
        </p:nvCxnSpPr>
        <p:spPr bwMode="auto">
          <a:xfrm>
            <a:off x="4267200" y="2438400"/>
            <a:ext cx="76200" cy="490898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60E8424-84D8-458F-82C0-399E89F9926D}"/>
              </a:ext>
            </a:extLst>
          </p:cNvPr>
          <p:cNvCxnSpPr>
            <a:cxnSpLocks/>
          </p:cNvCxnSpPr>
          <p:nvPr/>
        </p:nvCxnSpPr>
        <p:spPr bwMode="auto">
          <a:xfrm>
            <a:off x="4381500" y="3429000"/>
            <a:ext cx="76200" cy="705824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EC4FE09-8F85-4D3A-8CD2-7041E6740D61}"/>
              </a:ext>
            </a:extLst>
          </p:cNvPr>
          <p:cNvSpPr txBox="1"/>
          <p:nvPr/>
        </p:nvSpPr>
        <p:spPr>
          <a:xfrm>
            <a:off x="4251039" y="2545349"/>
            <a:ext cx="898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Extends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B63D15-C21C-4AA9-A48E-63E3A93294ED}"/>
              </a:ext>
            </a:extLst>
          </p:cNvPr>
          <p:cNvSpPr txBox="1"/>
          <p:nvPr/>
        </p:nvSpPr>
        <p:spPr>
          <a:xfrm>
            <a:off x="4397664" y="3628997"/>
            <a:ext cx="898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Include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363753E-89B4-4422-BAEC-48C4939881E5}"/>
              </a:ext>
            </a:extLst>
          </p:cNvPr>
          <p:cNvSpPr/>
          <p:nvPr/>
        </p:nvSpPr>
        <p:spPr bwMode="auto">
          <a:xfrm>
            <a:off x="1600200" y="1946275"/>
            <a:ext cx="457200" cy="3460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39794D1-3847-486F-9C6D-7F26E54FBB96}"/>
              </a:ext>
            </a:extLst>
          </p:cNvPr>
          <p:cNvCxnSpPr/>
          <p:nvPr/>
        </p:nvCxnSpPr>
        <p:spPr bwMode="auto">
          <a:xfrm>
            <a:off x="1447800" y="2438400"/>
            <a:ext cx="838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2EC4653-A7E9-49C8-A09F-E12E09932138}"/>
              </a:ext>
            </a:extLst>
          </p:cNvPr>
          <p:cNvCxnSpPr>
            <a:stCxn id="14" idx="4"/>
          </p:cNvCxnSpPr>
          <p:nvPr/>
        </p:nvCxnSpPr>
        <p:spPr bwMode="auto">
          <a:xfrm>
            <a:off x="1828800" y="2292350"/>
            <a:ext cx="0" cy="52999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13D1CBA-84B2-4225-8238-39CD3372E8B2}"/>
              </a:ext>
            </a:extLst>
          </p:cNvPr>
          <p:cNvCxnSpPr/>
          <p:nvPr/>
        </p:nvCxnSpPr>
        <p:spPr bwMode="auto">
          <a:xfrm flipH="1">
            <a:off x="1600200" y="2822348"/>
            <a:ext cx="228600" cy="22565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A3BD5EA-93AB-44A0-A8CE-61AA77596F1C}"/>
              </a:ext>
            </a:extLst>
          </p:cNvPr>
          <p:cNvCxnSpPr/>
          <p:nvPr/>
        </p:nvCxnSpPr>
        <p:spPr bwMode="auto">
          <a:xfrm>
            <a:off x="1828799" y="2822348"/>
            <a:ext cx="228601" cy="2256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B68023B1-48CD-4421-A5D8-2C261EFB326F}"/>
              </a:ext>
            </a:extLst>
          </p:cNvPr>
          <p:cNvSpPr/>
          <p:nvPr/>
        </p:nvSpPr>
        <p:spPr bwMode="auto">
          <a:xfrm>
            <a:off x="6858000" y="2092325"/>
            <a:ext cx="457200" cy="3460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42C3B85-5984-481A-970A-8B85A45FA7BC}"/>
              </a:ext>
            </a:extLst>
          </p:cNvPr>
          <p:cNvCxnSpPr>
            <a:cxnSpLocks/>
          </p:cNvCxnSpPr>
          <p:nvPr/>
        </p:nvCxnSpPr>
        <p:spPr bwMode="auto">
          <a:xfrm>
            <a:off x="6694054" y="2581345"/>
            <a:ext cx="78509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1F6F09B-2BB2-4D2E-921E-01F4CB879DE0}"/>
              </a:ext>
            </a:extLst>
          </p:cNvPr>
          <p:cNvCxnSpPr>
            <a:stCxn id="38" idx="4"/>
          </p:cNvCxnSpPr>
          <p:nvPr/>
        </p:nvCxnSpPr>
        <p:spPr bwMode="auto">
          <a:xfrm>
            <a:off x="7086600" y="2438400"/>
            <a:ext cx="0" cy="52999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A056DE2-A186-4854-8170-22EAB77933EC}"/>
              </a:ext>
            </a:extLst>
          </p:cNvPr>
          <p:cNvCxnSpPr>
            <a:cxnSpLocks/>
          </p:cNvCxnSpPr>
          <p:nvPr/>
        </p:nvCxnSpPr>
        <p:spPr bwMode="auto">
          <a:xfrm>
            <a:off x="7086600" y="2929299"/>
            <a:ext cx="228600" cy="25984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50C6176-763E-4190-8D8F-083C6E52C6DC}"/>
              </a:ext>
            </a:extLst>
          </p:cNvPr>
          <p:cNvCxnSpPr>
            <a:cxnSpLocks/>
          </p:cNvCxnSpPr>
          <p:nvPr/>
        </p:nvCxnSpPr>
        <p:spPr bwMode="auto">
          <a:xfrm flipH="1">
            <a:off x="6896101" y="2968398"/>
            <a:ext cx="190498" cy="22074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BA8A33F-6427-4F59-921B-DECE8B341DF1}"/>
              </a:ext>
            </a:extLst>
          </p:cNvPr>
          <p:cNvSpPr txBox="1"/>
          <p:nvPr/>
        </p:nvSpPr>
        <p:spPr>
          <a:xfrm>
            <a:off x="1143000" y="3189142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Customer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7CBC56D-ECC3-4B60-9C1A-FD92F72F76D0}"/>
              </a:ext>
            </a:extLst>
          </p:cNvPr>
          <p:cNvCxnSpPr>
            <a:endCxn id="3" idx="2"/>
          </p:cNvCxnSpPr>
          <p:nvPr/>
        </p:nvCxnSpPr>
        <p:spPr bwMode="auto">
          <a:xfrm flipV="1">
            <a:off x="2286000" y="2192338"/>
            <a:ext cx="1143000" cy="2460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5D1808B-BA7D-4859-92AD-ACA120E63BBE}"/>
              </a:ext>
            </a:extLst>
          </p:cNvPr>
          <p:cNvCxnSpPr>
            <a:cxnSpLocks/>
            <a:endCxn id="11" idx="2"/>
          </p:cNvCxnSpPr>
          <p:nvPr/>
        </p:nvCxnSpPr>
        <p:spPr bwMode="auto">
          <a:xfrm>
            <a:off x="2302161" y="2438400"/>
            <a:ext cx="1257303" cy="7369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599C9E9-0DFC-4150-9B7F-4D8F054DC6B3}"/>
              </a:ext>
            </a:extLst>
          </p:cNvPr>
          <p:cNvCxnSpPr>
            <a:cxnSpLocks/>
            <a:endCxn id="12" idx="2"/>
          </p:cNvCxnSpPr>
          <p:nvPr/>
        </p:nvCxnSpPr>
        <p:spPr bwMode="auto">
          <a:xfrm>
            <a:off x="2285999" y="2438400"/>
            <a:ext cx="1140115" cy="19254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2DBF9DB7-06EA-49E9-A36B-89DD886372E7}"/>
              </a:ext>
            </a:extLst>
          </p:cNvPr>
          <p:cNvSpPr/>
          <p:nvPr/>
        </p:nvSpPr>
        <p:spPr bwMode="auto">
          <a:xfrm>
            <a:off x="4572001" y="4821683"/>
            <a:ext cx="1295400" cy="43611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Check Info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A1C439C-7145-45B5-9B2B-2AE92FED80BC}"/>
              </a:ext>
            </a:extLst>
          </p:cNvPr>
          <p:cNvSpPr txBox="1"/>
          <p:nvPr/>
        </p:nvSpPr>
        <p:spPr>
          <a:xfrm>
            <a:off x="6857999" y="3352800"/>
            <a:ext cx="12191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Accountant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3B35C25-3E6B-4DE4-BACC-432A0AB73EAE}"/>
              </a:ext>
            </a:extLst>
          </p:cNvPr>
          <p:cNvCxnSpPr>
            <a:cxnSpLocks/>
          </p:cNvCxnSpPr>
          <p:nvPr/>
        </p:nvCxnSpPr>
        <p:spPr bwMode="auto">
          <a:xfrm flipH="1">
            <a:off x="5867401" y="2590800"/>
            <a:ext cx="826653" cy="2438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588F0F9B-60FD-4B4E-9F89-531D8CE42647}"/>
              </a:ext>
            </a:extLst>
          </p:cNvPr>
          <p:cNvCxnSpPr>
            <a:cxnSpLocks/>
            <a:endCxn id="12" idx="4"/>
          </p:cNvCxnSpPr>
          <p:nvPr/>
        </p:nvCxnSpPr>
        <p:spPr bwMode="auto">
          <a:xfrm flipH="1" flipV="1">
            <a:off x="4397664" y="4609902"/>
            <a:ext cx="826653" cy="211781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E40D4E98-DC93-4852-AF4E-77C81F77071E}"/>
              </a:ext>
            </a:extLst>
          </p:cNvPr>
          <p:cNvSpPr txBox="1"/>
          <p:nvPr/>
        </p:nvSpPr>
        <p:spPr>
          <a:xfrm>
            <a:off x="4944629" y="4501364"/>
            <a:ext cx="898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Include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90443-549C-43A8-B09D-819A5B689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9F782-5501-4312-A3E3-45163ECCC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1400" dirty="0"/>
              <a:t>Use case	:Provide Credentials</a:t>
            </a:r>
          </a:p>
          <a:p>
            <a:pPr>
              <a:buFont typeface="Monotype Sorts" pitchFamily="2" charset="2"/>
              <a:buNone/>
            </a:pPr>
            <a:r>
              <a:rPr lang="en-US" sz="1400" dirty="0"/>
              <a:t>Actors	:Customer</a:t>
            </a:r>
          </a:p>
          <a:p>
            <a:pPr>
              <a:buFont typeface="Monotype Sorts" pitchFamily="2" charset="2"/>
              <a:buNone/>
            </a:pPr>
            <a:r>
              <a:rPr lang="en-US" sz="1400" dirty="0"/>
              <a:t>Purpose	:Provide log In data.</a:t>
            </a:r>
          </a:p>
          <a:p>
            <a:pPr>
              <a:buFont typeface="Monotype Sorts" pitchFamily="2" charset="2"/>
              <a:buNone/>
            </a:pPr>
            <a:r>
              <a:rPr lang="en-US" sz="1400" dirty="0"/>
              <a:t>Description: To Log In to the system a customer needs to provide his basic info like username, pass/pin and credit history.  </a:t>
            </a:r>
          </a:p>
          <a:p>
            <a:pPr>
              <a:buFont typeface="Monotype Sorts" pitchFamily="2" charset="2"/>
              <a:buNone/>
            </a:pPr>
            <a:r>
              <a:rPr lang="en-US" sz="1400" dirty="0"/>
              <a:t>Pre- Condition</a:t>
            </a:r>
            <a:r>
              <a:rPr lang="en-US" sz="1400" b="1" dirty="0"/>
              <a:t>:</a:t>
            </a:r>
            <a:r>
              <a:rPr lang="en-US" sz="1400" dirty="0"/>
              <a:t> None</a:t>
            </a:r>
          </a:p>
          <a:p>
            <a:pPr>
              <a:buFont typeface="Monotype Sorts" pitchFamily="2" charset="2"/>
              <a:buNone/>
            </a:pPr>
            <a:r>
              <a:rPr lang="en-US" sz="1400" dirty="0"/>
              <a:t>Post- Condition: Log In, Check info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C6517-4ED0-4AF1-BB33-39A5D5EA6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9.351      Systems Analysis &amp; Design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BCFDA-539C-44E7-B0DD-D0B53C772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Case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6E612-DDFB-40AA-ACA2-9F97B1E25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7CAC9C-9792-4036-9B74-A9BB563512E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9.351      Systems Analysis &amp; Design </a:t>
            </a: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Use Case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D11424-62C8-4BAF-B6DB-D8FF30ED3C25}" type="slidenum">
              <a:rPr lang="en-US"/>
              <a:pPr/>
              <a:t>19</a:t>
            </a:fld>
            <a:endParaRPr lang="en-US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62000" y="1676400"/>
            <a:ext cx="7696200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160000"/>
              </a:lnSpc>
              <a:buFontTx/>
              <a:buChar char="•"/>
            </a:pPr>
            <a:r>
              <a:rPr lang="en-US" sz="1800" u="sng"/>
              <a:t>Include relationship</a:t>
            </a:r>
            <a:r>
              <a:rPr lang="en-US" sz="1800"/>
              <a:t> – </a:t>
            </a:r>
          </a:p>
          <a:p>
            <a:pPr marL="228600" indent="-228600">
              <a:lnSpc>
                <a:spcPct val="160000"/>
              </a:lnSpc>
            </a:pPr>
            <a:r>
              <a:rPr lang="en-US" sz="1800"/>
              <a:t>   a standard case linked to an </a:t>
            </a:r>
            <a:r>
              <a:rPr lang="en-US" sz="1800" b="1" i="1"/>
              <a:t>mandatory </a:t>
            </a:r>
            <a:r>
              <a:rPr lang="en-US" sz="1800"/>
              <a:t>use case. </a:t>
            </a:r>
          </a:p>
          <a:p>
            <a:pPr marL="228600" indent="-228600">
              <a:lnSpc>
                <a:spcPct val="160000"/>
              </a:lnSpc>
            </a:pPr>
            <a:endParaRPr lang="en-US" sz="1800"/>
          </a:p>
          <a:p>
            <a:pPr marL="228600" indent="-228600">
              <a:lnSpc>
                <a:spcPct val="160000"/>
              </a:lnSpc>
            </a:pPr>
            <a:r>
              <a:rPr lang="en-US" sz="1800"/>
              <a:t>   Example: to </a:t>
            </a:r>
            <a:r>
              <a:rPr lang="en-US" sz="1800" i="1"/>
              <a:t>Authorize Car Loan</a:t>
            </a:r>
            <a:r>
              <a:rPr lang="en-US" sz="1800"/>
              <a:t> (standard use case), a clerk must run </a:t>
            </a:r>
            <a:r>
              <a:rPr lang="en-US" sz="1800" i="1"/>
              <a:t>Check Client’s Credit History </a:t>
            </a:r>
            <a:r>
              <a:rPr lang="en-US" sz="1800"/>
              <a:t>(include use case).  </a:t>
            </a:r>
          </a:p>
          <a:p>
            <a:pPr marL="228600" indent="-228600">
              <a:lnSpc>
                <a:spcPct val="160000"/>
              </a:lnSpc>
            </a:pPr>
            <a:r>
              <a:rPr lang="en-US" sz="1800"/>
              <a:t>   </a:t>
            </a:r>
            <a:r>
              <a:rPr lang="en-US" sz="1800">
                <a:sym typeface="Wingdings" pitchFamily="2" charset="2"/>
              </a:rPr>
              <a:t> t</a:t>
            </a:r>
            <a:r>
              <a:rPr lang="en-US" sz="1800"/>
              <a:t>ight coupling 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124200" y="568325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Include Relationship Between Use Cases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0" y="5029200"/>
            <a:ext cx="7548563" cy="838200"/>
            <a:chOff x="480" y="3168"/>
            <a:chExt cx="4755" cy="528"/>
          </a:xfrm>
        </p:grpSpPr>
        <p:sp>
          <p:nvSpPr>
            <p:cNvPr id="14344" name="Rectangle 4"/>
            <p:cNvSpPr>
              <a:spLocks noChangeArrowheads="1"/>
            </p:cNvSpPr>
            <p:nvPr/>
          </p:nvSpPr>
          <p:spPr bwMode="auto">
            <a:xfrm>
              <a:off x="480" y="3168"/>
              <a:ext cx="45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 sz="1800"/>
                <a:t> Standard use case can NOT execute without the include case.</a:t>
              </a:r>
            </a:p>
          </p:txBody>
        </p:sp>
        <p:sp>
          <p:nvSpPr>
            <p:cNvPr id="14345" name="Text Box 5"/>
            <p:cNvSpPr txBox="1">
              <a:spLocks noChangeArrowheads="1"/>
            </p:cNvSpPr>
            <p:nvPr/>
          </p:nvSpPr>
          <p:spPr bwMode="auto">
            <a:xfrm>
              <a:off x="4176" y="3504"/>
              <a:ext cx="105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/>
                <a:t>See next slide </a:t>
              </a:r>
              <a:r>
                <a:rPr lang="en-US" sz="1400" i="1">
                  <a:sym typeface="Wingdings" pitchFamily="2" charset="2"/>
                </a:rPr>
                <a:t></a:t>
              </a:r>
              <a:endParaRPr lang="en-US" sz="1400" i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/>
              <a:t>What is UML?</a:t>
            </a:r>
            <a:endParaRPr lang="en-US" sz="2800" b="1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7724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UML is a standard language for writing SW blueprints.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It is a Unified Modeling Language, which is mainly a collection of graphical notation that depicts the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methods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use to express the designs.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The UML is language for visualizing, specifying, constructing and documenting the artifacts of software system.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UML  is visual modeling language for modeling systems.</a:t>
            </a:r>
          </a:p>
          <a:p>
            <a:pPr eaLnBrk="1" hangingPunct="1"/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F824E9-A8CB-4859-8AE6-113A00D15DC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9.351      Systems Analysis &amp; Design </a:t>
            </a: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Use Case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EF7EC0-9970-4835-A160-5C606F52B9CE}" type="slidenum">
              <a:rPr lang="en-US"/>
              <a:pPr/>
              <a:t>20</a:t>
            </a:fld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371600" y="568325"/>
            <a:ext cx="7092950" cy="5451475"/>
            <a:chOff x="864" y="358"/>
            <a:chExt cx="4468" cy="3434"/>
          </a:xfrm>
        </p:grpSpPr>
        <p:pic>
          <p:nvPicPr>
            <p:cNvPr id="15366" name="Picture 8" descr="FIG06_0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64" y="720"/>
              <a:ext cx="4032" cy="3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7" name="Text Box 9"/>
            <p:cNvSpPr txBox="1">
              <a:spLocks noChangeArrowheads="1"/>
            </p:cNvSpPr>
            <p:nvPr/>
          </p:nvSpPr>
          <p:spPr bwMode="auto">
            <a:xfrm>
              <a:off x="1968" y="358"/>
              <a:ext cx="33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/>
                <a:t>Include Relationship Between Use Cases</a:t>
              </a:r>
            </a:p>
          </p:txBody>
        </p:sp>
        <p:sp>
          <p:nvSpPr>
            <p:cNvPr id="15368" name="Text Box 11"/>
            <p:cNvSpPr txBox="1">
              <a:spLocks noChangeArrowheads="1"/>
            </p:cNvSpPr>
            <p:nvPr/>
          </p:nvSpPr>
          <p:spPr bwMode="auto">
            <a:xfrm>
              <a:off x="1536" y="3552"/>
              <a:ext cx="3796" cy="2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Careful: Arrows between Use Cases are NOT data flows!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9.351      Systems Analysis &amp; Design </a:t>
            </a:r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Use Case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DBA8A2-C6DD-434F-808B-F7110665C69C}" type="slidenum">
              <a:rPr lang="en-US"/>
              <a:pPr/>
              <a:t>21</a:t>
            </a:fld>
            <a:endParaRPr lang="en-US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276600" y="508000"/>
            <a:ext cx="2873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Use Case Description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736725" y="1444625"/>
            <a:ext cx="624205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Tx/>
              <a:buChar char="•"/>
            </a:pPr>
            <a:r>
              <a:rPr lang="en-US" sz="1600"/>
              <a:t> Use cases start with a textual description – some content</a:t>
            </a:r>
          </a:p>
          <a:p>
            <a:pPr>
              <a:lnSpc>
                <a:spcPct val="130000"/>
              </a:lnSpc>
            </a:pPr>
            <a:r>
              <a:rPr lang="en-US" sz="1600"/>
              <a:t>  similar to use case diagrams, some new details included. 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828800" y="2454275"/>
            <a:ext cx="6584950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Tx/>
              <a:buChar char="•"/>
            </a:pPr>
            <a:r>
              <a:rPr lang="en-US" sz="1600"/>
              <a:t> Some important details to show:</a:t>
            </a:r>
          </a:p>
          <a:p>
            <a:pPr>
              <a:lnSpc>
                <a:spcPct val="130000"/>
              </a:lnSpc>
            </a:pPr>
            <a:r>
              <a:rPr lang="en-US" sz="1600"/>
              <a:t>	- Name of use case</a:t>
            </a:r>
          </a:p>
          <a:p>
            <a:pPr>
              <a:lnSpc>
                <a:spcPct val="130000"/>
              </a:lnSpc>
            </a:pPr>
            <a:r>
              <a:rPr lang="en-US" sz="1600"/>
              <a:t>	- Objective	</a:t>
            </a:r>
          </a:p>
          <a:p>
            <a:pPr>
              <a:lnSpc>
                <a:spcPct val="130000"/>
              </a:lnSpc>
            </a:pPr>
            <a:r>
              <a:rPr lang="en-US" sz="1600"/>
              <a:t>	- Level (high, mid, low)</a:t>
            </a:r>
          </a:p>
          <a:p>
            <a:pPr>
              <a:lnSpc>
                <a:spcPct val="130000"/>
              </a:lnSpc>
            </a:pPr>
            <a:r>
              <a:rPr lang="en-US" sz="1600"/>
              <a:t>	- Actor</a:t>
            </a:r>
          </a:p>
          <a:p>
            <a:pPr>
              <a:lnSpc>
                <a:spcPct val="130000"/>
              </a:lnSpc>
            </a:pPr>
            <a:r>
              <a:rPr lang="en-US" sz="1600"/>
              <a:t>	- Interactions between use case and actor </a:t>
            </a:r>
          </a:p>
          <a:p>
            <a:pPr>
              <a:lnSpc>
                <a:spcPct val="130000"/>
              </a:lnSpc>
            </a:pPr>
            <a:r>
              <a:rPr lang="en-US" sz="1600"/>
              <a:t>	  (see Figure 6-4 and textual description on p. 188)	</a:t>
            </a:r>
          </a:p>
          <a:p>
            <a:pPr>
              <a:lnSpc>
                <a:spcPct val="130000"/>
              </a:lnSpc>
            </a:pPr>
            <a:r>
              <a:rPr lang="en-US" sz="16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124200" y="6172200"/>
            <a:ext cx="2757488" cy="314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86173" tIns="43087" rIns="86173" bIns="43087">
            <a:spAutoFit/>
          </a:bodyPr>
          <a:lstStyle/>
          <a:p>
            <a:pPr defTabSz="862013" eaLnBrk="0" hangingPunct="0"/>
            <a:r>
              <a:rPr lang="en-US" sz="1500">
                <a:solidFill>
                  <a:schemeClr val="tx2"/>
                </a:solidFill>
              </a:rPr>
              <a:t>Fig. 3-53, </a:t>
            </a:r>
            <a:r>
              <a:rPr lang="en-US" sz="1500" i="1">
                <a:solidFill>
                  <a:schemeClr val="tx2"/>
                </a:solidFill>
              </a:rPr>
              <a:t>UML Notation Guide</a:t>
            </a:r>
            <a:endParaRPr lang="en-US" sz="2300" b="1">
              <a:solidFill>
                <a:schemeClr val="tx2"/>
              </a:solidFill>
            </a:endParaRPr>
          </a:p>
        </p:txBody>
      </p:sp>
      <p:pic>
        <p:nvPicPr>
          <p:cNvPr id="8195" name="Picture 3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143000"/>
            <a:ext cx="5194300" cy="4619625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  <a:effectLst/>
        </p:spPr>
      </p:pic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346075"/>
            <a:ext cx="7793038" cy="644525"/>
          </a:xfrm>
        </p:spPr>
        <p:txBody>
          <a:bodyPr>
            <a:normAutofit fontScale="90000"/>
          </a:bodyPr>
          <a:lstStyle/>
          <a:p>
            <a:r>
              <a:rPr lang="en-US" sz="4000"/>
              <a:t>Use Case Diagram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9.351      Systems Analysis &amp; Design 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Use Case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1793CC-6F98-4F0A-92E4-20241FB2E4B7}" type="slidenum">
              <a:rPr lang="en-US"/>
              <a:pPr/>
              <a:t>23</a:t>
            </a:fld>
            <a:endParaRPr lang="en-US"/>
          </a:p>
        </p:txBody>
      </p:sp>
      <p:pic>
        <p:nvPicPr>
          <p:cNvPr id="174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71800" y="533400"/>
            <a:ext cx="5257800" cy="5235575"/>
          </a:xfr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5B887-80C7-477B-B58D-9F6DC338206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791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9.351      Systems Analysis &amp; Design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4DE64-05B9-4BDB-954F-3D39B5724A5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143000"/>
            <a:ext cx="6548438" cy="5034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9.351      Systems Analysis &amp; Design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4DE64-05B9-4BDB-954F-3D39B5724A5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143000"/>
            <a:ext cx="6048375" cy="4622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9.351      Systems Analysis &amp; Design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4DE64-05B9-4BDB-954F-3D39B5724A5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094590"/>
            <a:ext cx="7086600" cy="470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9.351      Systems Analysis &amp; Design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4DE64-05B9-4BDB-954F-3D39B5724A5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128379"/>
            <a:ext cx="6934200" cy="4758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/>
              <a:t>UML diagrams:</a:t>
            </a:r>
            <a:endParaRPr lang="en-US" sz="2800" b="1"/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3716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000" dirty="0"/>
              <a:t>1. </a:t>
            </a:r>
            <a:r>
              <a:rPr lang="en-US" sz="2000" b="1" dirty="0"/>
              <a:t>Use case </a:t>
            </a:r>
            <a:r>
              <a:rPr lang="en-US" sz="2000" dirty="0"/>
              <a:t>diagram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000" dirty="0"/>
              <a:t>2. Class Diagram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000" dirty="0"/>
              <a:t>3. Behavioral diagrams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000" dirty="0"/>
              <a:t>	- State chart diagrams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000" dirty="0"/>
              <a:t>	- Object diagram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000" dirty="0"/>
              <a:t>    	- </a:t>
            </a:r>
            <a:r>
              <a:rPr lang="en-US" sz="2000" b="1" dirty="0"/>
              <a:t>Activity diagrams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000" dirty="0"/>
              <a:t>	- Interaction diagrams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000" dirty="0"/>
              <a:t>		</a:t>
            </a:r>
            <a:r>
              <a:rPr lang="en-US" sz="1600" dirty="0"/>
              <a:t>-  </a:t>
            </a:r>
            <a:r>
              <a:rPr lang="en-US" sz="1600" b="1" dirty="0"/>
              <a:t>Sequence diagrams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600" dirty="0"/>
              <a:t>		-  Collaboration diagrams</a:t>
            </a:r>
            <a:endParaRPr lang="en-US" sz="2000" dirty="0"/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000" dirty="0"/>
              <a:t>4. Implementation diagrams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600" dirty="0"/>
              <a:t>	- Component diagram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600" dirty="0"/>
              <a:t>	- Deployment diagram</a:t>
            </a:r>
          </a:p>
          <a:p>
            <a:pPr eaLnBrk="1" hangingPunct="1">
              <a:defRPr/>
            </a:pPr>
            <a:endParaRPr lang="en-US" sz="1800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AD73FE-514B-46E9-B653-4B50738C9EDA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en-US" sz="4800"/>
            </a:br>
            <a:r>
              <a:rPr lang="en-US" sz="3600"/>
              <a:t>Semantics of Diagrams:</a:t>
            </a:r>
            <a:br>
              <a:rPr lang="en-US" sz="4800"/>
            </a:br>
            <a:endParaRPr lang="en-US" sz="4800"/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696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Monotype Sorts" pitchFamily="2" charset="2"/>
              <a:buChar char="ò"/>
              <a:defRPr/>
            </a:pPr>
            <a:r>
              <a:rPr lang="en-US" sz="2000" dirty="0"/>
              <a:t>Use case diagrams represent the functions of a system from the user’s point of view.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Char char="ò"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Monotype Sorts" pitchFamily="2" charset="2"/>
              <a:buChar char="ò"/>
              <a:defRPr/>
            </a:pPr>
            <a:r>
              <a:rPr lang="en-US" sz="2000" dirty="0"/>
              <a:t>Sequence diagrams are a temporal representation of objects and their interactions.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Monotype Sorts" pitchFamily="2" charset="2"/>
              <a:buChar char="ò"/>
              <a:defRPr/>
            </a:pPr>
            <a:r>
              <a:rPr lang="en-US" sz="2000" dirty="0"/>
              <a:t>Object diagrams represent objects and their relationships, and correspond to simplified collaboration diagrams that do not represent message broadcasts.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Char char="ò"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Monotype Sorts" pitchFamily="2" charset="2"/>
              <a:buChar char="ò"/>
              <a:defRPr/>
            </a:pPr>
            <a:r>
              <a:rPr lang="en-US" sz="2000" dirty="0"/>
              <a:t>Class diagrams represent the static structure in terms of classes and relationships.</a:t>
            </a:r>
          </a:p>
          <a:p>
            <a:pPr eaLnBrk="1" hangingPunct="1">
              <a:defRPr/>
            </a:pPr>
            <a:endParaRPr lang="en-US" sz="1800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D5BA61-0BFC-4965-B789-A54E4999FDD9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/>
              <a:t>What is USE CASE diagram?</a:t>
            </a:r>
            <a:endParaRPr lang="en-US" sz="280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/>
              <a:t>A use case diagram establish the capability of the system as a whole.</a:t>
            </a:r>
          </a:p>
          <a:p>
            <a:pPr eaLnBrk="1" hangingPunct="1">
              <a:buFont typeface="Monotype Sorts"/>
              <a:buNone/>
            </a:pPr>
            <a:endParaRPr lang="en-US" sz="2000"/>
          </a:p>
          <a:p>
            <a:pPr eaLnBrk="1" hangingPunct="1"/>
            <a:r>
              <a:rPr lang="en-US" sz="2000"/>
              <a:t>Components of use case diagram:</a:t>
            </a:r>
          </a:p>
          <a:p>
            <a:pPr eaLnBrk="1" hangingPunct="1">
              <a:buFont typeface="Monotype Sorts"/>
              <a:buNone/>
            </a:pPr>
            <a:r>
              <a:rPr lang="en-US" sz="2000"/>
              <a:t>		Actor</a:t>
            </a:r>
          </a:p>
          <a:p>
            <a:pPr eaLnBrk="1" hangingPunct="1">
              <a:buFont typeface="Monotype Sorts"/>
              <a:buNone/>
            </a:pPr>
            <a:r>
              <a:rPr lang="en-US" sz="2000"/>
              <a:t>		Use case</a:t>
            </a:r>
          </a:p>
          <a:p>
            <a:pPr eaLnBrk="1" hangingPunct="1">
              <a:buFont typeface="Monotype Sorts"/>
              <a:buNone/>
            </a:pPr>
            <a:r>
              <a:rPr lang="en-US" sz="2000"/>
              <a:t>		System boundary	</a:t>
            </a:r>
          </a:p>
          <a:p>
            <a:pPr eaLnBrk="1" hangingPunct="1">
              <a:buFont typeface="Monotype Sorts"/>
              <a:buNone/>
            </a:pPr>
            <a:r>
              <a:rPr lang="en-US" sz="2000"/>
              <a:t>		Relationship</a:t>
            </a:r>
          </a:p>
          <a:p>
            <a:pPr eaLnBrk="1" hangingPunct="1">
              <a:buFont typeface="Monotype Sorts"/>
              <a:buNone/>
            </a:pPr>
            <a:r>
              <a:rPr lang="en-US" sz="2000"/>
              <a:t>		Actor relationship</a:t>
            </a:r>
          </a:p>
          <a:p>
            <a:pPr eaLnBrk="1" hangingPunct="1">
              <a:buFont typeface="Monotype Sorts"/>
              <a:buNone/>
            </a:pPr>
            <a:endParaRPr lang="en-US" sz="2000"/>
          </a:p>
          <a:p>
            <a:pPr eaLnBrk="1" hangingPunct="1"/>
            <a:r>
              <a:rPr lang="en-US" sz="2000"/>
              <a:t>Semantic of the components is followed.</a:t>
            </a:r>
          </a:p>
          <a:p>
            <a:pPr eaLnBrk="1" hangingPunct="1">
              <a:buFont typeface="Monotype Sorts"/>
              <a:buNone/>
            </a:pPr>
            <a:endParaRPr lang="en-US" sz="2000"/>
          </a:p>
          <a:p>
            <a:pPr eaLnBrk="1" hangingPunct="1">
              <a:buFont typeface="Monotype Sorts"/>
              <a:buNone/>
            </a:pPr>
            <a:endParaRPr lang="en-US" sz="1800"/>
          </a:p>
          <a:p>
            <a:pPr eaLnBrk="1" hangingPunct="1">
              <a:buFont typeface="Monotype Sorts"/>
              <a:buNone/>
            </a:pPr>
            <a:endParaRPr lang="en-US" sz="180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BA7D71-6C7B-457C-A898-5206060741DC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Systems Analysis &amp; Design 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Use Case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1E047-2F2C-4B9B-90A0-C92340E0E4CD}" type="slidenum">
              <a:rPr lang="en-US"/>
              <a:pPr/>
              <a:t>6</a:t>
            </a:fld>
            <a:endParaRPr lang="en-US"/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1371600" y="2286000"/>
            <a:ext cx="6065838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en-US" sz="1800"/>
              <a:t> Use case refers to 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sz="1800"/>
              <a:t> A system’s behavior (functionality)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sz="1800"/>
              <a:t> A set of activities that produce some output. </a:t>
            </a: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3276600" y="638175"/>
            <a:ext cx="2252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Use Case Concept</a:t>
            </a:r>
          </a:p>
        </p:txBody>
      </p:sp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1371600" y="5105400"/>
            <a:ext cx="413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800"/>
              <a:t> Use verbs for naming use cases.</a:t>
            </a: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1371600" y="1752600"/>
            <a:ext cx="7021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800"/>
              <a:t> Use case is one way of representing system functionality.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371600" y="4038600"/>
            <a:ext cx="7310438" cy="990600"/>
            <a:chOff x="864" y="2544"/>
            <a:chExt cx="4605" cy="624"/>
          </a:xfrm>
        </p:grpSpPr>
        <p:sp>
          <p:nvSpPr>
            <p:cNvPr id="8202" name="Text Box 26"/>
            <p:cNvSpPr txBox="1">
              <a:spLocks noChangeArrowheads="1"/>
            </p:cNvSpPr>
            <p:nvPr/>
          </p:nvSpPr>
          <p:spPr bwMode="auto">
            <a:xfrm>
              <a:off x="864" y="2544"/>
              <a:ext cx="4605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US" sz="1800"/>
                <a:t> Think in terms of main processes happening in the system.</a:t>
              </a:r>
            </a:p>
            <a:p>
              <a:r>
                <a:rPr lang="en-US" sz="1800"/>
                <a:t>In the simplest form, use case is a list of functions for a user;</a:t>
              </a:r>
            </a:p>
            <a:p>
              <a:endParaRPr lang="en-US" sz="1800"/>
            </a:p>
          </p:txBody>
        </p:sp>
        <p:sp>
          <p:nvSpPr>
            <p:cNvPr id="8203" name="Text Box 33"/>
            <p:cNvSpPr txBox="1">
              <a:spLocks noChangeArrowheads="1"/>
            </p:cNvSpPr>
            <p:nvPr/>
          </p:nvSpPr>
          <p:spPr bwMode="auto">
            <a:xfrm>
              <a:off x="3888" y="2976"/>
              <a:ext cx="7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>
                  <a:sym typeface="Wingdings" pitchFamily="2" charset="2"/>
                  <a:hlinkClick r:id="rId2"/>
                </a:rPr>
                <a:t>Example</a:t>
              </a:r>
              <a:r>
                <a:rPr lang="en-US" sz="1400" i="1">
                  <a:sym typeface="Wingdings" pitchFamily="2" charset="2"/>
                </a:rPr>
                <a:t> </a:t>
              </a:r>
              <a:r>
                <a:rPr lang="en-US" sz="1400">
                  <a:sym typeface="Wingdings" pitchFamily="2" charset="2"/>
                </a:rPr>
                <a:t></a:t>
              </a:r>
              <a:endParaRPr lang="en-US" sz="1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" grpId="0" autoUpdateAnimBg="0"/>
      <p:bldP spid="1049" grpId="0" autoUpdateAnimBg="0"/>
      <p:bldP spid="1053" grpId="0" autoUpdateAnimBg="0"/>
      <p:bldP spid="105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Systems Analysis &amp; Design 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Use Case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445D4D-8DE8-4AEB-B22D-BD4E3EAAE87B}" type="slidenum">
              <a:rPr lang="en-US"/>
              <a:pPr/>
              <a:t>7</a:t>
            </a:fld>
            <a:endParaRPr lang="en-US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62000" y="1371600"/>
            <a:ext cx="8077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800"/>
              <a:t> Actor is someone or something interacting with use case.</a:t>
            </a:r>
          </a:p>
          <a:p>
            <a:endParaRPr lang="en-US" sz="1400"/>
          </a:p>
          <a:p>
            <a:r>
              <a:rPr lang="en-US" sz="1800"/>
              <a:t>	</a:t>
            </a:r>
            <a:r>
              <a:rPr lang="en-US" sz="1600"/>
              <a:t>Similar to the concept of user, although the user can appear </a:t>
            </a:r>
          </a:p>
          <a:p>
            <a:r>
              <a:rPr lang="en-US" sz="1600"/>
              <a:t>	as different actors (e.g., a prof. can be instructor and researcher).</a:t>
            </a:r>
            <a:endParaRPr lang="en-US" sz="180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657600" y="593725"/>
            <a:ext cx="1973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Actor Concept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62000" y="2743200"/>
            <a:ext cx="601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800"/>
              <a:t> Actor </a:t>
            </a:r>
            <a:r>
              <a:rPr lang="en-US" sz="1800" i="1"/>
              <a:t>triggers</a:t>
            </a:r>
            <a:r>
              <a:rPr lang="en-US" sz="1800"/>
              <a:t> use case.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62000" y="3429000"/>
            <a:ext cx="792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800"/>
              <a:t> Each Actor must be linked to a use case, while some use cases may not be linked to actors.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62000" y="4495800"/>
            <a:ext cx="792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800"/>
              <a:t> Actor—Use Case: Actor has responsibility toward the system (inputs), and Actor have expectations from the system (outputs).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990600" y="5562600"/>
            <a:ext cx="7002463" cy="34607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Careful: Lines between Actors and Use Cases are NOT data flows!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3" grpId="0" autoUpdateAnimBg="0"/>
      <p:bldP spid="4" grpId="0" autoUpdateAnimBg="0"/>
      <p:bldP spid="9221" grpId="0" autoUpdateAnimBg="0"/>
      <p:bldP spid="9222" grpId="0" autoUpdateAnimBg="0"/>
      <p:bldP spid="922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USE CASE:</a:t>
            </a:r>
            <a:endParaRPr lang="en-US"/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000"/>
              <a:t>	What is USE case?</a:t>
            </a:r>
          </a:p>
          <a:p>
            <a:r>
              <a:rPr lang="en-US" sz="2000"/>
              <a:t>A use case is a pattern of behavior,  the system exhibits</a:t>
            </a:r>
          </a:p>
          <a:p>
            <a:r>
              <a:rPr lang="en-US" sz="2000"/>
              <a:t>Each use case is a sequence of related transactions performed by an actor and the system in dialogue.</a:t>
            </a:r>
          </a:p>
          <a:p>
            <a:r>
              <a:rPr lang="en-US" sz="2000"/>
              <a:t>USE CASE is dialogue between an actor and the system. </a:t>
            </a:r>
          </a:p>
          <a:p>
            <a:r>
              <a:rPr lang="en-US" sz="2000"/>
              <a:t>Examples:</a:t>
            </a:r>
            <a:endParaRPr lang="en-US"/>
          </a:p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B81E8D-8D8D-41FF-97A1-43283849D26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00200" y="4114800"/>
            <a:ext cx="5867400" cy="1143000"/>
            <a:chOff x="1104" y="2448"/>
            <a:chExt cx="3696" cy="720"/>
          </a:xfrm>
        </p:grpSpPr>
        <p:sp>
          <p:nvSpPr>
            <p:cNvPr id="15368" name="Oval 5"/>
            <p:cNvSpPr>
              <a:spLocks noChangeArrowheads="1"/>
            </p:cNvSpPr>
            <p:nvPr/>
          </p:nvSpPr>
          <p:spPr bwMode="auto">
            <a:xfrm>
              <a:off x="3408" y="2448"/>
              <a:ext cx="1392" cy="72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9" name="Oval 6"/>
            <p:cNvSpPr>
              <a:spLocks noChangeArrowheads="1"/>
            </p:cNvSpPr>
            <p:nvPr/>
          </p:nvSpPr>
          <p:spPr bwMode="auto">
            <a:xfrm>
              <a:off x="1104" y="2448"/>
              <a:ext cx="1392" cy="72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1676400" y="5334000"/>
            <a:ext cx="2074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/>
              <a:t>Open new account</a:t>
            </a:r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5257800" y="5257800"/>
            <a:ext cx="2233613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/>
              <a:t>Withdrawal of cash </a:t>
            </a:r>
          </a:p>
          <a:p>
            <a:pPr algn="l"/>
            <a:r>
              <a:rPr lang="en-US" sz="2000"/>
              <a:t>     from ATM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USE CASE:</a:t>
            </a:r>
            <a:endParaRPr lang="en-US"/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000" dirty="0">
                <a:latin typeface="+mj-lt"/>
              </a:rPr>
              <a:t>	</a:t>
            </a:r>
            <a:r>
              <a:rPr lang="en-US" sz="2000" dirty="0" err="1"/>
              <a:t>Contd</a:t>
            </a:r>
            <a:r>
              <a:rPr lang="en-US" sz="2000" dirty="0"/>
              <a:t>…</a:t>
            </a:r>
          </a:p>
          <a:p>
            <a:pPr>
              <a:buFont typeface="Monotype Sorts" pitchFamily="2" charset="2"/>
              <a:buNone/>
            </a:pPr>
            <a:endParaRPr lang="en-US" sz="2000" dirty="0"/>
          </a:p>
          <a:p>
            <a:r>
              <a:rPr lang="en-US" sz="2000" dirty="0"/>
              <a:t>A use case must deliver something of value to an actor.</a:t>
            </a:r>
          </a:p>
          <a:p>
            <a:r>
              <a:rPr lang="en-US" sz="2000" dirty="0"/>
              <a:t>The use cases may be decomposed into other use cases.</a:t>
            </a:r>
          </a:p>
          <a:p>
            <a:r>
              <a:rPr lang="en-US" sz="2000" dirty="0"/>
              <a:t>Use cases also present a good vehicle for project planning</a:t>
            </a:r>
            <a:r>
              <a:rPr lang="en-US" sz="2000" dirty="0">
                <a:latin typeface="+mj-lt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B81E8D-8D8D-41FF-97A1-43283849D26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ology">
  <a:themeElements>
    <a:clrScheme name="">
      <a:dk1>
        <a:srgbClr val="000000"/>
      </a:dk1>
      <a:lt1>
        <a:srgbClr val="C5F4FD"/>
      </a:lt1>
      <a:dk2>
        <a:srgbClr val="FFC545"/>
      </a:dk2>
      <a:lt2>
        <a:srgbClr val="476F6E"/>
      </a:lt2>
      <a:accent1>
        <a:srgbClr val="FFFFCC"/>
      </a:accent1>
      <a:accent2>
        <a:srgbClr val="FF9900"/>
      </a:accent2>
      <a:accent3>
        <a:srgbClr val="DFF8FE"/>
      </a:accent3>
      <a:accent4>
        <a:srgbClr val="000000"/>
      </a:accent4>
      <a:accent5>
        <a:srgbClr val="FFFFE2"/>
      </a:accent5>
      <a:accent6>
        <a:srgbClr val="E78A00"/>
      </a:accent6>
      <a:hlink>
        <a:srgbClr val="3E7D7C"/>
      </a:hlink>
      <a:folHlink>
        <a:srgbClr val="99CCCC"/>
      </a:folHlink>
    </a:clrScheme>
    <a:fontScheme name="Technology">
      <a:majorFont>
        <a:latin typeface="Impact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Technology 1">
        <a:dk1>
          <a:srgbClr val="264D4C"/>
        </a:dk1>
        <a:lt1>
          <a:srgbClr val="F8F8F8"/>
        </a:lt1>
        <a:dk2>
          <a:srgbClr val="336666"/>
        </a:dk2>
        <a:lt2>
          <a:srgbClr val="FFFFCC"/>
        </a:lt2>
        <a:accent1>
          <a:srgbClr val="C0C0C0"/>
        </a:accent1>
        <a:accent2>
          <a:srgbClr val="FF9900"/>
        </a:accent2>
        <a:accent3>
          <a:srgbClr val="ADB8B8"/>
        </a:accent3>
        <a:accent4>
          <a:srgbClr val="D4D4D4"/>
        </a:accent4>
        <a:accent5>
          <a:srgbClr val="DCDCDC"/>
        </a:accent5>
        <a:accent6>
          <a:srgbClr val="E78A00"/>
        </a:accent6>
        <a:hlink>
          <a:srgbClr val="FFCC00"/>
        </a:hlink>
        <a:folHlink>
          <a:srgbClr val="99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ology 2">
        <a:dk1>
          <a:srgbClr val="000000"/>
        </a:dk1>
        <a:lt1>
          <a:srgbClr val="609494"/>
        </a:lt1>
        <a:dk2>
          <a:srgbClr val="FFC545"/>
        </a:dk2>
        <a:lt2>
          <a:srgbClr val="476F6E"/>
        </a:lt2>
        <a:accent1>
          <a:srgbClr val="FFFFCC"/>
        </a:accent1>
        <a:accent2>
          <a:srgbClr val="FF9900"/>
        </a:accent2>
        <a:accent3>
          <a:srgbClr val="B6C8C8"/>
        </a:accent3>
        <a:accent4>
          <a:srgbClr val="000000"/>
        </a:accent4>
        <a:accent5>
          <a:srgbClr val="FFFFE2"/>
        </a:accent5>
        <a:accent6>
          <a:srgbClr val="E78A00"/>
        </a:accent6>
        <a:hlink>
          <a:srgbClr val="3E7D7C"/>
        </a:hlink>
        <a:folHlink>
          <a:srgbClr val="99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F8F8F8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1E1E1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Designs\Technology.pot</Template>
  <TotalTime>1347</TotalTime>
  <Words>1291</Words>
  <Application>Microsoft Office PowerPoint</Application>
  <PresentationFormat>On-screen Show (4:3)</PresentationFormat>
  <Paragraphs>228</Paragraphs>
  <Slides>28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Arial Narrow</vt:lpstr>
      <vt:lpstr>Comic Sans MS</vt:lpstr>
      <vt:lpstr>Impact</vt:lpstr>
      <vt:lpstr>Monotype Sorts</vt:lpstr>
      <vt:lpstr>Times New Roman</vt:lpstr>
      <vt:lpstr>Verdana</vt:lpstr>
      <vt:lpstr>Wingdings</vt:lpstr>
      <vt:lpstr>Technology</vt:lpstr>
      <vt:lpstr>Document</vt:lpstr>
      <vt:lpstr>VISIO</vt:lpstr>
      <vt:lpstr>Introduction to Unified Modeling Language (UML</vt:lpstr>
      <vt:lpstr>What is UML?</vt:lpstr>
      <vt:lpstr>UML diagrams:</vt:lpstr>
      <vt:lpstr> Semantics of Diagrams: </vt:lpstr>
      <vt:lpstr>What is USE CASE diagram?</vt:lpstr>
      <vt:lpstr>PowerPoint Presentation</vt:lpstr>
      <vt:lpstr>PowerPoint Presentation</vt:lpstr>
      <vt:lpstr>USE CASE:</vt:lpstr>
      <vt:lpstr>USE CASE:</vt:lpstr>
      <vt:lpstr>USE CASE:</vt:lpstr>
      <vt:lpstr>PowerPoint Presentation</vt:lpstr>
      <vt:lpstr>Use Case Diagram: Core Elements</vt:lpstr>
      <vt:lpstr>Use Case Diagram: Core Relationships</vt:lpstr>
      <vt:lpstr>PowerPoint Presentation</vt:lpstr>
      <vt:lpstr>SYSTEM BOUNDARY: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Case Diagram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Manitoba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btravica</dc:creator>
  <cp:lastModifiedBy>ferdaustaslima@outlook.com</cp:lastModifiedBy>
  <cp:revision>63</cp:revision>
  <dcterms:created xsi:type="dcterms:W3CDTF">2002-01-04T01:36:02Z</dcterms:created>
  <dcterms:modified xsi:type="dcterms:W3CDTF">2021-02-14T05:09:52Z</dcterms:modified>
</cp:coreProperties>
</file>