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Glossary-Chapter 1</a:t>
            </a:r>
            <a:endParaRPr lang="en-US" sz="3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7479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733168"/>
            <a:ext cx="9601200" cy="5134232"/>
          </a:xfrm>
        </p:spPr>
        <p:txBody>
          <a:bodyPr>
            <a:normAutofit fontScale="92500" lnSpcReduction="10000"/>
          </a:bodyPr>
          <a:lstStyle/>
          <a:p>
            <a:pPr fontAlgn="t"/>
            <a:r>
              <a:rPr lang="en-US" b="1" dirty="0"/>
              <a:t>International </a:t>
            </a:r>
            <a:r>
              <a:rPr lang="en-US" b="1" dirty="0" smtClean="0"/>
              <a:t>marketing:</a:t>
            </a:r>
            <a:endParaRPr lang="en-US" b="1" dirty="0"/>
          </a:p>
          <a:p>
            <a:pPr fontAlgn="t"/>
            <a:r>
              <a:rPr lang="en-US" dirty="0"/>
              <a:t>The performance of business activities designed to plan, price, promote, and direct the flow of a company's goods and services to consumers or users in more than one nation for a profit.</a:t>
            </a:r>
          </a:p>
          <a:p>
            <a:pPr fontAlgn="t"/>
            <a:r>
              <a:rPr lang="en-US" b="1" dirty="0"/>
              <a:t>Controllable Elements</a:t>
            </a:r>
          </a:p>
          <a:p>
            <a:pPr fontAlgn="t"/>
            <a:r>
              <a:rPr lang="en-US" dirty="0"/>
              <a:t>the aspects of trade over which a company has control and influence; they include marketing decisions covering product, price, promotion, distribution, research, and advertising</a:t>
            </a:r>
          </a:p>
          <a:p>
            <a:pPr fontAlgn="t"/>
            <a:r>
              <a:rPr lang="en-US" b="1" dirty="0"/>
              <a:t>Uncontrollable Elements</a:t>
            </a:r>
          </a:p>
          <a:p>
            <a:pPr fontAlgn="t"/>
            <a:r>
              <a:rPr lang="en-US" dirty="0"/>
              <a:t>factors in the business environment over which the international marketer has no control or influence; may include competition, legal restraints, government controls, weather, consumer preferences and behavior, and political events</a:t>
            </a:r>
          </a:p>
          <a:p>
            <a:pPr fontAlgn="t"/>
            <a:r>
              <a:rPr lang="en-US" b="1" dirty="0"/>
              <a:t>Domestic Environment </a:t>
            </a:r>
            <a:r>
              <a:rPr lang="en-US" b="1" dirty="0" smtClean="0"/>
              <a:t>uncontrollable:</a:t>
            </a:r>
            <a:endParaRPr lang="en-US" b="1" dirty="0"/>
          </a:p>
          <a:p>
            <a:pPr fontAlgn="t"/>
            <a:r>
              <a:rPr lang="en-US" dirty="0"/>
              <a:t>all the uncontrollable forces originating in the home country that surround and influence the firm's life and </a:t>
            </a:r>
            <a:r>
              <a:rPr lang="en-US" dirty="0" smtClean="0"/>
              <a:t>development</a:t>
            </a:r>
            <a:endParaRPr lang="en-US" dirty="0"/>
          </a:p>
        </p:txBody>
      </p:sp>
    </p:spTree>
    <p:extLst>
      <p:ext uri="{BB962C8B-B14F-4D97-AF65-F5344CB8AC3E}">
        <p14:creationId xmlns:p14="http://schemas.microsoft.com/office/powerpoint/2010/main" val="337451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617838"/>
            <a:ext cx="9601200" cy="5249562"/>
          </a:xfrm>
        </p:spPr>
        <p:txBody>
          <a:bodyPr/>
          <a:lstStyle/>
          <a:p>
            <a:pPr fontAlgn="t"/>
            <a:r>
              <a:rPr lang="en-US" b="1" dirty="0"/>
              <a:t>Foreign Environment uncontrollable:</a:t>
            </a:r>
          </a:p>
          <a:p>
            <a:pPr fontAlgn="t"/>
            <a:r>
              <a:rPr lang="en-US" dirty="0"/>
              <a:t>factors in the foreign market over which a business operating in its home country has little or no control or influence. They include political and legal forces, the economic climate, geography and infrastructure, level of technology, and structure of distribution</a:t>
            </a:r>
          </a:p>
          <a:p>
            <a:pPr fontAlgn="t"/>
            <a:r>
              <a:rPr lang="en-US" b="1" dirty="0"/>
              <a:t>Self-reference criterion:</a:t>
            </a:r>
          </a:p>
          <a:p>
            <a:pPr fontAlgn="t"/>
            <a:r>
              <a:rPr lang="en-US" dirty="0"/>
              <a:t>unconscious reference to one's own cultural values when judging behaviors of others in a new and different environment</a:t>
            </a:r>
          </a:p>
          <a:p>
            <a:pPr fontAlgn="t"/>
            <a:r>
              <a:rPr lang="en-US" b="1" dirty="0"/>
              <a:t>Global Awareness</a:t>
            </a:r>
          </a:p>
          <a:p>
            <a:pPr fontAlgn="t"/>
            <a:r>
              <a:rPr lang="en-US" dirty="0"/>
              <a:t>A frame of reference, important to the success of a businessperson, that embodies tolerance of cultural differences and knowledge of cultures, history, world market potential, and global economic, social, and political trends.</a:t>
            </a:r>
          </a:p>
          <a:p>
            <a:endParaRPr lang="en-US" dirty="0"/>
          </a:p>
          <a:p>
            <a:endParaRPr lang="en-US" dirty="0"/>
          </a:p>
        </p:txBody>
      </p:sp>
    </p:spTree>
    <p:extLst>
      <p:ext uri="{BB962C8B-B14F-4D97-AF65-F5344CB8AC3E}">
        <p14:creationId xmlns:p14="http://schemas.microsoft.com/office/powerpoint/2010/main" val="9004266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Crop</Template>
  <TotalTime>3</TotalTime>
  <Words>245</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Franklin Gothic Book</vt:lpstr>
      <vt:lpstr>Crop</vt:lpstr>
      <vt:lpstr>Glossary-Chapter 1</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Glossary-Chapter 1</dc:title>
  <dc:creator>Lenovo</dc:creator>
  <cp:lastModifiedBy>Lenovo</cp:lastModifiedBy>
  <cp:revision>1</cp:revision>
  <dcterms:created xsi:type="dcterms:W3CDTF">2020-05-28T13:50:00Z</dcterms:created>
  <dcterms:modified xsi:type="dcterms:W3CDTF">2020-05-28T13:53:35Z</dcterms:modified>
</cp:coreProperties>
</file>