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4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22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0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38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56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7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3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8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4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5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3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5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85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399" y="3588461"/>
            <a:ext cx="8202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smtClean="0">
                <a:solidFill>
                  <a:prstClr val="black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  <a:sym typeface="Wingdings 3" panose="05040102010807070707" pitchFamily="18" charset="2"/>
              </a:rPr>
              <a:t>MUNMUN SHABNAM BIPASHA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Naskh Medium" panose="01010101010101010101" pitchFamily="50" charset="-78"/>
                <a:ea typeface="+mn-ea"/>
                <a:cs typeface="Adobe Naskh Medium" panose="01010101010101010101" pitchFamily="50" charset="-78"/>
                <a:sym typeface="Wingdings 3" panose="05040102010807070707" pitchFamily="18" charset="2"/>
              </a:rPr>
              <a:t>Department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Naskh Medium" panose="01010101010101010101" pitchFamily="50" charset="-78"/>
                <a:ea typeface="+mn-ea"/>
                <a:cs typeface="Adobe Naskh Medium" panose="01010101010101010101" pitchFamily="50" charset="-78"/>
                <a:sym typeface="Wingdings 3" panose="05040102010807070707" pitchFamily="18" charset="2"/>
              </a:rPr>
              <a:t>of Business Administration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Naskh Medium" panose="01010101010101010101" pitchFamily="50" charset="-78"/>
                <a:ea typeface="+mn-ea"/>
                <a:cs typeface="Adobe Naskh Medium" panose="01010101010101010101" pitchFamily="50" charset="-78"/>
                <a:sym typeface="Wingdings 3" panose="05040102010807070707" pitchFamily="18" charset="2"/>
              </a:rPr>
              <a:t>Daffodil International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38" y="439295"/>
            <a:ext cx="7218980" cy="18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INDUSTRIALIZATION IN 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Rapid  economic development</a:t>
            </a:r>
          </a:p>
          <a:p>
            <a:r>
              <a:rPr lang="en-US" dirty="0" smtClean="0"/>
              <a:t>Increase in national income</a:t>
            </a:r>
          </a:p>
          <a:p>
            <a:r>
              <a:rPr lang="en-US" dirty="0" smtClean="0"/>
              <a:t>Solution of unemployment problem</a:t>
            </a:r>
          </a:p>
          <a:p>
            <a:r>
              <a:rPr lang="en-US" dirty="0" smtClean="0"/>
              <a:t>Development of agriculture</a:t>
            </a:r>
          </a:p>
          <a:p>
            <a:r>
              <a:rPr lang="en-US" dirty="0" smtClean="0"/>
              <a:t>Reduce pressure of population on agriculture</a:t>
            </a:r>
          </a:p>
          <a:p>
            <a:r>
              <a:rPr lang="en-US" dirty="0" smtClean="0"/>
              <a:t>Proper utilization of natural resources</a:t>
            </a:r>
          </a:p>
          <a:p>
            <a:r>
              <a:rPr lang="en-US" dirty="0" smtClean="0"/>
              <a:t>Economic stability</a:t>
            </a:r>
          </a:p>
          <a:p>
            <a:r>
              <a:rPr lang="en-US" dirty="0" smtClean="0"/>
              <a:t>Earning of more foreign exchange </a:t>
            </a:r>
          </a:p>
          <a:p>
            <a:r>
              <a:rPr lang="en-US" dirty="0" smtClean="0"/>
              <a:t>Reduction of dependence on others</a:t>
            </a:r>
          </a:p>
          <a:p>
            <a:r>
              <a:rPr lang="en-US" dirty="0" smtClean="0"/>
              <a:t>Development of transport &amp; communication system</a:t>
            </a:r>
          </a:p>
          <a:p>
            <a:r>
              <a:rPr lang="en-US" dirty="0" smtClean="0"/>
              <a:t>Strong defense system</a:t>
            </a:r>
          </a:p>
          <a:p>
            <a:r>
              <a:rPr lang="en-US" dirty="0" smtClean="0"/>
              <a:t>Urbanization &amp; social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INTER-DEPENDENCE OF AGRICULTURE &amp;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mainly categorized into Two segment:</a:t>
            </a:r>
          </a:p>
          <a:p>
            <a:r>
              <a:rPr lang="en-US" dirty="0" smtClean="0"/>
              <a:t>Firstly ,The dependence of industry upon agriculture.</a:t>
            </a:r>
          </a:p>
          <a:p>
            <a:r>
              <a:rPr lang="en-US" dirty="0" smtClean="0"/>
              <a:t>Secondly ,The dependence of agriculture upon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72" y="3433525"/>
            <a:ext cx="320067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 FEATURES OF INDUSTRY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Undeveloped</a:t>
            </a:r>
          </a:p>
          <a:p>
            <a:r>
              <a:rPr lang="en-US" dirty="0" smtClean="0"/>
              <a:t>Three types;- large , small, cottage</a:t>
            </a:r>
          </a:p>
          <a:p>
            <a:r>
              <a:rPr lang="en-US" dirty="0" smtClean="0"/>
              <a:t>Agro-based</a:t>
            </a:r>
          </a:p>
          <a:p>
            <a:r>
              <a:rPr lang="en-US" dirty="0" smtClean="0"/>
              <a:t>Lower level of technique &amp; technology used</a:t>
            </a:r>
          </a:p>
          <a:p>
            <a:r>
              <a:rPr lang="en-US" dirty="0" smtClean="0"/>
              <a:t>No basic &amp; heavy industry</a:t>
            </a:r>
          </a:p>
          <a:p>
            <a:r>
              <a:rPr lang="en-US" dirty="0" smtClean="0"/>
              <a:t>Cottage industries are at stake</a:t>
            </a:r>
          </a:p>
          <a:p>
            <a:r>
              <a:rPr lang="en-US" dirty="0" smtClean="0"/>
              <a:t>Private &amp;public ownership</a:t>
            </a:r>
          </a:p>
          <a:p>
            <a:r>
              <a:rPr lang="en-US" dirty="0" smtClean="0"/>
              <a:t>Lack of export-oriented industry</a:t>
            </a:r>
          </a:p>
          <a:p>
            <a:r>
              <a:rPr lang="en-US" dirty="0" smtClean="0"/>
              <a:t>EPZ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AREA OF BANGLADESH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87" y="1162756"/>
            <a:ext cx="7539723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INDUSTRIAL BACKWARDNESS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Lack of patronage of British &amp; Pakistan regime</a:t>
            </a:r>
          </a:p>
          <a:p>
            <a:r>
              <a:rPr lang="en-US" dirty="0" smtClean="0"/>
              <a:t>Lack of capital</a:t>
            </a:r>
          </a:p>
          <a:p>
            <a:r>
              <a:rPr lang="en-US" dirty="0" smtClean="0"/>
              <a:t>Scarcity of Power &amp;Mineral resources</a:t>
            </a:r>
          </a:p>
          <a:p>
            <a:r>
              <a:rPr lang="en-US" dirty="0" smtClean="0"/>
              <a:t>Lack of technical knowledge</a:t>
            </a:r>
          </a:p>
          <a:p>
            <a:r>
              <a:rPr lang="en-US" dirty="0" smtClean="0"/>
              <a:t>Lack of skilled labor</a:t>
            </a:r>
          </a:p>
          <a:p>
            <a:r>
              <a:rPr lang="en-US" dirty="0" smtClean="0"/>
              <a:t>Lack of entrepreneurs</a:t>
            </a:r>
          </a:p>
          <a:p>
            <a:r>
              <a:rPr lang="en-US" dirty="0" smtClean="0"/>
              <a:t>Problem of industrial loan</a:t>
            </a:r>
          </a:p>
          <a:p>
            <a:r>
              <a:rPr lang="en-US" dirty="0" smtClean="0"/>
              <a:t>Scarcity of Foreign exchange</a:t>
            </a:r>
          </a:p>
          <a:p>
            <a:r>
              <a:rPr lang="en-US" dirty="0" smtClean="0"/>
              <a:t>Lack of efficient management</a:t>
            </a:r>
          </a:p>
          <a:p>
            <a:r>
              <a:rPr lang="en-US" dirty="0" smtClean="0"/>
              <a:t>Lack of proper industrial policy &amp; planning</a:t>
            </a:r>
          </a:p>
          <a:p>
            <a:r>
              <a:rPr lang="en-US" dirty="0" smtClean="0"/>
              <a:t>Undeveloped transport &amp; communication system • 12.Political instability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48"/>
            <a:ext cx="8249356" cy="820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MEASURES FOR INDUSTRIAL DEVELOPMENT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356"/>
            <a:ext cx="10515600" cy="5249333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initiative &amp; patronization</a:t>
            </a:r>
          </a:p>
          <a:p>
            <a:r>
              <a:rPr lang="en-US" dirty="0" smtClean="0"/>
              <a:t>Increasing supply of capital</a:t>
            </a:r>
          </a:p>
          <a:p>
            <a:r>
              <a:rPr lang="en-US" dirty="0" smtClean="0"/>
              <a:t>Establishment of industries based on available Raw material</a:t>
            </a:r>
          </a:p>
          <a:p>
            <a:r>
              <a:rPr lang="en-US" dirty="0" smtClean="0"/>
              <a:t>Establishment of Export-oriented industries</a:t>
            </a:r>
          </a:p>
          <a:p>
            <a:r>
              <a:rPr lang="en-US" dirty="0" smtClean="0"/>
              <a:t>Importance of developing small industries</a:t>
            </a:r>
          </a:p>
          <a:p>
            <a:r>
              <a:rPr lang="en-US" dirty="0" smtClean="0"/>
              <a:t>Technical knowledge &amp; efficient labor</a:t>
            </a:r>
          </a:p>
          <a:p>
            <a:r>
              <a:rPr lang="en-US" dirty="0" smtClean="0"/>
              <a:t>Development of power &amp; mineral resources</a:t>
            </a:r>
          </a:p>
          <a:p>
            <a:r>
              <a:rPr lang="en-US" dirty="0" smtClean="0"/>
              <a:t>To  earn more </a:t>
            </a:r>
            <a:r>
              <a:rPr lang="en-US" smtClean="0"/>
              <a:t>foreign currency</a:t>
            </a:r>
            <a:endParaRPr lang="en-US" dirty="0" smtClean="0"/>
          </a:p>
          <a:p>
            <a:r>
              <a:rPr lang="en-US" dirty="0" smtClean="0"/>
              <a:t>Development of transport &amp; communication</a:t>
            </a:r>
          </a:p>
          <a:p>
            <a:r>
              <a:rPr lang="en-US" dirty="0" smtClean="0"/>
              <a:t>Political stability</a:t>
            </a:r>
          </a:p>
          <a:p>
            <a:r>
              <a:rPr lang="en-US" dirty="0" smtClean="0"/>
              <a:t>Creation Of market for industrial goods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8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682230" cy="103447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200" b="1" dirty="0" smtClean="0">
                <a:solidFill>
                  <a:prstClr val="black"/>
                </a:solidFill>
                <a:latin typeface="Bell MT" panose="02020503060305020303" pitchFamily="18" charset="0"/>
                <a:ea typeface="+mn-ea"/>
                <a:cs typeface="+mn-cs"/>
              </a:rPr>
              <a:t>Industrial Policies</a:t>
            </a:r>
            <a:endParaRPr lang="en-US" sz="3200" b="1" dirty="0">
              <a:latin typeface="Bell MT" panose="020205030603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3568668"/>
            <a:ext cx="8710613" cy="6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IMPORT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Promotion of domestic industry</a:t>
            </a:r>
          </a:p>
          <a:p>
            <a:pPr lvl="0" fontAlgn="base"/>
            <a:r>
              <a:rPr lang="en-US" dirty="0"/>
              <a:t>Employment generation</a:t>
            </a:r>
          </a:p>
          <a:p>
            <a:pPr lvl="0" fontAlgn="base"/>
            <a:r>
              <a:rPr lang="en-US" dirty="0"/>
              <a:t>Promotion of industrialization.</a:t>
            </a:r>
          </a:p>
          <a:p>
            <a:r>
              <a:rPr lang="en-US" dirty="0"/>
              <a:t>Improvement of balance of payment</a:t>
            </a:r>
          </a:p>
        </p:txBody>
      </p:sp>
    </p:spTree>
    <p:extLst>
      <p:ext uri="{BB962C8B-B14F-4D97-AF65-F5344CB8AC3E}">
        <p14:creationId xmlns:p14="http://schemas.microsoft.com/office/powerpoint/2010/main" val="417117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3048000" y="1516169"/>
            <a:ext cx="6096000" cy="46701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5950" marR="0" indent="-6350">
              <a:lnSpc>
                <a:spcPct val="107000"/>
              </a:lnSpc>
              <a:spcBef>
                <a:spcPts val="0"/>
              </a:spcBef>
              <a:spcAft>
                <a:spcPts val="5440"/>
              </a:spcAft>
            </a:pPr>
            <a:r>
              <a:rPr lang="en-US" sz="2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IMPORT SUBSTITUTION</a:t>
            </a:r>
          </a:p>
          <a:p>
            <a:pPr marL="539750" marR="1122680" indent="-6350">
              <a:lnSpc>
                <a:spcPct val="106000"/>
              </a:lnSpc>
              <a:spcBef>
                <a:spcPts val="0"/>
              </a:spcBef>
              <a:spcAft>
                <a:spcPts val="4450"/>
              </a:spcAft>
            </a:pPr>
            <a:r>
              <a:rPr lang="en-US" sz="2800" dirty="0" smtClean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Inward-oriented </a:t>
            </a: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strategy.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539750" marR="412115" indent="-6350">
              <a:lnSpc>
                <a:spcPct val="105000"/>
              </a:lnSpc>
              <a:spcBef>
                <a:spcPts val="0"/>
              </a:spcBef>
              <a:spcAft>
                <a:spcPts val="880"/>
              </a:spcAft>
            </a:pPr>
            <a:r>
              <a:rPr lang="en-US" sz="2800" dirty="0" smtClean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Strategy</a:t>
            </a: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: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533400" marR="412115" indent="1245235">
              <a:lnSpc>
                <a:spcPct val="105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“ that a developing country should, whenever possible, produce goods            domestically, rather than import them”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234950" marR="1195070" indent="-6350">
              <a:lnSpc>
                <a:spcPct val="108000"/>
              </a:lnSpc>
              <a:spcBef>
                <a:spcPts val="0"/>
              </a:spcBef>
              <a:spcAft>
                <a:spcPts val="5395"/>
              </a:spcAft>
            </a:pP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 </a:t>
            </a:r>
            <a:endParaRPr lang="en-US" sz="2800" dirty="0">
              <a:effectLst/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22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129621"/>
            <a:ext cx="6096000" cy="559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 marR="1195070" indent="-6350">
              <a:lnSpc>
                <a:spcPct val="108000"/>
              </a:lnSpc>
              <a:spcBef>
                <a:spcPts val="0"/>
              </a:spcBef>
              <a:spcAft>
                <a:spcPts val="5395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IMPORT SUBSTITUTION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1364615" algn="just">
              <a:lnSpc>
                <a:spcPct val="108000"/>
              </a:lnSpc>
              <a:spcBef>
                <a:spcPts val="0"/>
              </a:spcBef>
              <a:spcAft>
                <a:spcPts val="1090"/>
              </a:spcAft>
            </a:pPr>
            <a:r>
              <a:rPr lang="en-US" sz="2400" b="1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In order for it to work there need to be some necessary conditions:</a:t>
            </a:r>
            <a:endParaRPr lang="en-US" sz="2400" b="1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8000"/>
              </a:lnSpc>
              <a:spcBef>
                <a:spcPts val="0"/>
              </a:spcBef>
              <a:spcAft>
                <a:spcPts val="109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the government needs to adopt a policy of organizing the selection of goods to produce domestically.</a:t>
            </a:r>
            <a:endParaRPr lang="en-US" sz="2400" b="1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8000"/>
              </a:lnSpc>
              <a:spcBef>
                <a:spcPts val="0"/>
              </a:spcBef>
              <a:spcAft>
                <a:spcPts val="1085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Subsidies are made available to encourage domestic industries</a:t>
            </a:r>
            <a:endParaRPr lang="en-US" sz="2400" b="1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8000"/>
              </a:lnSpc>
              <a:spcBef>
                <a:spcPts val="0"/>
              </a:spcBef>
              <a:spcAft>
                <a:spcPts val="514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Government need to implement a protectionist system with tariff barriers to keep out foreign goods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.</a:t>
            </a:r>
            <a:endParaRPr lang="en-US" sz="2400" b="1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18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Transfomation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raw materials into final goods with machinery process is called Industry.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889" y="1825625"/>
            <a:ext cx="80489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4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06825"/>
            <a:ext cx="6096000" cy="4029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marR="1195070" indent="-6350">
              <a:lnSpc>
                <a:spcPct val="108000"/>
              </a:lnSpc>
              <a:spcBef>
                <a:spcPts val="0"/>
              </a:spcBef>
              <a:spcAft>
                <a:spcPts val="6785"/>
              </a:spcAft>
            </a:pP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ADVANTAGES: IMPORT SUBSTITUTION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Protects jobs in domestic market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Protects local culture and habits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Protects the economy from power and bad influences of MNC’s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778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200" y="1025236"/>
            <a:ext cx="10039927" cy="560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marR="1195070" indent="-63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DISADVANTAGES: IMPORT 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158750" marR="1195070" indent="-6350">
              <a:lnSpc>
                <a:spcPct val="108000"/>
              </a:lnSpc>
              <a:spcBef>
                <a:spcPts val="0"/>
              </a:spcBef>
              <a:spcAft>
                <a:spcPts val="5465"/>
              </a:spcAft>
            </a:pPr>
            <a:r>
              <a:rPr lang="en-US" sz="2800" dirty="0" smtClean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SUBSTITUTION</a:t>
            </a:r>
          </a:p>
          <a:p>
            <a:pPr marL="158750" marR="1195070" indent="-6350" algn="just">
              <a:spcBef>
                <a:spcPts val="0"/>
              </a:spcBef>
              <a:spcAft>
                <a:spcPts val="5465"/>
              </a:spcAft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May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only protect jobs in 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short run.</a:t>
            </a:r>
          </a:p>
          <a:p>
            <a:pPr marL="158750" marR="1195070" indent="-6350" algn="just">
              <a:spcBef>
                <a:spcPts val="0"/>
              </a:spcBef>
              <a:spcAft>
                <a:spcPts val="5465"/>
              </a:spcAft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Lack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of specialization and comparative advantage 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May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lead to inefficiency in local firms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High rates of inflation due to domestic aggregate supply constraints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May cause retaliatory measures 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58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257925"/>
            <a:ext cx="6096000" cy="52922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66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</a:rPr>
              <a:t>Export </a:t>
            </a:r>
            <a:r>
              <a:rPr lang="en-US" sz="4000" dirty="0" smtClean="0">
                <a:latin typeface="Arial" panose="020B0604020202020204" pitchFamily="34" charset="0"/>
                <a:ea typeface="Arial" panose="020B0604020202020204" pitchFamily="34" charset="0"/>
              </a:rPr>
              <a:t>Promotion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195070" indent="-6350">
              <a:lnSpc>
                <a:spcPct val="108000"/>
              </a:lnSpc>
            </a:pP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CONTENTS OF EXPORT 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R="1195070" indent="-6350">
              <a:lnSpc>
                <a:spcPct val="108000"/>
              </a:lnSpc>
              <a:spcAft>
                <a:spcPts val="6165"/>
              </a:spcAft>
            </a:pPr>
            <a:r>
              <a:rPr lang="en-US" sz="2800" dirty="0">
                <a:latin typeface="Adobe Naskh Medium" panose="01010101010101010101" pitchFamily="50" charset="-78"/>
                <a:ea typeface="Times New Roman" panose="02020603050405020304" pitchFamily="18" charset="0"/>
                <a:cs typeface="Adobe Naskh Medium" panose="01010101010101010101" pitchFamily="50" charset="-78"/>
              </a:rPr>
              <a:t>ORIENTATION</a:t>
            </a:r>
            <a:endParaRPr lang="en-US" sz="28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Definition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Advantages of export oriented industrialization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115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Constraints for increasing exports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Guiding policy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83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6" y="754117"/>
            <a:ext cx="8007927" cy="508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95070" indent="-6350">
              <a:lnSpc>
                <a:spcPct val="108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DEFINITION OF EXPORT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195070" indent="-6350">
              <a:lnSpc>
                <a:spcPct val="108000"/>
              </a:lnSpc>
              <a:spcAft>
                <a:spcPts val="4995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ORIENTATION</a:t>
            </a:r>
            <a:endParaRPr lang="en-US" sz="1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195070" indent="-6350">
              <a:lnSpc>
                <a:spcPct val="108000"/>
              </a:lnSpc>
              <a:spcAft>
                <a:spcPts val="4995"/>
              </a:spcAft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The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commodities (goods &amp; services) sold to foreign country is called export. 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“Export-oriented industrialization (EOI) sometimes called export substitution industrialization (ESI) 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Export led growth is an economic strategy used by some developing countries.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22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3" y="1387287"/>
            <a:ext cx="8312727" cy="3621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marR="1195070" indent="-6350">
              <a:lnSpc>
                <a:spcPct val="108000"/>
              </a:lnSpc>
              <a:spcBef>
                <a:spcPts val="0"/>
              </a:spcBef>
              <a:spcAft>
                <a:spcPts val="5555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DEFINITION OF EXPORT ORIENTATION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There are two types of exports: manufactured goods and raw materials.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The economy of Bangladesh is largely dependent on agriculture but the Ready Made Garment (RMG) has emerged as the biggest earner of foreign currency .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58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73" y="1199031"/>
            <a:ext cx="9217891" cy="428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1195070" indent="-6350">
              <a:lnSpc>
                <a:spcPct val="108000"/>
              </a:lnSpc>
              <a:spcBef>
                <a:spcPts val="0"/>
              </a:spcBef>
              <a:spcAft>
                <a:spcPts val="3855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ADVANTAGES OF EXPORTORIENTED INDUSTRIALIZATION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Increasing sells and profits.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Reducing risk balancing growth.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Gain new knowledge and experience.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Help to reduce poverty.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Promotes effective external trade in developing countries.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53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963" y="552624"/>
            <a:ext cx="8903855" cy="584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1195070" indent="-6350">
              <a:lnSpc>
                <a:spcPct val="108000"/>
              </a:lnSpc>
              <a:spcBef>
                <a:spcPts val="0"/>
              </a:spcBef>
              <a:spcAft>
                <a:spcPts val="1785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ADVANTAGES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EXPORTORIENTED INDUSTRIALIZATION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931670" lvl="0" algn="just" fontAlgn="base">
              <a:lnSpc>
                <a:spcPct val="106000"/>
              </a:lnSpc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The export value will increase and help to bridge the trade gap. </a:t>
            </a:r>
            <a:endParaRPr lang="en-US" sz="2800" dirty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Generate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technological progress in response to consumption abroad.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Increased employment in labor surplus developing countries like Bangladesh, India,  Thailand.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Enlarged size of the market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. </a:t>
            </a:r>
          </a:p>
          <a:p>
            <a:pPr marR="1931670" lvl="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The production of export is a necessary precondition for increases in import, specially import of new technologies needed for the industrialization process. 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00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0109" y="1080655"/>
            <a:ext cx="7693891" cy="44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marR="1122680" indent="-6350">
              <a:lnSpc>
                <a:spcPct val="106000"/>
              </a:lnSpc>
              <a:spcBef>
                <a:spcPts val="0"/>
              </a:spcBef>
              <a:spcAft>
                <a:spcPts val="2855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CONSTRAINTS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INCREASING EXPORT: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Overvalued exchange rate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Dominance of import substituting Export risky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High Tariffs(Developed countries against least developed countries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)</a:t>
            </a:r>
          </a:p>
          <a:p>
            <a:pPr marL="342900" marR="1931670" lvl="0" indent="-342900" algn="just" fontAlgn="base">
              <a:lnSpc>
                <a:spcPct val="106000"/>
              </a:lnSpc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High cost of incentives</a:t>
            </a:r>
            <a:endParaRPr lang="en-US" sz="2800" dirty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endParaRPr lang="en-US" sz="1000" u="none" strike="noStrike" dirty="0">
              <a:effectLst/>
              <a:uFill>
                <a:solidFill>
                  <a:srgbClr val="000000"/>
                </a:solidFill>
              </a:u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823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05527"/>
            <a:ext cx="8534400" cy="348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marR="1122680" indent="-6350">
              <a:lnSpc>
                <a:spcPct val="106000"/>
              </a:lnSpc>
              <a:spcBef>
                <a:spcPts val="0"/>
              </a:spcBef>
              <a:spcAft>
                <a:spcPts val="2705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CONSTRAINTS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INCREASING EXPORT: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64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Selling higher price(capital goods and </a:t>
            </a:r>
            <a:r>
              <a:rPr lang="en-US" sz="2800" dirty="0" err="1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equipments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)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Neglect of factors other than price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63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Wasteful formalities 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605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Wrong focus</a:t>
            </a:r>
            <a:endParaRPr lang="en-US" sz="2800" dirty="0"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  <a:p>
            <a:pPr marL="342900" marR="1931670" lvl="0" indent="-342900" algn="just" fontAlgn="base">
              <a:lnSpc>
                <a:spcPct val="106000"/>
              </a:lnSpc>
              <a:spcBef>
                <a:spcPts val="0"/>
              </a:spcBef>
              <a:spcAft>
                <a:spcPts val="1160"/>
              </a:spcAft>
              <a:buClr>
                <a:srgbClr val="FFFFFF"/>
              </a:buClr>
              <a:buSzPts val="1900"/>
              <a:buFont typeface="Wingdings" panose="05000000000000000000" pitchFamily="2" charset="2"/>
              <a:buChar char="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Adobe Naskh Medium" panose="01010101010101010101" pitchFamily="50" charset="-78"/>
                <a:ea typeface="Arial" panose="020B0604020202020204" pitchFamily="34" charset="0"/>
                <a:cs typeface="Adobe Naskh Medium" panose="01010101010101010101" pitchFamily="50" charset="-78"/>
              </a:rPr>
              <a:t>Production problems</a:t>
            </a:r>
            <a:endParaRPr lang="en-US" sz="2800" u="none" strike="noStrike" dirty="0">
              <a:effectLst/>
              <a:uFill>
                <a:solidFill>
                  <a:srgbClr val="000000"/>
                </a:solidFill>
              </a:uFill>
              <a:latin typeface="Adobe Naskh Medium" panose="01010101010101010101" pitchFamily="50" charset="-78"/>
              <a:ea typeface="Wingdings" panose="05000000000000000000" pitchFamily="2" charset="2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1405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 e-dventures of Writing | On my way to be an effectiv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692727"/>
            <a:ext cx="8543636" cy="5347911"/>
          </a:xfrm>
        </p:spPr>
      </p:pic>
    </p:spTree>
    <p:extLst>
      <p:ext uri="{BB962C8B-B14F-4D97-AF65-F5344CB8AC3E}">
        <p14:creationId xmlns:p14="http://schemas.microsoft.com/office/powerpoint/2010/main" val="170110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OF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RMG INDUSTRY</a:t>
            </a:r>
          </a:p>
          <a:p>
            <a:r>
              <a:rPr lang="en-US" dirty="0" smtClean="0"/>
              <a:t>LEATHER INDUSTRY</a:t>
            </a:r>
          </a:p>
          <a:p>
            <a:r>
              <a:rPr lang="en-US" dirty="0" smtClean="0"/>
              <a:t>BANK INDUSTRY</a:t>
            </a:r>
          </a:p>
          <a:p>
            <a:r>
              <a:rPr lang="en-US" dirty="0" smtClean="0"/>
              <a:t>SEA FOOD INDUSTRY</a:t>
            </a:r>
          </a:p>
          <a:p>
            <a:r>
              <a:rPr lang="en-US" dirty="0" smtClean="0"/>
              <a:t>JUTE INDUSTRY</a:t>
            </a:r>
          </a:p>
          <a:p>
            <a:r>
              <a:rPr lang="en-US" dirty="0" smtClean="0"/>
              <a:t>PHARMACEUTICAL INDUSTRY</a:t>
            </a:r>
          </a:p>
          <a:p>
            <a:r>
              <a:rPr lang="en-US" dirty="0" smtClean="0"/>
              <a:t>CERAMIC INDSTRY</a:t>
            </a:r>
          </a:p>
          <a:p>
            <a:r>
              <a:rPr lang="en-US" dirty="0" smtClean="0"/>
              <a:t>&amp;SO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6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INDUSTRY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•Provides high wage </a:t>
            </a:r>
          </a:p>
          <a:p>
            <a:pPr marL="0" indent="0">
              <a:buNone/>
            </a:pPr>
            <a:r>
              <a:rPr lang="en-US" dirty="0" smtClean="0"/>
              <a:t>•Increase GDP</a:t>
            </a:r>
          </a:p>
          <a:p>
            <a:pPr marL="0" indent="0">
              <a:buNone/>
            </a:pPr>
            <a:r>
              <a:rPr lang="en-US" dirty="0" smtClean="0"/>
              <a:t>•Raise per capita income</a:t>
            </a:r>
          </a:p>
          <a:p>
            <a:pPr marL="0" indent="0">
              <a:buNone/>
            </a:pPr>
            <a:r>
              <a:rPr lang="en-US" dirty="0" smtClean="0"/>
              <a:t>•Favorable balance of payment</a:t>
            </a:r>
          </a:p>
          <a:p>
            <a:pPr marL="0" indent="0">
              <a:buNone/>
            </a:pPr>
            <a:r>
              <a:rPr lang="en-US" dirty="0" smtClean="0"/>
              <a:t>•Employment generation</a:t>
            </a:r>
          </a:p>
          <a:p>
            <a:r>
              <a:rPr lang="en-US" dirty="0" smtClean="0"/>
              <a:t>Economic Stability</a:t>
            </a:r>
          </a:p>
          <a:p>
            <a:r>
              <a:rPr lang="en-US" dirty="0" smtClean="0"/>
              <a:t>Standard of Living</a:t>
            </a:r>
          </a:p>
          <a:p>
            <a:pPr marL="0" indent="0">
              <a:buNone/>
            </a:pPr>
            <a:r>
              <a:rPr lang="en-US" dirty="0" smtClean="0"/>
              <a:t>•Urbanization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INDUSTRIAL SECTOR IN BANGLADESH ECONOMY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378" y="1919111"/>
            <a:ext cx="6852355" cy="4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INDUSTRIES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b="1" dirty="0" smtClean="0"/>
              <a:t>Large scale industries </a:t>
            </a:r>
            <a:r>
              <a:rPr lang="en-US" dirty="0" smtClean="0"/>
              <a:t>(30 crore </a:t>
            </a:r>
            <a:r>
              <a:rPr lang="en-US" dirty="0" err="1" smtClean="0"/>
              <a:t>tk</a:t>
            </a:r>
            <a:r>
              <a:rPr lang="en-US" dirty="0" smtClean="0"/>
              <a:t>, More than 250 employees)</a:t>
            </a:r>
          </a:p>
          <a:p>
            <a:r>
              <a:rPr lang="en-US" b="1" dirty="0" smtClean="0"/>
              <a:t>Medium scale industries </a:t>
            </a:r>
            <a:r>
              <a:rPr lang="en-US" dirty="0" smtClean="0"/>
              <a:t>(for product) (20 to 30 crore </a:t>
            </a:r>
            <a:r>
              <a:rPr lang="en-US" dirty="0" err="1" smtClean="0"/>
              <a:t>tk</a:t>
            </a:r>
            <a:r>
              <a:rPr lang="en-US" dirty="0" smtClean="0"/>
              <a:t>, 100 to 250 employees)</a:t>
            </a:r>
          </a:p>
          <a:p>
            <a:pPr marL="0" indent="0">
              <a:buNone/>
            </a:pPr>
            <a:r>
              <a:rPr lang="en-US" dirty="0" smtClean="0"/>
              <a:t>(for service) (1 to 15 crore </a:t>
            </a:r>
            <a:r>
              <a:rPr lang="en-US" dirty="0" err="1" smtClean="0"/>
              <a:t>tk</a:t>
            </a:r>
            <a:r>
              <a:rPr lang="en-US" dirty="0" smtClean="0"/>
              <a:t>, 50 to 100 employees)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b="1" dirty="0" smtClean="0"/>
              <a:t>Small scale industries</a:t>
            </a:r>
            <a:r>
              <a:rPr lang="en-US" dirty="0" smtClean="0"/>
              <a:t>(for product)  (50 lac to10 crore </a:t>
            </a:r>
            <a:r>
              <a:rPr lang="en-US" dirty="0" err="1" smtClean="0"/>
              <a:t>tk</a:t>
            </a:r>
            <a:r>
              <a:rPr lang="en-US" dirty="0" smtClean="0"/>
              <a:t>, 25 to 99 employees)</a:t>
            </a:r>
          </a:p>
          <a:p>
            <a:pPr marL="0" indent="0">
              <a:buNone/>
            </a:pPr>
            <a:r>
              <a:rPr lang="en-US" dirty="0" smtClean="0"/>
              <a:t>(for service) (50 lac to10 crore </a:t>
            </a:r>
            <a:r>
              <a:rPr lang="en-US" dirty="0" err="1" smtClean="0"/>
              <a:t>tk</a:t>
            </a:r>
            <a:r>
              <a:rPr lang="en-US" dirty="0" smtClean="0"/>
              <a:t>, 10 to 25 employees)</a:t>
            </a:r>
          </a:p>
          <a:p>
            <a:pPr marL="0" indent="0">
              <a:buNone/>
            </a:pPr>
            <a:r>
              <a:rPr lang="en-US" dirty="0" smtClean="0"/>
              <a:t>•Cottage industries (Less than 50 lac </a:t>
            </a:r>
            <a:r>
              <a:rPr lang="en-US" dirty="0" err="1" smtClean="0"/>
              <a:t>tk</a:t>
            </a:r>
            <a:r>
              <a:rPr lang="en-US" dirty="0" smtClean="0"/>
              <a:t>, above 9 workers including HH)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5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23311" cy="921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SMALL &amp;COTTAGE INDUSTRIES OF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6934"/>
            <a:ext cx="10515600" cy="4809066"/>
          </a:xfrm>
        </p:spPr>
        <p:txBody>
          <a:bodyPr>
            <a:normAutofit/>
          </a:bodyPr>
          <a:lstStyle/>
          <a:p>
            <a:r>
              <a:rPr lang="en-US" dirty="0" smtClean="0"/>
              <a:t>Solution of Unemployment problem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Employment for women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Reduction of pressure on agriculture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Use of indigenous raw materials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Solution of the problem of capital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Saving foreign exchange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Supplementary to large-scale industries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Balanced economic development</a:t>
            </a:r>
          </a:p>
          <a:p>
            <a:r>
              <a:rPr lang="en-US" dirty="0" smtClean="0"/>
              <a:t>Balanced distribution of resources</a:t>
            </a:r>
          </a:p>
          <a:p>
            <a:r>
              <a:rPr lang="en-US" dirty="0" smtClean="0"/>
              <a:t>Preservation of National tradition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6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COTTAGE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5317066"/>
          </a:xfrm>
        </p:spPr>
        <p:txBody>
          <a:bodyPr>
            <a:normAutofit/>
          </a:bodyPr>
          <a:lstStyle/>
          <a:p>
            <a:r>
              <a:rPr lang="en-US" dirty="0" smtClean="0"/>
              <a:t>Lack of capital</a:t>
            </a:r>
          </a:p>
          <a:p>
            <a:r>
              <a:rPr lang="en-US" dirty="0" smtClean="0"/>
              <a:t>Competition with large industries</a:t>
            </a:r>
          </a:p>
          <a:p>
            <a:r>
              <a:rPr lang="en-US" dirty="0" smtClean="0"/>
              <a:t>Defects in the production technique</a:t>
            </a:r>
          </a:p>
          <a:p>
            <a:r>
              <a:rPr lang="en-US" dirty="0" smtClean="0"/>
              <a:t>Shortage of raw materials</a:t>
            </a:r>
          </a:p>
          <a:p>
            <a:r>
              <a:rPr lang="en-US" dirty="0" smtClean="0"/>
              <a:t>Want of electricity</a:t>
            </a:r>
          </a:p>
          <a:p>
            <a:r>
              <a:rPr lang="en-US" dirty="0" smtClean="0"/>
              <a:t>Unskilled laborers</a:t>
            </a:r>
          </a:p>
          <a:p>
            <a:r>
              <a:rPr lang="en-US" dirty="0" smtClean="0"/>
              <a:t>Difficulties in marketing</a:t>
            </a:r>
          </a:p>
          <a:p>
            <a:r>
              <a:rPr lang="en-US" dirty="0" smtClean="0"/>
              <a:t>Limited market</a:t>
            </a:r>
          </a:p>
          <a:p>
            <a:r>
              <a:rPr lang="en-US" dirty="0" smtClean="0"/>
              <a:t>Lack of patronization</a:t>
            </a:r>
          </a:p>
          <a:p>
            <a:r>
              <a:rPr lang="en-US" dirty="0" smtClean="0"/>
              <a:t>Lack of govt. assistance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COTTAGE INDUSTRIES OF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 power connection</a:t>
            </a:r>
          </a:p>
          <a:p>
            <a:r>
              <a:rPr lang="en-US" dirty="0" smtClean="0"/>
              <a:t>Structural change of products</a:t>
            </a:r>
          </a:p>
          <a:p>
            <a:r>
              <a:rPr lang="en-US" dirty="0" smtClean="0"/>
              <a:t>Supply of capital</a:t>
            </a:r>
          </a:p>
          <a:p>
            <a:r>
              <a:rPr lang="en-US" dirty="0" smtClean="0"/>
              <a:t>Supply of raw materials </a:t>
            </a:r>
          </a:p>
          <a:p>
            <a:r>
              <a:rPr lang="en-US" dirty="0" smtClean="0"/>
              <a:t>Policy for protection</a:t>
            </a:r>
          </a:p>
          <a:p>
            <a:r>
              <a:rPr lang="en-US" dirty="0" smtClean="0"/>
              <a:t>Development means of communication</a:t>
            </a:r>
          </a:p>
          <a:p>
            <a:r>
              <a:rPr lang="en-US" dirty="0" smtClean="0"/>
              <a:t>Education &amp; training</a:t>
            </a:r>
          </a:p>
          <a:p>
            <a:r>
              <a:rPr lang="en-US" dirty="0" smtClean="0"/>
              <a:t>Creation of market</a:t>
            </a:r>
          </a:p>
          <a:p>
            <a:r>
              <a:rPr lang="en-US" dirty="0" smtClean="0"/>
              <a:t>Publicity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228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996</Words>
  <Application>Microsoft Office PowerPoint</Application>
  <PresentationFormat>Widescreen</PresentationFormat>
  <Paragraphs>182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Naskh Medium</vt:lpstr>
      <vt:lpstr>Arial</vt:lpstr>
      <vt:lpstr>Bell MT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Industy: Transfomation of raw materials into final goods with machinery process is called Industry.</vt:lpstr>
      <vt:lpstr>INDUSTRY OF BANGLADESH</vt:lpstr>
      <vt:lpstr>IMPORTANCE OF INDUSTRY </vt:lpstr>
      <vt:lpstr>CONTRIBUTION OF INDUSTRIAL SECTOR IN BANGLADESH ECONOMY</vt:lpstr>
      <vt:lpstr>STRUCTURE OF INDUSTRIES IN BANGLADESH</vt:lpstr>
      <vt:lpstr>IMPORTANCE OF SMALL &amp;COTTAGE INDUSTRIES OF BANGLADESH</vt:lpstr>
      <vt:lpstr>PROBLEMS OF COTTAGE INDUSTRIES</vt:lpstr>
      <vt:lpstr>SOLUTION OF COTTAGE INDUSTRIES OF BANGLADESH</vt:lpstr>
      <vt:lpstr>WHY WE NEED INDUSTRIALIZATION IN  BANGLADESH</vt:lpstr>
      <vt:lpstr>INTER-DEPENDENCE OF AGRICULTURE &amp; INDUSTRY</vt:lpstr>
      <vt:lpstr>MAIN  FEATURES OF INDUSTRY IN BANGLADESH</vt:lpstr>
      <vt:lpstr>INDUSTRIAL AREA OF BANGLADESH</vt:lpstr>
      <vt:lpstr>CAUSES OF INDUSTRIAL BACKWARDNESS IN BANGLADESH</vt:lpstr>
      <vt:lpstr>MEASURES FOR INDUSTRIAL DEVELOPMENT IN BANGLADESH</vt:lpstr>
      <vt:lpstr> Industrial Policies</vt:lpstr>
      <vt:lpstr>OBJECTIVES OF IMPORT 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Ashraful</dc:creator>
  <cp:lastModifiedBy>User</cp:lastModifiedBy>
  <cp:revision>8</cp:revision>
  <dcterms:created xsi:type="dcterms:W3CDTF">2020-05-27T05:00:06Z</dcterms:created>
  <dcterms:modified xsi:type="dcterms:W3CDTF">2021-07-31T12:38:50Z</dcterms:modified>
</cp:coreProperties>
</file>