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61" r:id="rId4"/>
    <p:sldId id="349" r:id="rId5"/>
    <p:sldId id="257" r:id="rId6"/>
    <p:sldId id="265" r:id="rId7"/>
    <p:sldId id="263" r:id="rId8"/>
    <p:sldId id="269" r:id="rId9"/>
    <p:sldId id="345" r:id="rId10"/>
    <p:sldId id="340" r:id="rId11"/>
    <p:sldId id="346" r:id="rId12"/>
    <p:sldId id="339" r:id="rId13"/>
    <p:sldId id="350" r:id="rId14"/>
    <p:sldId id="258" r:id="rId15"/>
    <p:sldId id="341" r:id="rId16"/>
    <p:sldId id="272" r:id="rId17"/>
    <p:sldId id="347" r:id="rId18"/>
    <p:sldId id="348" r:id="rId19"/>
    <p:sldId id="259" r:id="rId20"/>
    <p:sldId id="276" r:id="rId21"/>
    <p:sldId id="274" r:id="rId22"/>
    <p:sldId id="278" r:id="rId23"/>
    <p:sldId id="279" r:id="rId24"/>
    <p:sldId id="351" r:id="rId25"/>
    <p:sldId id="352" r:id="rId26"/>
    <p:sldId id="354" r:id="rId27"/>
    <p:sldId id="353" r:id="rId28"/>
    <p:sldId id="260" r:id="rId29"/>
    <p:sldId id="275" r:id="rId30"/>
    <p:sldId id="360" r:id="rId31"/>
    <p:sldId id="355" r:id="rId32"/>
    <p:sldId id="356" r:id="rId33"/>
    <p:sldId id="357" r:id="rId34"/>
    <p:sldId id="358" r:id="rId35"/>
    <p:sldId id="359" r:id="rId36"/>
    <p:sldId id="283" r:id="rId37"/>
    <p:sldId id="315" r:id="rId38"/>
    <p:sldId id="29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875629-3065-4B11-A9B9-204F5BFD849B}">
          <p14:sldIdLst>
            <p14:sldId id="256"/>
            <p14:sldId id="284"/>
            <p14:sldId id="261"/>
            <p14:sldId id="349"/>
            <p14:sldId id="257"/>
            <p14:sldId id="265"/>
            <p14:sldId id="263"/>
            <p14:sldId id="269"/>
            <p14:sldId id="345"/>
            <p14:sldId id="340"/>
            <p14:sldId id="346"/>
            <p14:sldId id="339"/>
            <p14:sldId id="350"/>
            <p14:sldId id="258"/>
            <p14:sldId id="341"/>
            <p14:sldId id="272"/>
            <p14:sldId id="347"/>
            <p14:sldId id="348"/>
            <p14:sldId id="259"/>
            <p14:sldId id="276"/>
            <p14:sldId id="274"/>
            <p14:sldId id="278"/>
            <p14:sldId id="279"/>
            <p14:sldId id="351"/>
            <p14:sldId id="352"/>
            <p14:sldId id="354"/>
            <p14:sldId id="353"/>
            <p14:sldId id="260"/>
            <p14:sldId id="275"/>
            <p14:sldId id="360"/>
            <p14:sldId id="355"/>
            <p14:sldId id="356"/>
            <p14:sldId id="357"/>
            <p14:sldId id="358"/>
            <p14:sldId id="359"/>
            <p14:sldId id="283"/>
            <p14:sldId id="31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solidFill>
                  <a:schemeClr val="tx1"/>
                </a:solidFill>
              </a:rPr>
              <a:t>Bangladesh Life expectancy at Birth, (years)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357841092823726"/>
          <c:y val="0.22491618439253294"/>
          <c:w val="0.8672998840437437"/>
          <c:h val="0.60796169047700632"/>
        </c:manualLayout>
      </c:layout>
      <c:lineChart>
        <c:grouping val="standard"/>
        <c:varyColors val="0"/>
        <c:ser>
          <c:idx val="0"/>
          <c:order val="0"/>
          <c:tx>
            <c:strRef>
              <c:f>'Life Expectancy'!$A$2:$D$2</c:f>
              <c:strCache>
                <c:ptCount val="4"/>
                <c:pt idx="0">
                  <c:v>Bangladesh</c:v>
                </c:pt>
                <c:pt idx="1">
                  <c:v>BGD</c:v>
                </c:pt>
                <c:pt idx="2">
                  <c:v>Life expectancy at birth, total (years)</c:v>
                </c:pt>
                <c:pt idx="3">
                  <c:v>SP.DYN.LE00.IN</c:v>
                </c:pt>
              </c:strCache>
            </c:strRef>
          </c:tx>
          <c:spPr>
            <a:ln w="28575" cap="rnd">
              <a:solidFill>
                <a:srgbClr val="FF0000"/>
              </a:solidFill>
              <a:round/>
            </a:ln>
            <a:effectLst/>
          </c:spPr>
          <c:marker>
            <c:symbol val="none"/>
          </c:marker>
          <c:cat>
            <c:strRef>
              <c:f>'Life Expectancy'!$E$1:$BM$1</c:f>
              <c:strCach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strCache>
            </c:strRef>
          </c:cat>
          <c:val>
            <c:numRef>
              <c:f>'Life Expectancy'!$E$2:$BM$2</c:f>
              <c:numCache>
                <c:formatCode>General</c:formatCode>
                <c:ptCount val="61"/>
                <c:pt idx="0">
                  <c:v>44.74</c:v>
                </c:pt>
                <c:pt idx="1">
                  <c:v>45.661999999999999</c:v>
                </c:pt>
                <c:pt idx="2">
                  <c:v>46.701000000000001</c:v>
                </c:pt>
                <c:pt idx="3">
                  <c:v>46.655000000000001</c:v>
                </c:pt>
                <c:pt idx="4">
                  <c:v>47.741</c:v>
                </c:pt>
                <c:pt idx="5">
                  <c:v>46.857999999999997</c:v>
                </c:pt>
                <c:pt idx="6">
                  <c:v>48.576999999999998</c:v>
                </c:pt>
                <c:pt idx="7">
                  <c:v>48.865000000000002</c:v>
                </c:pt>
                <c:pt idx="8">
                  <c:v>49.09</c:v>
                </c:pt>
                <c:pt idx="9">
                  <c:v>49.171999999999997</c:v>
                </c:pt>
                <c:pt idx="10">
                  <c:v>42.587000000000003</c:v>
                </c:pt>
                <c:pt idx="11">
                  <c:v>25.995999999999999</c:v>
                </c:pt>
                <c:pt idx="12">
                  <c:v>49.591000000000001</c:v>
                </c:pt>
                <c:pt idx="13">
                  <c:v>49.828000000000003</c:v>
                </c:pt>
                <c:pt idx="14">
                  <c:v>49.16</c:v>
                </c:pt>
                <c:pt idx="15">
                  <c:v>50.292000000000002</c:v>
                </c:pt>
                <c:pt idx="16">
                  <c:v>50.646999999999998</c:v>
                </c:pt>
                <c:pt idx="17">
                  <c:v>51.197000000000003</c:v>
                </c:pt>
                <c:pt idx="18">
                  <c:v>51.253999999999998</c:v>
                </c:pt>
                <c:pt idx="19">
                  <c:v>51.463999999999999</c:v>
                </c:pt>
                <c:pt idx="20">
                  <c:v>51.85</c:v>
                </c:pt>
                <c:pt idx="21">
                  <c:v>52.168999999999997</c:v>
                </c:pt>
                <c:pt idx="22">
                  <c:v>52.54</c:v>
                </c:pt>
                <c:pt idx="23">
                  <c:v>53.011000000000003</c:v>
                </c:pt>
                <c:pt idx="24">
                  <c:v>53.54</c:v>
                </c:pt>
                <c:pt idx="25">
                  <c:v>53.896999999999998</c:v>
                </c:pt>
                <c:pt idx="26">
                  <c:v>54.414999999999999</c:v>
                </c:pt>
                <c:pt idx="27">
                  <c:v>54.926000000000002</c:v>
                </c:pt>
                <c:pt idx="28">
                  <c:v>55.027000000000001</c:v>
                </c:pt>
                <c:pt idx="29">
                  <c:v>55.088999999999999</c:v>
                </c:pt>
                <c:pt idx="30">
                  <c:v>55.988999999999997</c:v>
                </c:pt>
                <c:pt idx="31">
                  <c:v>54.154000000000003</c:v>
                </c:pt>
                <c:pt idx="32">
                  <c:v>57.634999999999998</c:v>
                </c:pt>
                <c:pt idx="33">
                  <c:v>57.927</c:v>
                </c:pt>
                <c:pt idx="34">
                  <c:v>58.616999999999997</c:v>
                </c:pt>
                <c:pt idx="35">
                  <c:v>59.466999999999999</c:v>
                </c:pt>
                <c:pt idx="36">
                  <c:v>59.491999999999997</c:v>
                </c:pt>
                <c:pt idx="37">
                  <c:v>61.427</c:v>
                </c:pt>
                <c:pt idx="38">
                  <c:v>63.917000000000002</c:v>
                </c:pt>
                <c:pt idx="39">
                  <c:v>66.227999999999994</c:v>
                </c:pt>
                <c:pt idx="40">
                  <c:v>65.778999999999996</c:v>
                </c:pt>
                <c:pt idx="41">
                  <c:v>66.135000000000005</c:v>
                </c:pt>
                <c:pt idx="42">
                  <c:v>66.611999999999995</c:v>
                </c:pt>
                <c:pt idx="43">
                  <c:v>66.823999999999998</c:v>
                </c:pt>
                <c:pt idx="44">
                  <c:v>67.186999999999998</c:v>
                </c:pt>
                <c:pt idx="45">
                  <c:v>67.299000000000007</c:v>
                </c:pt>
                <c:pt idx="46">
                  <c:v>67.241</c:v>
                </c:pt>
                <c:pt idx="47">
                  <c:v>66.713999999999999</c:v>
                </c:pt>
                <c:pt idx="48">
                  <c:v>67.051000000000002</c:v>
                </c:pt>
                <c:pt idx="49">
                  <c:v>67.403000000000006</c:v>
                </c:pt>
                <c:pt idx="50">
                  <c:v>68.638000000000005</c:v>
                </c:pt>
                <c:pt idx="51">
                  <c:v>68.808999999999997</c:v>
                </c:pt>
                <c:pt idx="52">
                  <c:v>69.554000000000002</c:v>
                </c:pt>
                <c:pt idx="53">
                  <c:v>69.564999999999998</c:v>
                </c:pt>
                <c:pt idx="54">
                  <c:v>69.986000000000004</c:v>
                </c:pt>
                <c:pt idx="55">
                  <c:v>70.491</c:v>
                </c:pt>
                <c:pt idx="56">
                  <c:v>71.09</c:v>
                </c:pt>
                <c:pt idx="57">
                  <c:v>71.787999999999997</c:v>
                </c:pt>
                <c:pt idx="58">
                  <c:v>72.566999999999993</c:v>
                </c:pt>
                <c:pt idx="59">
                  <c:v>72.805999999999997</c:v>
                </c:pt>
                <c:pt idx="60">
                  <c:v>71.968000000000004</c:v>
                </c:pt>
              </c:numCache>
            </c:numRef>
          </c:val>
          <c:smooth val="0"/>
          <c:extLst>
            <c:ext xmlns:c16="http://schemas.microsoft.com/office/drawing/2014/chart" uri="{C3380CC4-5D6E-409C-BE32-E72D297353CC}">
              <c16:uniqueId val="{00000000-88D6-42BF-8C09-B92EE206A8BD}"/>
            </c:ext>
          </c:extLst>
        </c:ser>
        <c:dLbls>
          <c:showLegendKey val="0"/>
          <c:showVal val="0"/>
          <c:showCatName val="0"/>
          <c:showSerName val="0"/>
          <c:showPercent val="0"/>
          <c:showBubbleSize val="0"/>
        </c:dLbls>
        <c:smooth val="0"/>
        <c:axId val="371195824"/>
        <c:axId val="371196216"/>
      </c:lineChart>
      <c:catAx>
        <c:axId val="37119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71196216"/>
        <c:crosses val="autoZero"/>
        <c:auto val="1"/>
        <c:lblAlgn val="ctr"/>
        <c:lblOffset val="100"/>
        <c:noMultiLvlLbl val="0"/>
      </c:catAx>
      <c:valAx>
        <c:axId val="371196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71195824"/>
        <c:crosses val="autoZero"/>
        <c:crossBetween val="between"/>
      </c:valAx>
      <c:spPr>
        <a:noFill/>
        <a:ln>
          <a:noFill/>
        </a:ln>
        <a:effectLst/>
      </c:spPr>
    </c:plotArea>
    <c:plotVisOnly val="1"/>
    <c:dispBlanksAs val="gap"/>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Bangladesh School enrollment, primary (% gross) </a:t>
            </a:r>
          </a:p>
        </c:rich>
      </c:tx>
      <c:layout>
        <c:manualLayout>
          <c:xMode val="edge"/>
          <c:yMode val="edge"/>
          <c:x val="0.1122985564304462"/>
          <c:y val="2.7777777777777776E-2"/>
        </c:manualLayout>
      </c:layout>
      <c:overlay val="0"/>
      <c:spPr>
        <a:noFill/>
        <a:ln w="19050">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'Education '!$F$10:$I$10</c:f>
              <c:strCache>
                <c:ptCount val="4"/>
                <c:pt idx="0">
                  <c:v>Bangladesh</c:v>
                </c:pt>
                <c:pt idx="1">
                  <c:v>BGD</c:v>
                </c:pt>
                <c:pt idx="2">
                  <c:v>School enrollment, primary (% gross)</c:v>
                </c:pt>
                <c:pt idx="3">
                  <c:v>SE.PRM.ENRR</c:v>
                </c:pt>
              </c:strCache>
            </c:strRef>
          </c:tx>
          <c:spPr>
            <a:ln w="28575" cap="rnd">
              <a:solidFill>
                <a:srgbClr val="FF0000"/>
              </a:solidFill>
              <a:round/>
            </a:ln>
            <a:effectLst/>
          </c:spPr>
          <c:marker>
            <c:symbol val="none"/>
          </c:marker>
          <c:cat>
            <c:strRef>
              <c:f>'Education '!$J$9:$BS$9</c:f>
              <c:strCach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strCache>
            </c:strRef>
          </c:cat>
          <c:val>
            <c:numRef>
              <c:f>'Education '!$J$10:$BS$10</c:f>
              <c:numCache>
                <c:formatCode>General</c:formatCode>
                <c:ptCount val="62"/>
                <c:pt idx="10">
                  <c:v>56.266899108886697</c:v>
                </c:pt>
                <c:pt idx="11">
                  <c:v>52.053810119628899</c:v>
                </c:pt>
                <c:pt idx="12">
                  <c:v>64.528160095214801</c:v>
                </c:pt>
                <c:pt idx="13">
                  <c:v>76.719619750976605</c:v>
                </c:pt>
                <c:pt idx="14">
                  <c:v>75.043426513671903</c:v>
                </c:pt>
                <c:pt idx="15">
                  <c:v>79.9832763671875</c:v>
                </c:pt>
                <c:pt idx="16">
                  <c:v>81.350311279296903</c:v>
                </c:pt>
                <c:pt idx="17">
                  <c:v>75.571502685546903</c:v>
                </c:pt>
                <c:pt idx="18">
                  <c:v>74.023323059082003</c:v>
                </c:pt>
                <c:pt idx="19">
                  <c:v>72.823707580566406</c:v>
                </c:pt>
                <c:pt idx="20">
                  <c:v>71.611412048339801</c:v>
                </c:pt>
                <c:pt idx="21">
                  <c:v>70.340652465820298</c:v>
                </c:pt>
                <c:pt idx="22">
                  <c:v>71.591041564941406</c:v>
                </c:pt>
                <c:pt idx="23">
                  <c:v>73.027130126953097</c:v>
                </c:pt>
                <c:pt idx="24">
                  <c:v>71.799377441406307</c:v>
                </c:pt>
                <c:pt idx="25">
                  <c:v>69.888366699218807</c:v>
                </c:pt>
                <c:pt idx="26">
                  <c:v>69.504913330078097</c:v>
                </c:pt>
                <c:pt idx="27">
                  <c:v>68.423347473144503</c:v>
                </c:pt>
                <c:pt idx="28">
                  <c:v>80.451087951660199</c:v>
                </c:pt>
                <c:pt idx="29">
                  <c:v>80.419921875</c:v>
                </c:pt>
                <c:pt idx="30">
                  <c:v>83.797012329101605</c:v>
                </c:pt>
                <c:pt idx="45">
                  <c:v>101.647811889648</c:v>
                </c:pt>
                <c:pt idx="46">
                  <c:v>102.416152954102</c:v>
                </c:pt>
                <c:pt idx="47">
                  <c:v>101.620246887207</c:v>
                </c:pt>
                <c:pt idx="48">
                  <c:v>99.542930603027301</c:v>
                </c:pt>
                <c:pt idx="49">
                  <c:v>102.92756652832</c:v>
                </c:pt>
                <c:pt idx="50">
                  <c:v>105.97454833984401</c:v>
                </c:pt>
                <c:pt idx="51">
                  <c:v>106.330116271973</c:v>
                </c:pt>
                <c:pt idx="57">
                  <c:v>114.61563110351599</c:v>
                </c:pt>
                <c:pt idx="58">
                  <c:v>116.466346740723</c:v>
                </c:pt>
                <c:pt idx="60">
                  <c:v>119.556449890137</c:v>
                </c:pt>
                <c:pt idx="61">
                  <c:v>115.946647644043</c:v>
                </c:pt>
              </c:numCache>
            </c:numRef>
          </c:val>
          <c:smooth val="0"/>
          <c:extLst>
            <c:ext xmlns:c16="http://schemas.microsoft.com/office/drawing/2014/chart" uri="{C3380CC4-5D6E-409C-BE32-E72D297353CC}">
              <c16:uniqueId val="{00000000-CC14-4A7F-A595-AA7329378B7E}"/>
            </c:ext>
          </c:extLst>
        </c:ser>
        <c:dLbls>
          <c:showLegendKey val="0"/>
          <c:showVal val="0"/>
          <c:showCatName val="0"/>
          <c:showSerName val="0"/>
          <c:showPercent val="0"/>
          <c:showBubbleSize val="0"/>
        </c:dLbls>
        <c:smooth val="0"/>
        <c:axId val="650323152"/>
        <c:axId val="650324232"/>
      </c:lineChart>
      <c:catAx>
        <c:axId val="65032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50324232"/>
        <c:crosses val="autoZero"/>
        <c:auto val="1"/>
        <c:lblAlgn val="ctr"/>
        <c:lblOffset val="100"/>
        <c:noMultiLvlLbl val="0"/>
      </c:catAx>
      <c:valAx>
        <c:axId val="650324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032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bg2">
          <a:lumMod val="1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13CF5-D632-4D39-A099-4DA8770F6400}"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5E8F3297-26B7-4923-A7C0-F04C09C1C334}">
      <dgm:prSet/>
      <dgm:spPr/>
      <dgm:t>
        <a:bodyPr/>
        <a:lstStyle/>
        <a:p>
          <a:r>
            <a:rPr lang="en-US" dirty="0"/>
            <a:t>Providing</a:t>
          </a:r>
        </a:p>
      </dgm:t>
    </dgm:pt>
    <dgm:pt modelId="{18A8A319-D7C2-4D8C-B82F-29492AAEB66A}" type="parTrans" cxnId="{AB28BA85-72D8-4306-99D7-D6FC7627932D}">
      <dgm:prSet/>
      <dgm:spPr/>
      <dgm:t>
        <a:bodyPr/>
        <a:lstStyle/>
        <a:p>
          <a:endParaRPr lang="en-US"/>
        </a:p>
      </dgm:t>
    </dgm:pt>
    <dgm:pt modelId="{8CCB4415-7D15-4E8E-8CA4-D5E54549CE95}" type="sibTrans" cxnId="{AB28BA85-72D8-4306-99D7-D6FC7627932D}">
      <dgm:prSet/>
      <dgm:spPr/>
      <dgm:t>
        <a:bodyPr/>
        <a:lstStyle/>
        <a:p>
          <a:endParaRPr lang="en-US"/>
        </a:p>
      </dgm:t>
    </dgm:pt>
    <dgm:pt modelId="{CFE3B4F8-3821-4565-A0C3-1147EE55EB7C}">
      <dgm:prSet/>
      <dgm:spPr/>
      <dgm:t>
        <a:bodyPr/>
        <a:lstStyle/>
        <a:p>
          <a:r>
            <a:rPr lang="en-US" dirty="0"/>
            <a:t>Providing the understanding of different social issues in the context of rural areas of Bangladesh.</a:t>
          </a:r>
        </a:p>
      </dgm:t>
    </dgm:pt>
    <dgm:pt modelId="{27922F59-D975-4977-8C9C-BF2F99AE572E}" type="parTrans" cxnId="{77D9204A-6935-420A-9DC1-EA666C0B8784}">
      <dgm:prSet/>
      <dgm:spPr/>
      <dgm:t>
        <a:bodyPr/>
        <a:lstStyle/>
        <a:p>
          <a:endParaRPr lang="en-US"/>
        </a:p>
      </dgm:t>
    </dgm:pt>
    <dgm:pt modelId="{42AC2D32-84D7-4CE0-9329-0FB14665D5C6}" type="sibTrans" cxnId="{77D9204A-6935-420A-9DC1-EA666C0B8784}">
      <dgm:prSet/>
      <dgm:spPr/>
      <dgm:t>
        <a:bodyPr/>
        <a:lstStyle/>
        <a:p>
          <a:endParaRPr lang="en-US"/>
        </a:p>
      </dgm:t>
    </dgm:pt>
    <dgm:pt modelId="{062A7A35-D59D-462F-BE0C-70F8636DDCE1}">
      <dgm:prSet/>
      <dgm:spPr/>
      <dgm:t>
        <a:bodyPr/>
        <a:lstStyle/>
        <a:p>
          <a:r>
            <a:rPr lang="en-US"/>
            <a:t>Exploring</a:t>
          </a:r>
        </a:p>
      </dgm:t>
    </dgm:pt>
    <dgm:pt modelId="{61FA8D01-0CD7-4648-A009-DC39C28EE8D5}" type="parTrans" cxnId="{98A56CB5-BC61-443B-BD82-504A5295BCED}">
      <dgm:prSet/>
      <dgm:spPr/>
      <dgm:t>
        <a:bodyPr/>
        <a:lstStyle/>
        <a:p>
          <a:endParaRPr lang="en-US"/>
        </a:p>
      </dgm:t>
    </dgm:pt>
    <dgm:pt modelId="{E4A8365E-9C39-435E-8ADB-6DC9672A411D}" type="sibTrans" cxnId="{98A56CB5-BC61-443B-BD82-504A5295BCED}">
      <dgm:prSet/>
      <dgm:spPr/>
      <dgm:t>
        <a:bodyPr/>
        <a:lstStyle/>
        <a:p>
          <a:endParaRPr lang="en-US"/>
        </a:p>
      </dgm:t>
    </dgm:pt>
    <dgm:pt modelId="{E0BDA687-7D35-4FBA-A606-6785B77939AB}">
      <dgm:prSet/>
      <dgm:spPr/>
      <dgm:t>
        <a:bodyPr/>
        <a:lstStyle/>
        <a:p>
          <a:r>
            <a:rPr lang="en-US" dirty="0"/>
            <a:t>Exploring the key aspects and factors of rural social issues.</a:t>
          </a:r>
        </a:p>
      </dgm:t>
    </dgm:pt>
    <dgm:pt modelId="{96BA8768-44FF-4137-9EB2-6B8BB7D01F03}" type="parTrans" cxnId="{75C5D485-7678-4B40-842B-97558D6AFF53}">
      <dgm:prSet/>
      <dgm:spPr/>
      <dgm:t>
        <a:bodyPr/>
        <a:lstStyle/>
        <a:p>
          <a:endParaRPr lang="en-US"/>
        </a:p>
      </dgm:t>
    </dgm:pt>
    <dgm:pt modelId="{92D34FF7-F1CA-42D1-A7CC-5DDC004E3EDB}" type="sibTrans" cxnId="{75C5D485-7678-4B40-842B-97558D6AFF53}">
      <dgm:prSet/>
      <dgm:spPr/>
      <dgm:t>
        <a:bodyPr/>
        <a:lstStyle/>
        <a:p>
          <a:endParaRPr lang="en-US"/>
        </a:p>
      </dgm:t>
    </dgm:pt>
    <dgm:pt modelId="{3EF4B402-8F00-43C1-9B12-CCB35BF20B9B}">
      <dgm:prSet/>
      <dgm:spPr/>
      <dgm:t>
        <a:bodyPr/>
        <a:lstStyle/>
        <a:p>
          <a:r>
            <a:rPr lang="en-US"/>
            <a:t>Identifying</a:t>
          </a:r>
        </a:p>
      </dgm:t>
    </dgm:pt>
    <dgm:pt modelId="{731E13CB-3A43-4C08-A145-B149A48A0880}" type="parTrans" cxnId="{B67319F0-7184-473A-99D9-315CFF3676FC}">
      <dgm:prSet/>
      <dgm:spPr/>
      <dgm:t>
        <a:bodyPr/>
        <a:lstStyle/>
        <a:p>
          <a:endParaRPr lang="en-US"/>
        </a:p>
      </dgm:t>
    </dgm:pt>
    <dgm:pt modelId="{F90061B9-9EAF-4A28-9ACC-C7162DB65178}" type="sibTrans" cxnId="{B67319F0-7184-473A-99D9-315CFF3676FC}">
      <dgm:prSet/>
      <dgm:spPr/>
      <dgm:t>
        <a:bodyPr/>
        <a:lstStyle/>
        <a:p>
          <a:endParaRPr lang="en-US"/>
        </a:p>
      </dgm:t>
    </dgm:pt>
    <dgm:pt modelId="{96728964-0709-4C20-B048-D346EB35E7CF}">
      <dgm:prSet/>
      <dgm:spPr/>
      <dgm:t>
        <a:bodyPr/>
        <a:lstStyle/>
        <a:p>
          <a:r>
            <a:rPr lang="en-US" dirty="0"/>
            <a:t>Identifying the major characteristics and challenges of rural social issues, for example, gender, and ethnicity.</a:t>
          </a:r>
        </a:p>
      </dgm:t>
    </dgm:pt>
    <dgm:pt modelId="{C742D300-7A2A-438F-9FC3-C9535236391A}" type="parTrans" cxnId="{2D19FD4A-E013-485B-9D8A-831091B16E97}">
      <dgm:prSet/>
      <dgm:spPr/>
      <dgm:t>
        <a:bodyPr/>
        <a:lstStyle/>
        <a:p>
          <a:endParaRPr lang="en-US"/>
        </a:p>
      </dgm:t>
    </dgm:pt>
    <dgm:pt modelId="{B5C2E089-CA8B-4C06-9991-6690F7784726}" type="sibTrans" cxnId="{2D19FD4A-E013-485B-9D8A-831091B16E97}">
      <dgm:prSet/>
      <dgm:spPr/>
      <dgm:t>
        <a:bodyPr/>
        <a:lstStyle/>
        <a:p>
          <a:endParaRPr lang="en-US"/>
        </a:p>
      </dgm:t>
    </dgm:pt>
    <dgm:pt modelId="{1DFA7F7D-1967-45CA-A016-F097C7D178EA}">
      <dgm:prSet/>
      <dgm:spPr/>
      <dgm:t>
        <a:bodyPr/>
        <a:lstStyle/>
        <a:p>
          <a:r>
            <a:rPr lang="en-US"/>
            <a:t>Analyzing</a:t>
          </a:r>
        </a:p>
      </dgm:t>
    </dgm:pt>
    <dgm:pt modelId="{00A81C45-A18D-4F6E-A283-3F2424404A6E}" type="parTrans" cxnId="{F230A6E0-DB0B-4556-AAA7-FD657B61ABF4}">
      <dgm:prSet/>
      <dgm:spPr/>
      <dgm:t>
        <a:bodyPr/>
        <a:lstStyle/>
        <a:p>
          <a:endParaRPr lang="en-US"/>
        </a:p>
      </dgm:t>
    </dgm:pt>
    <dgm:pt modelId="{BD4268D3-BF94-4C3D-9C5B-BD08FD6450BE}" type="sibTrans" cxnId="{F230A6E0-DB0B-4556-AAA7-FD657B61ABF4}">
      <dgm:prSet/>
      <dgm:spPr/>
      <dgm:t>
        <a:bodyPr/>
        <a:lstStyle/>
        <a:p>
          <a:endParaRPr lang="en-US"/>
        </a:p>
      </dgm:t>
    </dgm:pt>
    <dgm:pt modelId="{34855437-1F27-4299-A485-07C6CD4DFA7C}">
      <dgm:prSet/>
      <dgm:spPr/>
      <dgm:t>
        <a:bodyPr/>
        <a:lstStyle/>
        <a:p>
          <a:r>
            <a:rPr lang="en-US" dirty="0"/>
            <a:t>Analyzing the accessibility of health care facilities and education in rural areas compared to those of urban areas.</a:t>
          </a:r>
        </a:p>
      </dgm:t>
    </dgm:pt>
    <dgm:pt modelId="{A0FE91BD-CF0E-47BC-86BC-A1EB9B0DBDB6}" type="parTrans" cxnId="{3ED04134-CFAC-40EB-A893-D4C8040A0C6A}">
      <dgm:prSet/>
      <dgm:spPr/>
      <dgm:t>
        <a:bodyPr/>
        <a:lstStyle/>
        <a:p>
          <a:endParaRPr lang="en-US"/>
        </a:p>
      </dgm:t>
    </dgm:pt>
    <dgm:pt modelId="{CB73201C-BA13-4467-8AC1-6E10D87069BD}" type="sibTrans" cxnId="{3ED04134-CFAC-40EB-A893-D4C8040A0C6A}">
      <dgm:prSet/>
      <dgm:spPr/>
      <dgm:t>
        <a:bodyPr/>
        <a:lstStyle/>
        <a:p>
          <a:endParaRPr lang="en-US"/>
        </a:p>
      </dgm:t>
    </dgm:pt>
    <dgm:pt modelId="{4D951DE9-F0C5-45BB-9CE0-EA71DC5AB028}" type="pres">
      <dgm:prSet presAssocID="{66513CF5-D632-4D39-A099-4DA8770F6400}" presName="Name0" presStyleCnt="0">
        <dgm:presLayoutVars>
          <dgm:dir/>
          <dgm:animLvl val="lvl"/>
          <dgm:resizeHandles val="exact"/>
        </dgm:presLayoutVars>
      </dgm:prSet>
      <dgm:spPr/>
    </dgm:pt>
    <dgm:pt modelId="{A8F37C0B-B496-42CE-8091-315327CF53B1}" type="pres">
      <dgm:prSet presAssocID="{5E8F3297-26B7-4923-A7C0-F04C09C1C334}" presName="composite" presStyleCnt="0"/>
      <dgm:spPr/>
    </dgm:pt>
    <dgm:pt modelId="{A23CBBA5-7D61-47A2-8F58-E65AB6B714A3}" type="pres">
      <dgm:prSet presAssocID="{5E8F3297-26B7-4923-A7C0-F04C09C1C334}" presName="parTx" presStyleLbl="alignNode1" presStyleIdx="0" presStyleCnt="4">
        <dgm:presLayoutVars>
          <dgm:chMax val="0"/>
          <dgm:chPref val="0"/>
        </dgm:presLayoutVars>
      </dgm:prSet>
      <dgm:spPr/>
    </dgm:pt>
    <dgm:pt modelId="{9F210C6D-94CD-4363-A17F-F52DAC49B056}" type="pres">
      <dgm:prSet presAssocID="{5E8F3297-26B7-4923-A7C0-F04C09C1C334}" presName="desTx" presStyleLbl="alignAccFollowNode1" presStyleIdx="0" presStyleCnt="4">
        <dgm:presLayoutVars/>
      </dgm:prSet>
      <dgm:spPr/>
    </dgm:pt>
    <dgm:pt modelId="{F10FE919-10DA-4AE0-B140-04C3F138656F}" type="pres">
      <dgm:prSet presAssocID="{8CCB4415-7D15-4E8E-8CA4-D5E54549CE95}" presName="space" presStyleCnt="0"/>
      <dgm:spPr/>
    </dgm:pt>
    <dgm:pt modelId="{DF8B934B-A86B-4F3F-89F7-A1CEEA9F39E1}" type="pres">
      <dgm:prSet presAssocID="{062A7A35-D59D-462F-BE0C-70F8636DDCE1}" presName="composite" presStyleCnt="0"/>
      <dgm:spPr/>
    </dgm:pt>
    <dgm:pt modelId="{F9BBCDFE-4C14-4C31-8E68-923CF42BDB4F}" type="pres">
      <dgm:prSet presAssocID="{062A7A35-D59D-462F-BE0C-70F8636DDCE1}" presName="parTx" presStyleLbl="alignNode1" presStyleIdx="1" presStyleCnt="4">
        <dgm:presLayoutVars>
          <dgm:chMax val="0"/>
          <dgm:chPref val="0"/>
        </dgm:presLayoutVars>
      </dgm:prSet>
      <dgm:spPr/>
    </dgm:pt>
    <dgm:pt modelId="{86744AB7-30FD-4A70-8B7C-59E88C30940F}" type="pres">
      <dgm:prSet presAssocID="{062A7A35-D59D-462F-BE0C-70F8636DDCE1}" presName="desTx" presStyleLbl="alignAccFollowNode1" presStyleIdx="1" presStyleCnt="4">
        <dgm:presLayoutVars/>
      </dgm:prSet>
      <dgm:spPr/>
    </dgm:pt>
    <dgm:pt modelId="{73B7CDBF-9EDF-4892-8FBC-6A1CD1AA136B}" type="pres">
      <dgm:prSet presAssocID="{E4A8365E-9C39-435E-8ADB-6DC9672A411D}" presName="space" presStyleCnt="0"/>
      <dgm:spPr/>
    </dgm:pt>
    <dgm:pt modelId="{E57BEF74-170A-403D-B494-2D51AA8F1C3E}" type="pres">
      <dgm:prSet presAssocID="{3EF4B402-8F00-43C1-9B12-CCB35BF20B9B}" presName="composite" presStyleCnt="0"/>
      <dgm:spPr/>
    </dgm:pt>
    <dgm:pt modelId="{B1E951A3-20F7-49D6-B05C-7747E65FCF47}" type="pres">
      <dgm:prSet presAssocID="{3EF4B402-8F00-43C1-9B12-CCB35BF20B9B}" presName="parTx" presStyleLbl="alignNode1" presStyleIdx="2" presStyleCnt="4">
        <dgm:presLayoutVars>
          <dgm:chMax val="0"/>
          <dgm:chPref val="0"/>
        </dgm:presLayoutVars>
      </dgm:prSet>
      <dgm:spPr/>
    </dgm:pt>
    <dgm:pt modelId="{8D6238DC-A55B-4119-AC51-AA5D3C093A25}" type="pres">
      <dgm:prSet presAssocID="{3EF4B402-8F00-43C1-9B12-CCB35BF20B9B}" presName="desTx" presStyleLbl="alignAccFollowNode1" presStyleIdx="2" presStyleCnt="4">
        <dgm:presLayoutVars/>
      </dgm:prSet>
      <dgm:spPr/>
    </dgm:pt>
    <dgm:pt modelId="{424A9A13-3AC3-4CE0-9D97-5FABC31B12AC}" type="pres">
      <dgm:prSet presAssocID="{F90061B9-9EAF-4A28-9ACC-C7162DB65178}" presName="space" presStyleCnt="0"/>
      <dgm:spPr/>
    </dgm:pt>
    <dgm:pt modelId="{DBE8E022-11E4-409B-A723-61512094739A}" type="pres">
      <dgm:prSet presAssocID="{1DFA7F7D-1967-45CA-A016-F097C7D178EA}" presName="composite" presStyleCnt="0"/>
      <dgm:spPr/>
    </dgm:pt>
    <dgm:pt modelId="{8FB52D88-B36C-45E3-9ECE-76EF17C6B1AF}" type="pres">
      <dgm:prSet presAssocID="{1DFA7F7D-1967-45CA-A016-F097C7D178EA}" presName="parTx" presStyleLbl="alignNode1" presStyleIdx="3" presStyleCnt="4">
        <dgm:presLayoutVars>
          <dgm:chMax val="0"/>
          <dgm:chPref val="0"/>
        </dgm:presLayoutVars>
      </dgm:prSet>
      <dgm:spPr/>
    </dgm:pt>
    <dgm:pt modelId="{0A32A382-A29E-4312-8838-A45C4E6A487A}" type="pres">
      <dgm:prSet presAssocID="{1DFA7F7D-1967-45CA-A016-F097C7D178EA}" presName="desTx" presStyleLbl="alignAccFollowNode1" presStyleIdx="3" presStyleCnt="4">
        <dgm:presLayoutVars/>
      </dgm:prSet>
      <dgm:spPr/>
    </dgm:pt>
  </dgm:ptLst>
  <dgm:cxnLst>
    <dgm:cxn modelId="{F1074B10-BDD4-4E51-A0AA-BAC5B2A50563}" type="presOf" srcId="{CFE3B4F8-3821-4565-A0C3-1147EE55EB7C}" destId="{9F210C6D-94CD-4363-A17F-F52DAC49B056}" srcOrd="0" destOrd="0" presId="urn:microsoft.com/office/officeart/2016/7/layout/HorizontalActionList"/>
    <dgm:cxn modelId="{3AB31F20-2898-447B-8B6C-37E5FAC24434}" type="presOf" srcId="{3EF4B402-8F00-43C1-9B12-CCB35BF20B9B}" destId="{B1E951A3-20F7-49D6-B05C-7747E65FCF47}" srcOrd="0" destOrd="0" presId="urn:microsoft.com/office/officeart/2016/7/layout/HorizontalActionList"/>
    <dgm:cxn modelId="{1DC2AA2E-FB6F-4D78-ABBB-1219D6598F01}" type="presOf" srcId="{1DFA7F7D-1967-45CA-A016-F097C7D178EA}" destId="{8FB52D88-B36C-45E3-9ECE-76EF17C6B1AF}" srcOrd="0" destOrd="0" presId="urn:microsoft.com/office/officeart/2016/7/layout/HorizontalActionList"/>
    <dgm:cxn modelId="{3ED04134-CFAC-40EB-A893-D4C8040A0C6A}" srcId="{1DFA7F7D-1967-45CA-A016-F097C7D178EA}" destId="{34855437-1F27-4299-A485-07C6CD4DFA7C}" srcOrd="0" destOrd="0" parTransId="{A0FE91BD-CF0E-47BC-86BC-A1EB9B0DBDB6}" sibTransId="{CB73201C-BA13-4467-8AC1-6E10D87069BD}"/>
    <dgm:cxn modelId="{61D07A3B-E662-4784-8130-B063788E45EC}" type="presOf" srcId="{66513CF5-D632-4D39-A099-4DA8770F6400}" destId="{4D951DE9-F0C5-45BB-9CE0-EA71DC5AB028}" srcOrd="0" destOrd="0" presId="urn:microsoft.com/office/officeart/2016/7/layout/HorizontalActionList"/>
    <dgm:cxn modelId="{77D9204A-6935-420A-9DC1-EA666C0B8784}" srcId="{5E8F3297-26B7-4923-A7C0-F04C09C1C334}" destId="{CFE3B4F8-3821-4565-A0C3-1147EE55EB7C}" srcOrd="0" destOrd="0" parTransId="{27922F59-D975-4977-8C9C-BF2F99AE572E}" sibTransId="{42AC2D32-84D7-4CE0-9329-0FB14665D5C6}"/>
    <dgm:cxn modelId="{2D19FD4A-E013-485B-9D8A-831091B16E97}" srcId="{3EF4B402-8F00-43C1-9B12-CCB35BF20B9B}" destId="{96728964-0709-4C20-B048-D346EB35E7CF}" srcOrd="0" destOrd="0" parTransId="{C742D300-7A2A-438F-9FC3-C9535236391A}" sibTransId="{B5C2E089-CA8B-4C06-9991-6690F7784726}"/>
    <dgm:cxn modelId="{D0412E58-FE2A-4750-ACDE-5EDB56A97332}" type="presOf" srcId="{96728964-0709-4C20-B048-D346EB35E7CF}" destId="{8D6238DC-A55B-4119-AC51-AA5D3C093A25}" srcOrd="0" destOrd="0" presId="urn:microsoft.com/office/officeart/2016/7/layout/HorizontalActionList"/>
    <dgm:cxn modelId="{AB28BA85-72D8-4306-99D7-D6FC7627932D}" srcId="{66513CF5-D632-4D39-A099-4DA8770F6400}" destId="{5E8F3297-26B7-4923-A7C0-F04C09C1C334}" srcOrd="0" destOrd="0" parTransId="{18A8A319-D7C2-4D8C-B82F-29492AAEB66A}" sibTransId="{8CCB4415-7D15-4E8E-8CA4-D5E54549CE95}"/>
    <dgm:cxn modelId="{75C5D485-7678-4B40-842B-97558D6AFF53}" srcId="{062A7A35-D59D-462F-BE0C-70F8636DDCE1}" destId="{E0BDA687-7D35-4FBA-A606-6785B77939AB}" srcOrd="0" destOrd="0" parTransId="{96BA8768-44FF-4137-9EB2-6B8BB7D01F03}" sibTransId="{92D34FF7-F1CA-42D1-A7CC-5DDC004E3EDB}"/>
    <dgm:cxn modelId="{8B0E2D95-FCC5-40DE-BD2E-7B7C1C9FBA24}" type="presOf" srcId="{062A7A35-D59D-462F-BE0C-70F8636DDCE1}" destId="{F9BBCDFE-4C14-4C31-8E68-923CF42BDB4F}" srcOrd="0" destOrd="0" presId="urn:microsoft.com/office/officeart/2016/7/layout/HorizontalActionList"/>
    <dgm:cxn modelId="{6C67C39B-8B79-4308-926E-6AEC44CA0CA5}" type="presOf" srcId="{E0BDA687-7D35-4FBA-A606-6785B77939AB}" destId="{86744AB7-30FD-4A70-8B7C-59E88C30940F}" srcOrd="0" destOrd="0" presId="urn:microsoft.com/office/officeart/2016/7/layout/HorizontalActionList"/>
    <dgm:cxn modelId="{98A56CB5-BC61-443B-BD82-504A5295BCED}" srcId="{66513CF5-D632-4D39-A099-4DA8770F6400}" destId="{062A7A35-D59D-462F-BE0C-70F8636DDCE1}" srcOrd="1" destOrd="0" parTransId="{61FA8D01-0CD7-4648-A009-DC39C28EE8D5}" sibTransId="{E4A8365E-9C39-435E-8ADB-6DC9672A411D}"/>
    <dgm:cxn modelId="{C4B20CDE-197A-4071-B746-C86BFC5A9B4B}" type="presOf" srcId="{5E8F3297-26B7-4923-A7C0-F04C09C1C334}" destId="{A23CBBA5-7D61-47A2-8F58-E65AB6B714A3}" srcOrd="0" destOrd="0" presId="urn:microsoft.com/office/officeart/2016/7/layout/HorizontalActionList"/>
    <dgm:cxn modelId="{F230A6E0-DB0B-4556-AAA7-FD657B61ABF4}" srcId="{66513CF5-D632-4D39-A099-4DA8770F6400}" destId="{1DFA7F7D-1967-45CA-A016-F097C7D178EA}" srcOrd="3" destOrd="0" parTransId="{00A81C45-A18D-4F6E-A283-3F2424404A6E}" sibTransId="{BD4268D3-BF94-4C3D-9C5B-BD08FD6450BE}"/>
    <dgm:cxn modelId="{B67319F0-7184-473A-99D9-315CFF3676FC}" srcId="{66513CF5-D632-4D39-A099-4DA8770F6400}" destId="{3EF4B402-8F00-43C1-9B12-CCB35BF20B9B}" srcOrd="2" destOrd="0" parTransId="{731E13CB-3A43-4C08-A145-B149A48A0880}" sibTransId="{F90061B9-9EAF-4A28-9ACC-C7162DB65178}"/>
    <dgm:cxn modelId="{F1754DF2-0F53-446D-874D-79325D420185}" type="presOf" srcId="{34855437-1F27-4299-A485-07C6CD4DFA7C}" destId="{0A32A382-A29E-4312-8838-A45C4E6A487A}" srcOrd="0" destOrd="0" presId="urn:microsoft.com/office/officeart/2016/7/layout/HorizontalActionList"/>
    <dgm:cxn modelId="{3C83C78E-6ED3-4BA8-BCAB-74D7E4B0324A}" type="presParOf" srcId="{4D951DE9-F0C5-45BB-9CE0-EA71DC5AB028}" destId="{A8F37C0B-B496-42CE-8091-315327CF53B1}" srcOrd="0" destOrd="0" presId="urn:microsoft.com/office/officeart/2016/7/layout/HorizontalActionList"/>
    <dgm:cxn modelId="{856900B4-ED94-44C0-92F5-668F24C56FE3}" type="presParOf" srcId="{A8F37C0B-B496-42CE-8091-315327CF53B1}" destId="{A23CBBA5-7D61-47A2-8F58-E65AB6B714A3}" srcOrd="0" destOrd="0" presId="urn:microsoft.com/office/officeart/2016/7/layout/HorizontalActionList"/>
    <dgm:cxn modelId="{0BDD8FAD-9D18-48CE-BA99-7A9235AB1749}" type="presParOf" srcId="{A8F37C0B-B496-42CE-8091-315327CF53B1}" destId="{9F210C6D-94CD-4363-A17F-F52DAC49B056}" srcOrd="1" destOrd="0" presId="urn:microsoft.com/office/officeart/2016/7/layout/HorizontalActionList"/>
    <dgm:cxn modelId="{775B2BA8-998A-4EA3-A445-2EEA992F1CC4}" type="presParOf" srcId="{4D951DE9-F0C5-45BB-9CE0-EA71DC5AB028}" destId="{F10FE919-10DA-4AE0-B140-04C3F138656F}" srcOrd="1" destOrd="0" presId="urn:microsoft.com/office/officeart/2016/7/layout/HorizontalActionList"/>
    <dgm:cxn modelId="{DBB787EE-8708-4E0C-80EC-3EC82AE9A40F}" type="presParOf" srcId="{4D951DE9-F0C5-45BB-9CE0-EA71DC5AB028}" destId="{DF8B934B-A86B-4F3F-89F7-A1CEEA9F39E1}" srcOrd="2" destOrd="0" presId="urn:microsoft.com/office/officeart/2016/7/layout/HorizontalActionList"/>
    <dgm:cxn modelId="{F9A0A59C-5612-4AD6-B88E-AF9429DA4348}" type="presParOf" srcId="{DF8B934B-A86B-4F3F-89F7-A1CEEA9F39E1}" destId="{F9BBCDFE-4C14-4C31-8E68-923CF42BDB4F}" srcOrd="0" destOrd="0" presId="urn:microsoft.com/office/officeart/2016/7/layout/HorizontalActionList"/>
    <dgm:cxn modelId="{AABBCE47-BBCC-4153-8752-A635C15451A4}" type="presParOf" srcId="{DF8B934B-A86B-4F3F-89F7-A1CEEA9F39E1}" destId="{86744AB7-30FD-4A70-8B7C-59E88C30940F}" srcOrd="1" destOrd="0" presId="urn:microsoft.com/office/officeart/2016/7/layout/HorizontalActionList"/>
    <dgm:cxn modelId="{ADA5ACBE-075C-48FF-AF63-78DB2F8CEB0B}" type="presParOf" srcId="{4D951DE9-F0C5-45BB-9CE0-EA71DC5AB028}" destId="{73B7CDBF-9EDF-4892-8FBC-6A1CD1AA136B}" srcOrd="3" destOrd="0" presId="urn:microsoft.com/office/officeart/2016/7/layout/HorizontalActionList"/>
    <dgm:cxn modelId="{F25390A6-0E18-46F8-BCB6-2768EB612F0D}" type="presParOf" srcId="{4D951DE9-F0C5-45BB-9CE0-EA71DC5AB028}" destId="{E57BEF74-170A-403D-B494-2D51AA8F1C3E}" srcOrd="4" destOrd="0" presId="urn:microsoft.com/office/officeart/2016/7/layout/HorizontalActionList"/>
    <dgm:cxn modelId="{EC05E7B4-5FEF-45C8-9840-3405F72D7FAC}" type="presParOf" srcId="{E57BEF74-170A-403D-B494-2D51AA8F1C3E}" destId="{B1E951A3-20F7-49D6-B05C-7747E65FCF47}" srcOrd="0" destOrd="0" presId="urn:microsoft.com/office/officeart/2016/7/layout/HorizontalActionList"/>
    <dgm:cxn modelId="{50371BA7-253B-46A5-9707-5AE0272053F9}" type="presParOf" srcId="{E57BEF74-170A-403D-B494-2D51AA8F1C3E}" destId="{8D6238DC-A55B-4119-AC51-AA5D3C093A25}" srcOrd="1" destOrd="0" presId="urn:microsoft.com/office/officeart/2016/7/layout/HorizontalActionList"/>
    <dgm:cxn modelId="{57767369-9855-4D19-9A9A-E6E2DD0A3118}" type="presParOf" srcId="{4D951DE9-F0C5-45BB-9CE0-EA71DC5AB028}" destId="{424A9A13-3AC3-4CE0-9D97-5FABC31B12AC}" srcOrd="5" destOrd="0" presId="urn:microsoft.com/office/officeart/2016/7/layout/HorizontalActionList"/>
    <dgm:cxn modelId="{2C08813F-7968-4108-9734-4960F5829428}" type="presParOf" srcId="{4D951DE9-F0C5-45BB-9CE0-EA71DC5AB028}" destId="{DBE8E022-11E4-409B-A723-61512094739A}" srcOrd="6" destOrd="0" presId="urn:microsoft.com/office/officeart/2016/7/layout/HorizontalActionList"/>
    <dgm:cxn modelId="{CC021CAD-1366-4DF3-B4A8-FB8CFD015335}" type="presParOf" srcId="{DBE8E022-11E4-409B-A723-61512094739A}" destId="{8FB52D88-B36C-45E3-9ECE-76EF17C6B1AF}" srcOrd="0" destOrd="0" presId="urn:microsoft.com/office/officeart/2016/7/layout/HorizontalActionList"/>
    <dgm:cxn modelId="{05F92AF4-28EF-4D49-B0A9-F297B39C48A0}" type="presParOf" srcId="{DBE8E022-11E4-409B-A723-61512094739A}" destId="{0A32A382-A29E-4312-8838-A45C4E6A487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CBBA5-7D61-47A2-8F58-E65AB6B714A3}">
      <dsp:nvSpPr>
        <dsp:cNvPr id="0" name=""/>
        <dsp:cNvSpPr/>
      </dsp:nvSpPr>
      <dsp:spPr>
        <a:xfrm>
          <a:off x="4985" y="386340"/>
          <a:ext cx="2431186" cy="7293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55700">
            <a:lnSpc>
              <a:spcPct val="90000"/>
            </a:lnSpc>
            <a:spcBef>
              <a:spcPct val="0"/>
            </a:spcBef>
            <a:spcAft>
              <a:spcPct val="35000"/>
            </a:spcAft>
            <a:buNone/>
          </a:pPr>
          <a:r>
            <a:rPr lang="en-US" sz="2600" kern="1200" dirty="0"/>
            <a:t>Providing</a:t>
          </a:r>
        </a:p>
      </dsp:txBody>
      <dsp:txXfrm>
        <a:off x="4985" y="386340"/>
        <a:ext cx="2431186" cy="729355"/>
      </dsp:txXfrm>
    </dsp:sp>
    <dsp:sp modelId="{9F210C6D-94CD-4363-A17F-F52DAC49B056}">
      <dsp:nvSpPr>
        <dsp:cNvPr id="0" name=""/>
        <dsp:cNvSpPr/>
      </dsp:nvSpPr>
      <dsp:spPr>
        <a:xfrm>
          <a:off x="4985" y="1115696"/>
          <a:ext cx="2431186" cy="252132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44550">
            <a:lnSpc>
              <a:spcPct val="90000"/>
            </a:lnSpc>
            <a:spcBef>
              <a:spcPct val="0"/>
            </a:spcBef>
            <a:spcAft>
              <a:spcPct val="35000"/>
            </a:spcAft>
            <a:buNone/>
          </a:pPr>
          <a:r>
            <a:rPr lang="en-US" sz="1900" kern="1200" dirty="0"/>
            <a:t>Providing the understanding of different social issues in the context of rural areas of Bangladesh.</a:t>
          </a:r>
        </a:p>
      </dsp:txBody>
      <dsp:txXfrm>
        <a:off x="4985" y="1115696"/>
        <a:ext cx="2431186" cy="2521322"/>
      </dsp:txXfrm>
    </dsp:sp>
    <dsp:sp modelId="{F9BBCDFE-4C14-4C31-8E68-923CF42BDB4F}">
      <dsp:nvSpPr>
        <dsp:cNvPr id="0" name=""/>
        <dsp:cNvSpPr/>
      </dsp:nvSpPr>
      <dsp:spPr>
        <a:xfrm>
          <a:off x="2544066" y="386340"/>
          <a:ext cx="2431186" cy="7293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55700">
            <a:lnSpc>
              <a:spcPct val="90000"/>
            </a:lnSpc>
            <a:spcBef>
              <a:spcPct val="0"/>
            </a:spcBef>
            <a:spcAft>
              <a:spcPct val="35000"/>
            </a:spcAft>
            <a:buNone/>
          </a:pPr>
          <a:r>
            <a:rPr lang="en-US" sz="2600" kern="1200"/>
            <a:t>Exploring</a:t>
          </a:r>
        </a:p>
      </dsp:txBody>
      <dsp:txXfrm>
        <a:off x="2544066" y="386340"/>
        <a:ext cx="2431186" cy="729355"/>
      </dsp:txXfrm>
    </dsp:sp>
    <dsp:sp modelId="{86744AB7-30FD-4A70-8B7C-59E88C30940F}">
      <dsp:nvSpPr>
        <dsp:cNvPr id="0" name=""/>
        <dsp:cNvSpPr/>
      </dsp:nvSpPr>
      <dsp:spPr>
        <a:xfrm>
          <a:off x="2544066" y="1115696"/>
          <a:ext cx="2431186" cy="252132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44550">
            <a:lnSpc>
              <a:spcPct val="90000"/>
            </a:lnSpc>
            <a:spcBef>
              <a:spcPct val="0"/>
            </a:spcBef>
            <a:spcAft>
              <a:spcPct val="35000"/>
            </a:spcAft>
            <a:buNone/>
          </a:pPr>
          <a:r>
            <a:rPr lang="en-US" sz="1900" kern="1200" dirty="0"/>
            <a:t>Exploring the key aspects and factors of rural social issues.</a:t>
          </a:r>
        </a:p>
      </dsp:txBody>
      <dsp:txXfrm>
        <a:off x="2544066" y="1115696"/>
        <a:ext cx="2431186" cy="2521322"/>
      </dsp:txXfrm>
    </dsp:sp>
    <dsp:sp modelId="{B1E951A3-20F7-49D6-B05C-7747E65FCF47}">
      <dsp:nvSpPr>
        <dsp:cNvPr id="0" name=""/>
        <dsp:cNvSpPr/>
      </dsp:nvSpPr>
      <dsp:spPr>
        <a:xfrm>
          <a:off x="5083147" y="386340"/>
          <a:ext cx="2431186" cy="7293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55700">
            <a:lnSpc>
              <a:spcPct val="90000"/>
            </a:lnSpc>
            <a:spcBef>
              <a:spcPct val="0"/>
            </a:spcBef>
            <a:spcAft>
              <a:spcPct val="35000"/>
            </a:spcAft>
            <a:buNone/>
          </a:pPr>
          <a:r>
            <a:rPr lang="en-US" sz="2600" kern="1200"/>
            <a:t>Identifying</a:t>
          </a:r>
        </a:p>
      </dsp:txBody>
      <dsp:txXfrm>
        <a:off x="5083147" y="386340"/>
        <a:ext cx="2431186" cy="729355"/>
      </dsp:txXfrm>
    </dsp:sp>
    <dsp:sp modelId="{8D6238DC-A55B-4119-AC51-AA5D3C093A25}">
      <dsp:nvSpPr>
        <dsp:cNvPr id="0" name=""/>
        <dsp:cNvSpPr/>
      </dsp:nvSpPr>
      <dsp:spPr>
        <a:xfrm>
          <a:off x="5083147" y="1115696"/>
          <a:ext cx="2431186" cy="252132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44550">
            <a:lnSpc>
              <a:spcPct val="90000"/>
            </a:lnSpc>
            <a:spcBef>
              <a:spcPct val="0"/>
            </a:spcBef>
            <a:spcAft>
              <a:spcPct val="35000"/>
            </a:spcAft>
            <a:buNone/>
          </a:pPr>
          <a:r>
            <a:rPr lang="en-US" sz="1900" kern="1200" dirty="0"/>
            <a:t>Identifying the major characteristics and challenges of rural social issues, for example, gender, and ethnicity.</a:t>
          </a:r>
        </a:p>
      </dsp:txBody>
      <dsp:txXfrm>
        <a:off x="5083147" y="1115696"/>
        <a:ext cx="2431186" cy="2521322"/>
      </dsp:txXfrm>
    </dsp:sp>
    <dsp:sp modelId="{8FB52D88-B36C-45E3-9ECE-76EF17C6B1AF}">
      <dsp:nvSpPr>
        <dsp:cNvPr id="0" name=""/>
        <dsp:cNvSpPr/>
      </dsp:nvSpPr>
      <dsp:spPr>
        <a:xfrm>
          <a:off x="7622228" y="386340"/>
          <a:ext cx="2431186" cy="7293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55700">
            <a:lnSpc>
              <a:spcPct val="90000"/>
            </a:lnSpc>
            <a:spcBef>
              <a:spcPct val="0"/>
            </a:spcBef>
            <a:spcAft>
              <a:spcPct val="35000"/>
            </a:spcAft>
            <a:buNone/>
          </a:pPr>
          <a:r>
            <a:rPr lang="en-US" sz="2600" kern="1200"/>
            <a:t>Analyzing</a:t>
          </a:r>
        </a:p>
      </dsp:txBody>
      <dsp:txXfrm>
        <a:off x="7622228" y="386340"/>
        <a:ext cx="2431186" cy="729355"/>
      </dsp:txXfrm>
    </dsp:sp>
    <dsp:sp modelId="{0A32A382-A29E-4312-8838-A45C4E6A487A}">
      <dsp:nvSpPr>
        <dsp:cNvPr id="0" name=""/>
        <dsp:cNvSpPr/>
      </dsp:nvSpPr>
      <dsp:spPr>
        <a:xfrm>
          <a:off x="7622228" y="1115696"/>
          <a:ext cx="2431186" cy="252132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44550">
            <a:lnSpc>
              <a:spcPct val="90000"/>
            </a:lnSpc>
            <a:spcBef>
              <a:spcPct val="0"/>
            </a:spcBef>
            <a:spcAft>
              <a:spcPct val="35000"/>
            </a:spcAft>
            <a:buNone/>
          </a:pPr>
          <a:r>
            <a:rPr lang="en-US" sz="1900" kern="1200" dirty="0"/>
            <a:t>Analyzing the accessibility of health care facilities and education in rural areas compared to those of urban areas.</a:t>
          </a:r>
        </a:p>
      </dsp:txBody>
      <dsp:txXfrm>
        <a:off x="7622228" y="1115696"/>
        <a:ext cx="2431186" cy="2521322"/>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122917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189585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7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857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9403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10426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44309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2109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05561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322118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2A728D-0492-4313-9E1E-1620B3745980}"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110986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A728D-0492-4313-9E1E-1620B3745980}"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401231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2A728D-0492-4313-9E1E-1620B3745980}"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72649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A728D-0492-4313-9E1E-1620B3745980}"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408238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2A728D-0492-4313-9E1E-1620B3745980}"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401558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A728D-0492-4313-9E1E-1620B3745980}"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46100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2A728D-0492-4313-9E1E-1620B3745980}" type="datetimeFigureOut">
              <a:rPr lang="en-US" smtClean="0"/>
              <a:t>11/10/2023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1AA800-748E-42E0-B10F-377FB3574AD9}" type="slidenum">
              <a:rPr lang="en-US" smtClean="0"/>
              <a:t>‹#›</a:t>
            </a:fld>
            <a:endParaRPr lang="en-US"/>
          </a:p>
        </p:txBody>
      </p:sp>
    </p:spTree>
    <p:extLst>
      <p:ext uri="{BB962C8B-B14F-4D97-AF65-F5344CB8AC3E}">
        <p14:creationId xmlns:p14="http://schemas.microsoft.com/office/powerpoint/2010/main" val="401636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ambridge.org/core/books/abs/cambridge-handbook-of-sociology/rural-sociology/BCB34E10FB97C27A0B472807B7B92C6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238D-E972-D51F-6100-4E2CF0C0AB6B}"/>
              </a:ext>
            </a:extLst>
          </p:cNvPr>
          <p:cNvSpPr>
            <a:spLocks noGrp="1"/>
          </p:cNvSpPr>
          <p:nvPr>
            <p:ph type="ctrTitle"/>
          </p:nvPr>
        </p:nvSpPr>
        <p:spPr>
          <a:xfrm>
            <a:off x="1401049" y="2802099"/>
            <a:ext cx="7766936" cy="1646302"/>
          </a:xfrm>
        </p:spPr>
        <p:txBody>
          <a:bodyPr/>
          <a:lstStyle/>
          <a:p>
            <a:pPr algn="ctr"/>
            <a:r>
              <a:rPr lang="en-US" dirty="0">
                <a:solidFill>
                  <a:srgbClr val="002060"/>
                </a:solidFill>
              </a:rPr>
              <a:t>Influencing Social Issues in Rural Development </a:t>
            </a:r>
          </a:p>
        </p:txBody>
      </p:sp>
      <p:sp>
        <p:nvSpPr>
          <p:cNvPr id="3" name="Subtitle 2">
            <a:extLst>
              <a:ext uri="{FF2B5EF4-FFF2-40B4-BE49-F238E27FC236}">
                <a16:creationId xmlns:a16="http://schemas.microsoft.com/office/drawing/2014/main" id="{29E31602-B57A-10F4-24F2-84D17185396B}"/>
              </a:ext>
            </a:extLst>
          </p:cNvPr>
          <p:cNvSpPr>
            <a:spLocks noGrp="1"/>
          </p:cNvSpPr>
          <p:nvPr>
            <p:ph type="subTitle" idx="1"/>
          </p:nvPr>
        </p:nvSpPr>
        <p:spPr>
          <a:xfrm>
            <a:off x="1401049" y="1903981"/>
            <a:ext cx="7766936" cy="1096899"/>
          </a:xfrm>
        </p:spPr>
        <p:txBody>
          <a:bodyPr>
            <a:normAutofit/>
          </a:bodyPr>
          <a:lstStyle/>
          <a:p>
            <a:pPr algn="ctr"/>
            <a:r>
              <a:rPr lang="en-US" sz="4400" b="1" dirty="0">
                <a:solidFill>
                  <a:srgbClr val="002060"/>
                </a:solidFill>
              </a:rPr>
              <a:t>Chapter-10</a:t>
            </a:r>
          </a:p>
        </p:txBody>
      </p:sp>
    </p:spTree>
    <p:extLst>
      <p:ext uri="{BB962C8B-B14F-4D97-AF65-F5344CB8AC3E}">
        <p14:creationId xmlns:p14="http://schemas.microsoft.com/office/powerpoint/2010/main" val="320602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DA6B-9DCC-05A1-5B77-DEBAE342D62E}"/>
              </a:ext>
            </a:extLst>
          </p:cNvPr>
          <p:cNvSpPr>
            <a:spLocks noGrp="1"/>
          </p:cNvSpPr>
          <p:nvPr>
            <p:ph type="title"/>
          </p:nvPr>
        </p:nvSpPr>
        <p:spPr>
          <a:xfrm>
            <a:off x="755374" y="643149"/>
            <a:ext cx="10058400" cy="654301"/>
          </a:xfrm>
        </p:spPr>
        <p:txBody>
          <a:bodyPr>
            <a:normAutofit fontScale="90000"/>
          </a:bodyPr>
          <a:lstStyle/>
          <a:p>
            <a:r>
              <a:rPr lang="en-GB" b="1" dirty="0">
                <a:solidFill>
                  <a:srgbClr val="002060"/>
                </a:solidFill>
              </a:rPr>
              <a:t>The Importance of Reducing Gender Disparity (1)</a:t>
            </a:r>
          </a:p>
        </p:txBody>
      </p:sp>
      <p:sp>
        <p:nvSpPr>
          <p:cNvPr id="3" name="Content Placeholder 2">
            <a:extLst>
              <a:ext uri="{FF2B5EF4-FFF2-40B4-BE49-F238E27FC236}">
                <a16:creationId xmlns:a16="http://schemas.microsoft.com/office/drawing/2014/main" id="{5AEEB1F1-149A-E335-A332-05D8D182A575}"/>
              </a:ext>
            </a:extLst>
          </p:cNvPr>
          <p:cNvSpPr>
            <a:spLocks noGrp="1"/>
          </p:cNvSpPr>
          <p:nvPr>
            <p:ph idx="1"/>
          </p:nvPr>
        </p:nvSpPr>
        <p:spPr>
          <a:xfrm>
            <a:off x="755374" y="1297450"/>
            <a:ext cx="11039061" cy="5560550"/>
          </a:xfrm>
        </p:spPr>
        <p:txBody>
          <a:bodyPr>
            <a:normAutofit/>
          </a:bodyPr>
          <a:lstStyle/>
          <a:p>
            <a:pPr algn="just">
              <a:buFont typeface="+mj-lt"/>
              <a:buAutoNum type="arabicPeriod"/>
            </a:pPr>
            <a:r>
              <a:rPr lang="en-US" sz="2000" b="1" i="0" dirty="0">
                <a:solidFill>
                  <a:schemeClr val="tx1"/>
                </a:solidFill>
                <a:effectLst/>
              </a:rPr>
              <a:t>Human Rights and Equality: </a:t>
            </a:r>
            <a:r>
              <a:rPr lang="en-US" sz="2000" b="0" i="0" dirty="0">
                <a:solidFill>
                  <a:schemeClr val="tx1"/>
                </a:solidFill>
                <a:effectLst/>
              </a:rPr>
              <a:t>Gender disparities represent a violation of basic human rights and principles of equality. Every individual, regardless of their gender, should have equal opportunities and rights to lead a fulfilling life.</a:t>
            </a:r>
          </a:p>
          <a:p>
            <a:pPr algn="just">
              <a:buFont typeface="+mj-lt"/>
              <a:buAutoNum type="arabicPeriod"/>
            </a:pPr>
            <a:r>
              <a:rPr lang="en-US" sz="2000" b="1" i="0" dirty="0">
                <a:solidFill>
                  <a:schemeClr val="tx1"/>
                </a:solidFill>
                <a:effectLst/>
              </a:rPr>
              <a:t>Social Justice</a:t>
            </a:r>
            <a:r>
              <a:rPr lang="en-US" sz="2000" b="0" i="0" dirty="0">
                <a:solidFill>
                  <a:schemeClr val="tx1"/>
                </a:solidFill>
                <a:effectLst/>
              </a:rPr>
              <a:t>: Gender disparities often perpetuate cycles of poverty and inequality. Addressing these disparities is a matter of social justice, ensuring that everyone has a fair chance to access resources, opportunities, and services.</a:t>
            </a:r>
          </a:p>
          <a:p>
            <a:pPr algn="just">
              <a:buFont typeface="+mj-lt"/>
              <a:buAutoNum type="arabicPeriod"/>
            </a:pPr>
            <a:r>
              <a:rPr lang="en-US" sz="2000" b="1" i="0" dirty="0">
                <a:solidFill>
                  <a:schemeClr val="tx1"/>
                </a:solidFill>
                <a:effectLst/>
              </a:rPr>
              <a:t>Economic Growth</a:t>
            </a:r>
            <a:r>
              <a:rPr lang="en-US" sz="2000" b="0" i="0" dirty="0">
                <a:solidFill>
                  <a:schemeClr val="tx1"/>
                </a:solidFill>
                <a:effectLst/>
              </a:rPr>
              <a:t>: Gender equality is closely linked to economic growth and development. When women have equal access to education, employment, and financial resources, it can lead to increased productivity and economic development in rural areas.</a:t>
            </a:r>
          </a:p>
          <a:p>
            <a:pPr algn="just">
              <a:buFont typeface="+mj-lt"/>
              <a:buAutoNum type="arabicPeriod"/>
            </a:pPr>
            <a:r>
              <a:rPr lang="en-US" sz="2000" b="1" i="0" dirty="0">
                <a:solidFill>
                  <a:schemeClr val="tx1"/>
                </a:solidFill>
                <a:effectLst/>
              </a:rPr>
              <a:t>Food Security</a:t>
            </a:r>
            <a:r>
              <a:rPr lang="en-US" sz="2000" b="0" i="0" dirty="0">
                <a:solidFill>
                  <a:schemeClr val="tx1"/>
                </a:solidFill>
                <a:effectLst/>
              </a:rPr>
              <a:t>: Rural areas often depend on agriculture for livelihoods. When women have equal access to resources, training, and agricultural inputs, it can improve food security for their families and communities.</a:t>
            </a:r>
          </a:p>
          <a:p>
            <a:pPr algn="just">
              <a:buFont typeface="+mj-lt"/>
              <a:buAutoNum type="arabicPeriod"/>
            </a:pPr>
            <a:r>
              <a:rPr lang="en-US" sz="2000" b="1" i="0" dirty="0">
                <a:solidFill>
                  <a:schemeClr val="tx1"/>
                </a:solidFill>
                <a:effectLst/>
              </a:rPr>
              <a:t>Health and Well-being</a:t>
            </a:r>
            <a:r>
              <a:rPr lang="en-US" sz="2000" b="0" i="0" dirty="0">
                <a:solidFill>
                  <a:schemeClr val="tx1"/>
                </a:solidFill>
                <a:effectLst/>
              </a:rPr>
              <a:t>: Gender disparities can impact healthcare access and outcomes. Ensuring that women have access to quality healthcare and reproductive services is essential for maternal and child health in rural areas.</a:t>
            </a:r>
          </a:p>
          <a:p>
            <a:endParaRPr lang="en-GB" dirty="0"/>
          </a:p>
        </p:txBody>
      </p:sp>
    </p:spTree>
    <p:extLst>
      <p:ext uri="{BB962C8B-B14F-4D97-AF65-F5344CB8AC3E}">
        <p14:creationId xmlns:p14="http://schemas.microsoft.com/office/powerpoint/2010/main" val="29875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651E-10F3-C261-63E8-A9F9EE48AAB8}"/>
              </a:ext>
            </a:extLst>
          </p:cNvPr>
          <p:cNvSpPr>
            <a:spLocks noGrp="1"/>
          </p:cNvSpPr>
          <p:nvPr>
            <p:ph type="title"/>
          </p:nvPr>
        </p:nvSpPr>
        <p:spPr>
          <a:xfrm>
            <a:off x="677333" y="609600"/>
            <a:ext cx="11739953" cy="1320800"/>
          </a:xfrm>
        </p:spPr>
        <p:txBody>
          <a:bodyPr>
            <a:normAutofit/>
          </a:bodyPr>
          <a:lstStyle/>
          <a:p>
            <a:r>
              <a:rPr lang="en-GB" b="1" dirty="0">
                <a:solidFill>
                  <a:srgbClr val="002060"/>
                </a:solidFill>
              </a:rPr>
              <a:t>The Importance of Reducing Gender Disparity (2)</a:t>
            </a:r>
            <a:endParaRPr lang="en-US" b="1" dirty="0">
              <a:solidFill>
                <a:srgbClr val="002060"/>
              </a:solidFill>
            </a:endParaRPr>
          </a:p>
        </p:txBody>
      </p:sp>
      <p:sp>
        <p:nvSpPr>
          <p:cNvPr id="3" name="Content Placeholder 2">
            <a:extLst>
              <a:ext uri="{FF2B5EF4-FFF2-40B4-BE49-F238E27FC236}">
                <a16:creationId xmlns:a16="http://schemas.microsoft.com/office/drawing/2014/main" id="{3045A16B-92F0-946F-FEBC-237EBB82DF67}"/>
              </a:ext>
            </a:extLst>
          </p:cNvPr>
          <p:cNvSpPr>
            <a:spLocks noGrp="1"/>
          </p:cNvSpPr>
          <p:nvPr>
            <p:ph idx="1"/>
          </p:nvPr>
        </p:nvSpPr>
        <p:spPr>
          <a:xfrm>
            <a:off x="861391" y="1269999"/>
            <a:ext cx="10959547" cy="5183809"/>
          </a:xfrm>
        </p:spPr>
        <p:txBody>
          <a:bodyPr>
            <a:normAutofit lnSpcReduction="10000"/>
          </a:bodyPr>
          <a:lstStyle/>
          <a:p>
            <a:pPr marL="0" indent="0" algn="just">
              <a:buNone/>
            </a:pPr>
            <a:r>
              <a:rPr lang="en-US" b="1" i="0" dirty="0">
                <a:solidFill>
                  <a:srgbClr val="374151"/>
                </a:solidFill>
                <a:effectLst/>
              </a:rPr>
              <a:t>6. </a:t>
            </a:r>
            <a:r>
              <a:rPr lang="en-US" sz="2000" b="1" i="0" dirty="0">
                <a:solidFill>
                  <a:schemeClr val="tx1"/>
                </a:solidFill>
                <a:effectLst/>
              </a:rPr>
              <a:t>Education</a:t>
            </a:r>
            <a:r>
              <a:rPr lang="en-US" sz="2000" b="0" i="0" dirty="0">
                <a:solidFill>
                  <a:schemeClr val="tx1"/>
                </a:solidFill>
                <a:effectLst/>
              </a:rPr>
              <a:t>: When gender disparities in education are reduced, it can lead to higher literacy rates among women, better-informed decision-making, and improved educational outcomes for future generations.</a:t>
            </a:r>
          </a:p>
          <a:p>
            <a:pPr marL="0" indent="0" algn="just">
              <a:buNone/>
            </a:pPr>
            <a:r>
              <a:rPr lang="en-US" sz="2000" b="1" i="0" dirty="0">
                <a:solidFill>
                  <a:schemeClr val="tx1"/>
                </a:solidFill>
                <a:effectLst/>
              </a:rPr>
              <a:t>7. Political Representation</a:t>
            </a:r>
            <a:r>
              <a:rPr lang="en-US" sz="2000" b="0" i="0" dirty="0">
                <a:solidFill>
                  <a:schemeClr val="tx1"/>
                </a:solidFill>
                <a:effectLst/>
              </a:rPr>
              <a:t>: Gender-balanced political representation ensures that the perspectives and needs of women in rural areas are considered in policymaking and resource allocation.</a:t>
            </a:r>
          </a:p>
          <a:p>
            <a:pPr marL="0" indent="0" algn="just">
              <a:buNone/>
            </a:pPr>
            <a:r>
              <a:rPr lang="en-US" sz="2000" b="1" i="0" dirty="0">
                <a:solidFill>
                  <a:schemeClr val="tx1"/>
                </a:solidFill>
                <a:effectLst/>
              </a:rPr>
              <a:t>8. Community Development</a:t>
            </a:r>
            <a:r>
              <a:rPr lang="en-US" sz="2000" b="0" i="0" dirty="0">
                <a:solidFill>
                  <a:schemeClr val="tx1"/>
                </a:solidFill>
                <a:effectLst/>
              </a:rPr>
              <a:t>: Empowering women in rural areas often leads to more inclusive and holistic community development. Women tend to invest a significant portion of their income in the well-being and education of their families and communities.</a:t>
            </a:r>
          </a:p>
          <a:p>
            <a:pPr marL="0" indent="0" algn="just">
              <a:buNone/>
            </a:pPr>
            <a:r>
              <a:rPr lang="en-US" sz="2000" b="1" i="0" dirty="0">
                <a:solidFill>
                  <a:schemeClr val="tx1"/>
                </a:solidFill>
                <a:effectLst/>
              </a:rPr>
              <a:t>9. Reducing Violence</a:t>
            </a:r>
            <a:r>
              <a:rPr lang="en-US" sz="2000" b="0" i="0" dirty="0">
                <a:solidFill>
                  <a:schemeClr val="tx1"/>
                </a:solidFill>
                <a:effectLst/>
              </a:rPr>
              <a:t>: Addressing gender disparities can contribute to a reduction in gender-based violence. When women have greater economic independence and access to support services, they are often better equipped to leave abusive situations.</a:t>
            </a:r>
          </a:p>
          <a:p>
            <a:pPr marL="0" indent="0" algn="just">
              <a:buNone/>
            </a:pPr>
            <a:r>
              <a:rPr lang="en-US" sz="2000" b="1" i="0" dirty="0">
                <a:solidFill>
                  <a:schemeClr val="tx1"/>
                </a:solidFill>
                <a:effectLst/>
              </a:rPr>
              <a:t>10. Resilience and Sustainability</a:t>
            </a:r>
            <a:r>
              <a:rPr lang="en-US" sz="2000" b="0" i="0" dirty="0">
                <a:solidFill>
                  <a:schemeClr val="tx1"/>
                </a:solidFill>
                <a:effectLst/>
              </a:rPr>
              <a:t>: Empowering women in rural areas can enhance the resilience of communities in the face of challenges such as climate change and economic </a:t>
            </a:r>
            <a:r>
              <a:rPr lang="en-US" sz="2000" b="0" i="0" dirty="0">
                <a:solidFill>
                  <a:srgbClr val="374151"/>
                </a:solidFill>
                <a:effectLst/>
              </a:rPr>
              <a:t>shocks. Women often play crucial roles in sustainable resource management and adaptation strategies.</a:t>
            </a:r>
          </a:p>
          <a:p>
            <a:endParaRPr lang="en-US" dirty="0"/>
          </a:p>
        </p:txBody>
      </p:sp>
    </p:spTree>
    <p:extLst>
      <p:ext uri="{BB962C8B-B14F-4D97-AF65-F5344CB8AC3E}">
        <p14:creationId xmlns:p14="http://schemas.microsoft.com/office/powerpoint/2010/main" val="234802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189C-5534-4064-7B48-5E7E7C5AD370}"/>
              </a:ext>
            </a:extLst>
          </p:cNvPr>
          <p:cNvSpPr>
            <a:spLocks noGrp="1"/>
          </p:cNvSpPr>
          <p:nvPr>
            <p:ph type="title"/>
          </p:nvPr>
        </p:nvSpPr>
        <p:spPr>
          <a:xfrm>
            <a:off x="677334" y="609600"/>
            <a:ext cx="10772544" cy="569843"/>
          </a:xfrm>
        </p:spPr>
        <p:txBody>
          <a:bodyPr>
            <a:noAutofit/>
          </a:bodyPr>
          <a:lstStyle/>
          <a:p>
            <a:r>
              <a:rPr lang="en-US" b="1" dirty="0">
                <a:solidFill>
                  <a:srgbClr val="002060"/>
                </a:solidFill>
                <a:latin typeface="+mn-lt"/>
              </a:rPr>
              <a:t>Initiatives for Ensuring Women Empowerment (1)</a:t>
            </a:r>
            <a:endParaRPr lang="en-GB" b="1" dirty="0">
              <a:solidFill>
                <a:srgbClr val="002060"/>
              </a:solidFill>
              <a:latin typeface="+mn-lt"/>
            </a:endParaRPr>
          </a:p>
        </p:txBody>
      </p:sp>
      <p:sp>
        <p:nvSpPr>
          <p:cNvPr id="3" name="Content Placeholder 2">
            <a:extLst>
              <a:ext uri="{FF2B5EF4-FFF2-40B4-BE49-F238E27FC236}">
                <a16:creationId xmlns:a16="http://schemas.microsoft.com/office/drawing/2014/main" id="{49BF4153-C141-EA17-E4C6-6D2938E3930F}"/>
              </a:ext>
            </a:extLst>
          </p:cNvPr>
          <p:cNvSpPr>
            <a:spLocks noGrp="1"/>
          </p:cNvSpPr>
          <p:nvPr>
            <p:ph idx="1"/>
          </p:nvPr>
        </p:nvSpPr>
        <p:spPr>
          <a:xfrm>
            <a:off x="821634" y="1417983"/>
            <a:ext cx="10772543" cy="4583571"/>
          </a:xfrm>
        </p:spPr>
        <p:txBody>
          <a:bodyPr>
            <a:normAutofit lnSpcReduction="10000"/>
          </a:bodyPr>
          <a:lstStyle/>
          <a:p>
            <a:pPr algn="l">
              <a:buFont typeface="+mj-lt"/>
              <a:buAutoNum type="arabicPeriod"/>
            </a:pPr>
            <a:r>
              <a:rPr lang="en-US" sz="2400" b="1" i="0" dirty="0">
                <a:solidFill>
                  <a:schemeClr val="tx1"/>
                </a:solidFill>
                <a:effectLst/>
              </a:rPr>
              <a:t>Economic Empowerment</a:t>
            </a:r>
            <a:r>
              <a:rPr lang="en-US" sz="2400" b="0" i="0" dirty="0">
                <a:solidFill>
                  <a:schemeClr val="tx1"/>
                </a:solidFill>
                <a:effectLst/>
              </a:rPr>
              <a:t>: Microfinance initiatives, such as Grameen Bank, have helped empower rural women by providing them with access to financial services and credit. Women in rural areas have been able to start small businesses and generate income for their families.</a:t>
            </a:r>
          </a:p>
          <a:p>
            <a:pPr algn="l">
              <a:buFont typeface="+mj-lt"/>
              <a:buAutoNum type="arabicPeriod"/>
            </a:pPr>
            <a:r>
              <a:rPr lang="en-US" sz="2400" b="1" i="0" dirty="0">
                <a:solidFill>
                  <a:schemeClr val="tx1"/>
                </a:solidFill>
                <a:effectLst/>
              </a:rPr>
              <a:t>Education</a:t>
            </a:r>
            <a:r>
              <a:rPr lang="en-US" sz="2400" b="0" i="0" dirty="0">
                <a:solidFill>
                  <a:schemeClr val="tx1"/>
                </a:solidFill>
                <a:effectLst/>
              </a:rPr>
              <a:t>: Efforts have been made to increase girls' access to education in rural areas, which is crucial for their empowerment. While progress has been made, disparities in education still exist, with lower literacy rates among women compared to men.</a:t>
            </a:r>
          </a:p>
          <a:p>
            <a:pPr algn="l">
              <a:buFont typeface="+mj-lt"/>
              <a:buAutoNum type="arabicPeriod"/>
            </a:pPr>
            <a:r>
              <a:rPr lang="en-US" sz="2400" b="1" i="0" dirty="0">
                <a:solidFill>
                  <a:schemeClr val="tx1"/>
                </a:solidFill>
                <a:effectLst/>
              </a:rPr>
              <a:t>Healthcare</a:t>
            </a:r>
            <a:r>
              <a:rPr lang="en-US" sz="2400" b="0" i="0" dirty="0">
                <a:solidFill>
                  <a:schemeClr val="tx1"/>
                </a:solidFill>
                <a:effectLst/>
              </a:rPr>
              <a:t>: Initiatives have been taken to improve healthcare access for women in rural areas, including maternal health services. However, challenges related to maternal mortality and healthcare infrastructure persist in some regions.</a:t>
            </a:r>
          </a:p>
          <a:p>
            <a:pPr marL="0" indent="0" algn="l">
              <a:buNone/>
            </a:pPr>
            <a:endParaRPr lang="en-US" b="0" i="0" dirty="0">
              <a:solidFill>
                <a:srgbClr val="374151"/>
              </a:solidFill>
              <a:effectLst/>
              <a:latin typeface="Söhne"/>
            </a:endParaRPr>
          </a:p>
          <a:p>
            <a:endParaRPr lang="en-GB" dirty="0"/>
          </a:p>
        </p:txBody>
      </p:sp>
    </p:spTree>
    <p:extLst>
      <p:ext uri="{BB962C8B-B14F-4D97-AF65-F5344CB8AC3E}">
        <p14:creationId xmlns:p14="http://schemas.microsoft.com/office/powerpoint/2010/main" val="391573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189C-5534-4064-7B48-5E7E7C5AD370}"/>
              </a:ext>
            </a:extLst>
          </p:cNvPr>
          <p:cNvSpPr>
            <a:spLocks noGrp="1"/>
          </p:cNvSpPr>
          <p:nvPr>
            <p:ph type="title"/>
          </p:nvPr>
        </p:nvSpPr>
        <p:spPr>
          <a:xfrm>
            <a:off x="677334" y="609600"/>
            <a:ext cx="10772544" cy="569843"/>
          </a:xfrm>
        </p:spPr>
        <p:txBody>
          <a:bodyPr>
            <a:noAutofit/>
          </a:bodyPr>
          <a:lstStyle/>
          <a:p>
            <a:r>
              <a:rPr lang="en-US" b="1" dirty="0">
                <a:solidFill>
                  <a:srgbClr val="002060"/>
                </a:solidFill>
                <a:latin typeface="+mn-lt"/>
              </a:rPr>
              <a:t>Initiatives for Ensuring Women Empowerment (2)</a:t>
            </a:r>
            <a:endParaRPr lang="en-GB" b="1" dirty="0">
              <a:solidFill>
                <a:srgbClr val="002060"/>
              </a:solidFill>
              <a:latin typeface="+mn-lt"/>
            </a:endParaRPr>
          </a:p>
        </p:txBody>
      </p:sp>
      <p:sp>
        <p:nvSpPr>
          <p:cNvPr id="3" name="Content Placeholder 2">
            <a:extLst>
              <a:ext uri="{FF2B5EF4-FFF2-40B4-BE49-F238E27FC236}">
                <a16:creationId xmlns:a16="http://schemas.microsoft.com/office/drawing/2014/main" id="{49BF4153-C141-EA17-E4C6-6D2938E3930F}"/>
              </a:ext>
            </a:extLst>
          </p:cNvPr>
          <p:cNvSpPr>
            <a:spLocks noGrp="1"/>
          </p:cNvSpPr>
          <p:nvPr>
            <p:ph idx="1"/>
          </p:nvPr>
        </p:nvSpPr>
        <p:spPr>
          <a:xfrm>
            <a:off x="821634" y="1417983"/>
            <a:ext cx="10972801" cy="5115339"/>
          </a:xfrm>
        </p:spPr>
        <p:txBody>
          <a:bodyPr>
            <a:normAutofit fontScale="92500"/>
          </a:bodyPr>
          <a:lstStyle/>
          <a:p>
            <a:pPr marL="0" indent="0" algn="l">
              <a:buNone/>
            </a:pPr>
            <a:r>
              <a:rPr lang="en-US" sz="2400" b="1" i="0" dirty="0">
                <a:solidFill>
                  <a:schemeClr val="tx1"/>
                </a:solidFill>
                <a:effectLst/>
              </a:rPr>
              <a:t>4. Legal Rights: Legal reforms have been made to protect women's rights, including measures to combat gender-based violence. However, enforcement of these laws can be a challenge, particularly in remote rural areas.</a:t>
            </a:r>
          </a:p>
          <a:p>
            <a:pPr marL="0" indent="0" algn="l">
              <a:buNone/>
            </a:pPr>
            <a:r>
              <a:rPr lang="en-US" sz="2400" b="1" i="0" dirty="0">
                <a:solidFill>
                  <a:schemeClr val="tx1"/>
                </a:solidFill>
                <a:effectLst/>
              </a:rPr>
              <a:t>5. Social Norms: Traditional gender norms and stereotypes still influence the lives of women in rural Bangladesh. These norms can limit their freedom and opportunities.</a:t>
            </a:r>
          </a:p>
          <a:p>
            <a:pPr marL="0" indent="0" algn="l">
              <a:buNone/>
            </a:pPr>
            <a:r>
              <a:rPr lang="en-US" sz="2400" b="1" i="0" dirty="0">
                <a:solidFill>
                  <a:schemeClr val="tx1"/>
                </a:solidFill>
                <a:effectLst/>
              </a:rPr>
              <a:t>6. Political Representation: Women's representation in local government and decision-making bodies has improved through reserved seats for women in local councils. This has allowed women to have a voice in community development.</a:t>
            </a:r>
          </a:p>
          <a:p>
            <a:pPr marL="0" indent="0" algn="l">
              <a:buNone/>
            </a:pPr>
            <a:r>
              <a:rPr lang="en-US" sz="2400" b="1" i="0" dirty="0">
                <a:solidFill>
                  <a:schemeClr val="tx1"/>
                </a:solidFill>
                <a:effectLst/>
              </a:rPr>
              <a:t>7. NGO and International Aid: Non-governmental organizations (NGOs) and international aid agencies have played a significant role in promoting women's empowerment in rural areas through various programs and initiatives.</a:t>
            </a:r>
          </a:p>
          <a:p>
            <a:pPr marL="0" indent="0" algn="l">
              <a:buNone/>
            </a:pPr>
            <a:endParaRPr lang="en-US" b="0" i="0" dirty="0">
              <a:solidFill>
                <a:srgbClr val="374151"/>
              </a:solidFill>
              <a:effectLst/>
              <a:latin typeface="Söhne"/>
            </a:endParaRPr>
          </a:p>
          <a:p>
            <a:endParaRPr lang="en-GB" dirty="0"/>
          </a:p>
        </p:txBody>
      </p:sp>
    </p:spTree>
    <p:extLst>
      <p:ext uri="{BB962C8B-B14F-4D97-AF65-F5344CB8AC3E}">
        <p14:creationId xmlns:p14="http://schemas.microsoft.com/office/powerpoint/2010/main" val="269910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B586-3C82-4112-6D01-C377CD88293F}"/>
              </a:ext>
            </a:extLst>
          </p:cNvPr>
          <p:cNvSpPr>
            <a:spLocks noGrp="1"/>
          </p:cNvSpPr>
          <p:nvPr>
            <p:ph type="title"/>
          </p:nvPr>
        </p:nvSpPr>
        <p:spPr>
          <a:xfrm>
            <a:off x="641555" y="1957951"/>
            <a:ext cx="10515600" cy="2761533"/>
          </a:xfrm>
        </p:spPr>
        <p:txBody>
          <a:bodyPr/>
          <a:lstStyle/>
          <a:p>
            <a:pPr algn="ctr"/>
            <a:r>
              <a:rPr lang="en-US" b="1" i="1" dirty="0">
                <a:solidFill>
                  <a:srgbClr val="002060"/>
                </a:solidFill>
              </a:rPr>
              <a:t>Part-2</a:t>
            </a:r>
            <a:br>
              <a:rPr lang="en-US" dirty="0"/>
            </a:br>
            <a:r>
              <a:rPr lang="en-US" dirty="0">
                <a:solidFill>
                  <a:srgbClr val="002060"/>
                </a:solidFill>
              </a:rPr>
              <a:t>Ethnicity and Race in Rural societies</a:t>
            </a:r>
            <a:br>
              <a:rPr lang="en-US" dirty="0">
                <a:solidFill>
                  <a:srgbClr val="002060"/>
                </a:solidFill>
              </a:rPr>
            </a:br>
            <a:r>
              <a:rPr lang="en-US" sz="2800" b="1" i="1" dirty="0">
                <a:solidFill>
                  <a:srgbClr val="002060"/>
                </a:solidFill>
              </a:rPr>
              <a:t>The aim of this part is to explore the ethnicity and racial differences in Rural Societies </a:t>
            </a:r>
          </a:p>
        </p:txBody>
      </p:sp>
    </p:spTree>
    <p:extLst>
      <p:ext uri="{BB962C8B-B14F-4D97-AF65-F5344CB8AC3E}">
        <p14:creationId xmlns:p14="http://schemas.microsoft.com/office/powerpoint/2010/main" val="218518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93F2-D023-41E5-F139-AABC5DAF43BB}"/>
              </a:ext>
            </a:extLst>
          </p:cNvPr>
          <p:cNvSpPr>
            <a:spLocks noGrp="1"/>
          </p:cNvSpPr>
          <p:nvPr>
            <p:ph type="title"/>
          </p:nvPr>
        </p:nvSpPr>
        <p:spPr>
          <a:xfrm>
            <a:off x="677334" y="609600"/>
            <a:ext cx="10414736" cy="1320800"/>
          </a:xfrm>
        </p:spPr>
        <p:txBody>
          <a:bodyPr/>
          <a:lstStyle/>
          <a:p>
            <a:r>
              <a:rPr lang="en-GB" b="1" dirty="0">
                <a:solidFill>
                  <a:srgbClr val="002060"/>
                </a:solidFill>
              </a:rPr>
              <a:t>Ethnicity and Racial Factors in Rural Areas</a:t>
            </a:r>
          </a:p>
        </p:txBody>
      </p:sp>
      <p:sp>
        <p:nvSpPr>
          <p:cNvPr id="3" name="Content Placeholder 2">
            <a:extLst>
              <a:ext uri="{FF2B5EF4-FFF2-40B4-BE49-F238E27FC236}">
                <a16:creationId xmlns:a16="http://schemas.microsoft.com/office/drawing/2014/main" id="{7020B50A-FBD8-79ED-2FDD-7CF3077E831B}"/>
              </a:ext>
            </a:extLst>
          </p:cNvPr>
          <p:cNvSpPr>
            <a:spLocks noGrp="1"/>
          </p:cNvSpPr>
          <p:nvPr>
            <p:ph idx="1"/>
          </p:nvPr>
        </p:nvSpPr>
        <p:spPr>
          <a:xfrm>
            <a:off x="763473" y="1488613"/>
            <a:ext cx="11189988" cy="4759787"/>
          </a:xfrm>
        </p:spPr>
        <p:txBody>
          <a:bodyPr>
            <a:normAutofit fontScale="92500" lnSpcReduction="10000"/>
          </a:bodyPr>
          <a:lstStyle/>
          <a:p>
            <a:pPr algn="l"/>
            <a:r>
              <a:rPr lang="en-US" sz="2200" b="0" i="0" dirty="0">
                <a:solidFill>
                  <a:schemeClr val="tx1"/>
                </a:solidFill>
                <a:effectLst/>
              </a:rPr>
              <a:t>Ethnicity refers to </a:t>
            </a:r>
            <a:r>
              <a:rPr lang="en-US" sz="2200" b="0" i="0" dirty="0">
                <a:solidFill>
                  <a:srgbClr val="00B0F0"/>
                </a:solidFill>
                <a:effectLst/>
              </a:rPr>
              <a:t>a social construct that categorizes groups of people based on shared cultural traits, such as language, religion, customs, traditions, history, and often a sense of common identity and heritage</a:t>
            </a:r>
            <a:r>
              <a:rPr lang="en-US" sz="2200" b="0" i="0" dirty="0">
                <a:solidFill>
                  <a:schemeClr val="tx1"/>
                </a:solidFill>
                <a:effectLst/>
              </a:rPr>
              <a:t>. Unlike </a:t>
            </a:r>
            <a:r>
              <a:rPr lang="en-US" sz="2200" b="0" i="0" dirty="0">
                <a:solidFill>
                  <a:srgbClr val="FF0000"/>
                </a:solidFill>
                <a:effectLst/>
              </a:rPr>
              <a:t>race, which is typically associated with physical characteristics</a:t>
            </a:r>
            <a:r>
              <a:rPr lang="en-US" sz="2200" b="0" i="0" dirty="0">
                <a:solidFill>
                  <a:schemeClr val="tx1"/>
                </a:solidFill>
                <a:effectLst/>
              </a:rPr>
              <a:t> like skin color, ethnicity is more about cultural and social characteristics that tie a group of individuals together.</a:t>
            </a:r>
          </a:p>
          <a:p>
            <a:pPr algn="l"/>
            <a:r>
              <a:rPr lang="en-US" sz="2200" b="0" i="0" dirty="0">
                <a:solidFill>
                  <a:schemeClr val="tx1"/>
                </a:solidFill>
                <a:effectLst/>
              </a:rPr>
              <a:t>Ethnicity can be a complex and multifaceted concept because it encompasses a wide range of cultural elements and can vary from one region or context to another. People often identify with their ethnicity as a way of expressing their cultural and social affiliations and may feel a sense of belonging to a particular ethnic group.</a:t>
            </a:r>
          </a:p>
          <a:p>
            <a:pPr algn="l"/>
            <a:r>
              <a:rPr lang="en-US" sz="2200" b="0" i="0" dirty="0">
                <a:solidFill>
                  <a:schemeClr val="tx1"/>
                </a:solidFill>
                <a:effectLst/>
              </a:rPr>
              <a:t>It's important to note that ethnicity is a social and cultural construct and does not have a biological basis. People within the same ethnic group can have diverse physical appearances, and individuals may identify with multiple ethnicities or none at all. Additionally, ethnicity can be a source of pride and connection for some, while for others, it may be a source of discrimination or marginalization when ethnic differences are used to justify unequal treatment or prejudice.</a:t>
            </a:r>
          </a:p>
          <a:p>
            <a:endParaRPr lang="en-GB" dirty="0"/>
          </a:p>
        </p:txBody>
      </p:sp>
    </p:spTree>
    <p:extLst>
      <p:ext uri="{BB962C8B-B14F-4D97-AF65-F5344CB8AC3E}">
        <p14:creationId xmlns:p14="http://schemas.microsoft.com/office/powerpoint/2010/main" val="414680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C6D5-6FE0-F61C-5BBE-36C8509B0507}"/>
              </a:ext>
            </a:extLst>
          </p:cNvPr>
          <p:cNvSpPr>
            <a:spLocks noGrp="1"/>
          </p:cNvSpPr>
          <p:nvPr>
            <p:ph type="title"/>
          </p:nvPr>
        </p:nvSpPr>
        <p:spPr>
          <a:xfrm>
            <a:off x="677333" y="1179442"/>
            <a:ext cx="11170109" cy="750957"/>
          </a:xfrm>
        </p:spPr>
        <p:txBody>
          <a:bodyPr>
            <a:noAutofit/>
          </a:bodyPr>
          <a:lstStyle/>
          <a:p>
            <a:r>
              <a:rPr lang="en-US" sz="4000" b="1" dirty="0">
                <a:solidFill>
                  <a:srgbClr val="002060"/>
                </a:solidFill>
              </a:rPr>
              <a:t>Ethnicity and Race in Rural Societies </a:t>
            </a:r>
          </a:p>
        </p:txBody>
      </p:sp>
      <p:sp>
        <p:nvSpPr>
          <p:cNvPr id="3" name="Content Placeholder 2">
            <a:extLst>
              <a:ext uri="{FF2B5EF4-FFF2-40B4-BE49-F238E27FC236}">
                <a16:creationId xmlns:a16="http://schemas.microsoft.com/office/drawing/2014/main" id="{E6806366-768F-061D-89AA-8BBA0222CB7A}"/>
              </a:ext>
            </a:extLst>
          </p:cNvPr>
          <p:cNvSpPr>
            <a:spLocks noGrp="1"/>
          </p:cNvSpPr>
          <p:nvPr>
            <p:ph idx="1"/>
          </p:nvPr>
        </p:nvSpPr>
        <p:spPr>
          <a:xfrm>
            <a:off x="677334" y="1930399"/>
            <a:ext cx="11170108" cy="4110963"/>
          </a:xfrm>
        </p:spPr>
        <p:txBody>
          <a:bodyPr>
            <a:normAutofit fontScale="85000" lnSpcReduction="20000"/>
          </a:bodyPr>
          <a:lstStyle/>
          <a:p>
            <a:r>
              <a:rPr lang="en-US" dirty="0"/>
              <a:t> </a:t>
            </a:r>
            <a:r>
              <a:rPr lang="en-US" sz="2600" dirty="0">
                <a:solidFill>
                  <a:schemeClr val="tx1"/>
                </a:solidFill>
              </a:rPr>
              <a:t>Population(in million)- 169.83 </a:t>
            </a:r>
          </a:p>
          <a:p>
            <a:r>
              <a:rPr lang="en-US" sz="2600" dirty="0">
                <a:solidFill>
                  <a:schemeClr val="tx1"/>
                </a:solidFill>
              </a:rPr>
              <a:t>Religious Differentiation </a:t>
            </a: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r>
              <a:rPr lang="en-US" sz="2600" dirty="0">
                <a:solidFill>
                  <a:schemeClr val="tx1"/>
                </a:solidFill>
              </a:rPr>
              <a:t> Culture:</a:t>
            </a:r>
          </a:p>
          <a:p>
            <a:pPr marL="0" indent="0">
              <a:buNone/>
            </a:pPr>
            <a:r>
              <a:rPr lang="en-US" sz="2600" dirty="0">
                <a:solidFill>
                  <a:schemeClr val="tx1"/>
                </a:solidFill>
              </a:rPr>
              <a:t>The culture of Bangladesh has evolved with influences from diverse social societies. Bangladesh's main religion is Islam, which has played a critical part in influencing the country's culture.</a:t>
            </a:r>
          </a:p>
        </p:txBody>
      </p:sp>
      <p:graphicFrame>
        <p:nvGraphicFramePr>
          <p:cNvPr id="4" name="Table 4">
            <a:extLst>
              <a:ext uri="{FF2B5EF4-FFF2-40B4-BE49-F238E27FC236}">
                <a16:creationId xmlns:a16="http://schemas.microsoft.com/office/drawing/2014/main" id="{7999F962-B0D2-C9BD-6367-85DC096989B4}"/>
              </a:ext>
            </a:extLst>
          </p:cNvPr>
          <p:cNvGraphicFramePr>
            <a:graphicFrameLocks noGrp="1"/>
          </p:cNvGraphicFramePr>
          <p:nvPr>
            <p:extLst>
              <p:ext uri="{D42A27DB-BD31-4B8C-83A1-F6EECF244321}">
                <p14:modId xmlns:p14="http://schemas.microsoft.com/office/powerpoint/2010/main" val="1197119970"/>
              </p:ext>
            </p:extLst>
          </p:nvPr>
        </p:nvGraphicFramePr>
        <p:xfrm>
          <a:off x="2372033" y="2989908"/>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68272644"/>
                    </a:ext>
                  </a:extLst>
                </a:gridCol>
                <a:gridCol w="4064000">
                  <a:extLst>
                    <a:ext uri="{9D8B030D-6E8A-4147-A177-3AD203B41FA5}">
                      <a16:colId xmlns:a16="http://schemas.microsoft.com/office/drawing/2014/main" val="2375636341"/>
                    </a:ext>
                  </a:extLst>
                </a:gridCol>
              </a:tblGrid>
              <a:tr h="370840">
                <a:tc>
                  <a:txBody>
                    <a:bodyPr/>
                    <a:lstStyle/>
                    <a:p>
                      <a:endParaRPr lang="en-US" dirty="0"/>
                    </a:p>
                  </a:txBody>
                  <a:tcPr/>
                </a:tc>
                <a:tc>
                  <a:txBody>
                    <a:bodyPr/>
                    <a:lstStyle/>
                    <a:p>
                      <a:r>
                        <a:rPr lang="en-US" dirty="0"/>
                        <a:t>       Percentage of Total Population </a:t>
                      </a:r>
                    </a:p>
                  </a:txBody>
                  <a:tcPr/>
                </a:tc>
                <a:extLst>
                  <a:ext uri="{0D108BD9-81ED-4DB2-BD59-A6C34878D82A}">
                    <a16:rowId xmlns:a16="http://schemas.microsoft.com/office/drawing/2014/main" val="1815223376"/>
                  </a:ext>
                </a:extLst>
              </a:tr>
              <a:tr h="370840">
                <a:tc>
                  <a:txBody>
                    <a:bodyPr/>
                    <a:lstStyle/>
                    <a:p>
                      <a:r>
                        <a:rPr lang="en-US" dirty="0"/>
                        <a:t>Muslim</a:t>
                      </a:r>
                    </a:p>
                  </a:txBody>
                  <a:tcPr/>
                </a:tc>
                <a:tc>
                  <a:txBody>
                    <a:bodyPr/>
                    <a:lstStyle/>
                    <a:p>
                      <a:pPr algn="ctr"/>
                      <a:r>
                        <a:rPr lang="en-US" dirty="0"/>
                        <a:t>   89.1%</a:t>
                      </a:r>
                    </a:p>
                  </a:txBody>
                  <a:tcPr/>
                </a:tc>
                <a:extLst>
                  <a:ext uri="{0D108BD9-81ED-4DB2-BD59-A6C34878D82A}">
                    <a16:rowId xmlns:a16="http://schemas.microsoft.com/office/drawing/2014/main" val="3349414907"/>
                  </a:ext>
                </a:extLst>
              </a:tr>
              <a:tr h="370840">
                <a:tc>
                  <a:txBody>
                    <a:bodyPr/>
                    <a:lstStyle/>
                    <a:p>
                      <a:r>
                        <a:rPr lang="en-US" dirty="0"/>
                        <a:t>Hindu</a:t>
                      </a:r>
                    </a:p>
                  </a:txBody>
                  <a:tcPr/>
                </a:tc>
                <a:tc>
                  <a:txBody>
                    <a:bodyPr/>
                    <a:lstStyle/>
                    <a:p>
                      <a:pPr algn="ctr"/>
                      <a:r>
                        <a:rPr lang="en-US" dirty="0"/>
                        <a:t>10%</a:t>
                      </a:r>
                    </a:p>
                  </a:txBody>
                  <a:tcPr/>
                </a:tc>
                <a:extLst>
                  <a:ext uri="{0D108BD9-81ED-4DB2-BD59-A6C34878D82A}">
                    <a16:rowId xmlns:a16="http://schemas.microsoft.com/office/drawing/2014/main" val="2091178157"/>
                  </a:ext>
                </a:extLst>
              </a:tr>
              <a:tr h="370840">
                <a:tc>
                  <a:txBody>
                    <a:bodyPr/>
                    <a:lstStyle/>
                    <a:p>
                      <a:r>
                        <a:rPr lang="en-US" dirty="0"/>
                        <a:t>Others (Christian, </a:t>
                      </a:r>
                      <a:r>
                        <a:rPr lang="en-US" dirty="0" err="1"/>
                        <a:t>Budhists</a:t>
                      </a:r>
                      <a:r>
                        <a:rPr lang="en-US" dirty="0"/>
                        <a:t>)</a:t>
                      </a:r>
                    </a:p>
                  </a:txBody>
                  <a:tcPr/>
                </a:tc>
                <a:tc>
                  <a:txBody>
                    <a:bodyPr/>
                    <a:lstStyle/>
                    <a:p>
                      <a:pPr algn="ctr"/>
                      <a:r>
                        <a:rPr lang="en-US" dirty="0"/>
                        <a:t>0.9%</a:t>
                      </a:r>
                    </a:p>
                  </a:txBody>
                  <a:tcPr/>
                </a:tc>
                <a:extLst>
                  <a:ext uri="{0D108BD9-81ED-4DB2-BD59-A6C34878D82A}">
                    <a16:rowId xmlns:a16="http://schemas.microsoft.com/office/drawing/2014/main" val="3696754973"/>
                  </a:ext>
                </a:extLst>
              </a:tr>
            </a:tbl>
          </a:graphicData>
        </a:graphic>
      </p:graphicFrame>
    </p:spTree>
    <p:extLst>
      <p:ext uri="{BB962C8B-B14F-4D97-AF65-F5344CB8AC3E}">
        <p14:creationId xmlns:p14="http://schemas.microsoft.com/office/powerpoint/2010/main" val="84451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6595-A7E4-7C56-3493-FAC943EAF59B}"/>
              </a:ext>
            </a:extLst>
          </p:cNvPr>
          <p:cNvSpPr>
            <a:spLocks noGrp="1"/>
          </p:cNvSpPr>
          <p:nvPr>
            <p:ph type="title"/>
          </p:nvPr>
        </p:nvSpPr>
        <p:spPr>
          <a:xfrm>
            <a:off x="677333" y="821634"/>
            <a:ext cx="11726701" cy="1108765"/>
          </a:xfrm>
        </p:spPr>
        <p:txBody>
          <a:bodyPr/>
          <a:lstStyle/>
          <a:p>
            <a:r>
              <a:rPr lang="en-US" b="1" dirty="0">
                <a:solidFill>
                  <a:srgbClr val="002060"/>
                </a:solidFill>
              </a:rPr>
              <a:t>Challenges to Ensure the Rights of Ethnic People</a:t>
            </a:r>
          </a:p>
        </p:txBody>
      </p:sp>
      <p:sp>
        <p:nvSpPr>
          <p:cNvPr id="3" name="Content Placeholder 2">
            <a:extLst>
              <a:ext uri="{FF2B5EF4-FFF2-40B4-BE49-F238E27FC236}">
                <a16:creationId xmlns:a16="http://schemas.microsoft.com/office/drawing/2014/main" id="{A040A67B-3167-3E9F-B9B4-11F038A4E47F}"/>
              </a:ext>
            </a:extLst>
          </p:cNvPr>
          <p:cNvSpPr>
            <a:spLocks noGrp="1"/>
          </p:cNvSpPr>
          <p:nvPr>
            <p:ph idx="1"/>
          </p:nvPr>
        </p:nvSpPr>
        <p:spPr>
          <a:xfrm>
            <a:off x="677333" y="1590261"/>
            <a:ext cx="11315884" cy="4128788"/>
          </a:xfrm>
        </p:spPr>
        <p:txBody>
          <a:bodyPr>
            <a:noAutofit/>
          </a:bodyPr>
          <a:lstStyle/>
          <a:p>
            <a:pPr algn="just">
              <a:buFont typeface="+mj-lt"/>
              <a:buAutoNum type="arabicPeriod"/>
            </a:pPr>
            <a:r>
              <a:rPr lang="en-US" sz="2200" b="1" i="0" dirty="0">
                <a:solidFill>
                  <a:schemeClr val="tx1"/>
                </a:solidFill>
                <a:effectLst/>
              </a:rPr>
              <a:t>Cultural and Linguistic Diversity:</a:t>
            </a:r>
            <a:r>
              <a:rPr lang="en-US" sz="2200" b="0" i="0" dirty="0">
                <a:solidFill>
                  <a:schemeClr val="tx1"/>
                </a:solidFill>
                <a:effectLst/>
              </a:rPr>
              <a:t> Bangladesh is home to numerous ethnic groups, each with its own distinct culture, language, and traditions. Maintaining and preserving this cultural diversity can be challenging, as dominant cultural norms often overshadow the unique identities of these ethnic groups.</a:t>
            </a:r>
          </a:p>
          <a:p>
            <a:pPr algn="just">
              <a:buFont typeface="+mj-lt"/>
              <a:buAutoNum type="arabicPeriod"/>
            </a:pPr>
            <a:r>
              <a:rPr lang="en-US" sz="2200" b="1" i="0" dirty="0">
                <a:solidFill>
                  <a:schemeClr val="tx1"/>
                </a:solidFill>
                <a:effectLst/>
              </a:rPr>
              <a:t>Land Rights and Displacement:</a:t>
            </a:r>
            <a:r>
              <a:rPr lang="en-US" sz="2200" b="0" i="0" dirty="0">
                <a:solidFill>
                  <a:schemeClr val="tx1"/>
                </a:solidFill>
                <a:effectLst/>
              </a:rPr>
              <a:t> Many ethnic communities in Bangladesh have historically faced land rights issues and displacement from their ancestral lands due to development projects, illegal land grabbing, and encroachment. </a:t>
            </a:r>
          </a:p>
          <a:p>
            <a:pPr algn="just">
              <a:buFont typeface="+mj-lt"/>
              <a:buAutoNum type="arabicPeriod"/>
            </a:pPr>
            <a:r>
              <a:rPr lang="en-US" sz="2200" b="1" i="0" dirty="0">
                <a:solidFill>
                  <a:schemeClr val="tx1"/>
                </a:solidFill>
                <a:effectLst/>
              </a:rPr>
              <a:t>Discrimination and Marginalization:</a:t>
            </a:r>
            <a:r>
              <a:rPr lang="en-US" sz="2200" b="0" i="0" dirty="0">
                <a:solidFill>
                  <a:schemeClr val="tx1"/>
                </a:solidFill>
                <a:effectLst/>
              </a:rPr>
              <a:t> Ethnic minorities in Bangladesh often experience discrimination and marginalization in various aspects of life, including education, employment, and healthcare. Overcoming deep-seated biases and prejudices is essential for fostering an inclusive society.</a:t>
            </a:r>
          </a:p>
          <a:p>
            <a:endParaRPr lang="en-US" sz="1900" dirty="0"/>
          </a:p>
        </p:txBody>
      </p:sp>
    </p:spTree>
    <p:extLst>
      <p:ext uri="{BB962C8B-B14F-4D97-AF65-F5344CB8AC3E}">
        <p14:creationId xmlns:p14="http://schemas.microsoft.com/office/powerpoint/2010/main" val="37633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6595-A7E4-7C56-3493-FAC943EAF59B}"/>
              </a:ext>
            </a:extLst>
          </p:cNvPr>
          <p:cNvSpPr>
            <a:spLocks noGrp="1"/>
          </p:cNvSpPr>
          <p:nvPr>
            <p:ph type="title"/>
          </p:nvPr>
        </p:nvSpPr>
        <p:spPr>
          <a:xfrm>
            <a:off x="677333" y="1139686"/>
            <a:ext cx="11726701" cy="790713"/>
          </a:xfrm>
        </p:spPr>
        <p:txBody>
          <a:bodyPr/>
          <a:lstStyle/>
          <a:p>
            <a:r>
              <a:rPr lang="en-US" b="1" dirty="0">
                <a:solidFill>
                  <a:srgbClr val="002060"/>
                </a:solidFill>
              </a:rPr>
              <a:t>Challenges to Ensure the Rights of Ethnic People</a:t>
            </a:r>
          </a:p>
        </p:txBody>
      </p:sp>
      <p:sp>
        <p:nvSpPr>
          <p:cNvPr id="3" name="Content Placeholder 2">
            <a:extLst>
              <a:ext uri="{FF2B5EF4-FFF2-40B4-BE49-F238E27FC236}">
                <a16:creationId xmlns:a16="http://schemas.microsoft.com/office/drawing/2014/main" id="{A040A67B-3167-3E9F-B9B4-11F038A4E47F}"/>
              </a:ext>
            </a:extLst>
          </p:cNvPr>
          <p:cNvSpPr>
            <a:spLocks noGrp="1"/>
          </p:cNvSpPr>
          <p:nvPr>
            <p:ph idx="1"/>
          </p:nvPr>
        </p:nvSpPr>
        <p:spPr>
          <a:xfrm>
            <a:off x="677333" y="1930400"/>
            <a:ext cx="10837334" cy="4221553"/>
          </a:xfrm>
        </p:spPr>
        <p:txBody>
          <a:bodyPr>
            <a:noAutofit/>
          </a:bodyPr>
          <a:lstStyle/>
          <a:p>
            <a:pPr marL="0" indent="0" algn="just">
              <a:buNone/>
            </a:pPr>
            <a:r>
              <a:rPr lang="en-US" sz="2200" b="1" i="0" dirty="0">
                <a:solidFill>
                  <a:srgbClr val="374151"/>
                </a:solidFill>
                <a:effectLst/>
              </a:rPr>
              <a:t>5. </a:t>
            </a:r>
            <a:r>
              <a:rPr lang="en-US" sz="2200" b="1" i="0" dirty="0">
                <a:solidFill>
                  <a:schemeClr val="tx1"/>
                </a:solidFill>
                <a:effectLst/>
              </a:rPr>
              <a:t>Access to Basic Services:</a:t>
            </a:r>
            <a:r>
              <a:rPr lang="en-US" sz="2200" b="0" i="0" dirty="0">
                <a:solidFill>
                  <a:schemeClr val="tx1"/>
                </a:solidFill>
                <a:effectLst/>
              </a:rPr>
              <a:t> Ethnic communities, particularly those in remote or hilly areas, may have limited access to basic services like education, healthcare, and clean water. Improving infrastructure and service delivery in these areas is essential to uplift these communities.</a:t>
            </a:r>
          </a:p>
          <a:p>
            <a:pPr marL="0" indent="0" algn="just">
              <a:buNone/>
            </a:pPr>
            <a:endParaRPr lang="en-US" sz="2200" b="0" i="0" dirty="0">
              <a:solidFill>
                <a:schemeClr val="tx1"/>
              </a:solidFill>
              <a:effectLst/>
            </a:endParaRPr>
          </a:p>
          <a:p>
            <a:pPr marL="0" indent="0" algn="just">
              <a:buNone/>
            </a:pPr>
            <a:r>
              <a:rPr lang="en-US" sz="2200" b="1" i="0" dirty="0">
                <a:solidFill>
                  <a:schemeClr val="tx1"/>
                </a:solidFill>
                <a:effectLst/>
              </a:rPr>
              <a:t>6. Political Representation and Participation:</a:t>
            </a:r>
            <a:r>
              <a:rPr lang="en-US" sz="2200" b="0" i="0" dirty="0">
                <a:solidFill>
                  <a:schemeClr val="tx1"/>
                </a:solidFill>
                <a:effectLst/>
              </a:rPr>
              <a:t> Ensuring adequate political representation and participation of ethnic groups in governance structures is a challenge. Ethnic minorities often lack representation in national and local decision-making bodies, which hinders their ability to advocate for their rights and interests.</a:t>
            </a:r>
          </a:p>
          <a:p>
            <a:endParaRPr lang="en-US" sz="1900" dirty="0"/>
          </a:p>
        </p:txBody>
      </p:sp>
    </p:spTree>
    <p:extLst>
      <p:ext uri="{BB962C8B-B14F-4D97-AF65-F5344CB8AC3E}">
        <p14:creationId xmlns:p14="http://schemas.microsoft.com/office/powerpoint/2010/main" val="87491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0843-523A-7382-8D2F-2BC35E48CB9F}"/>
              </a:ext>
            </a:extLst>
          </p:cNvPr>
          <p:cNvSpPr>
            <a:spLocks noGrp="1"/>
          </p:cNvSpPr>
          <p:nvPr>
            <p:ph type="title"/>
          </p:nvPr>
        </p:nvSpPr>
        <p:spPr>
          <a:xfrm>
            <a:off x="838200" y="2241756"/>
            <a:ext cx="10734368" cy="1850026"/>
          </a:xfrm>
        </p:spPr>
        <p:txBody>
          <a:bodyPr>
            <a:normAutofit fontScale="90000"/>
          </a:bodyPr>
          <a:lstStyle/>
          <a:p>
            <a:pPr algn="ctr"/>
            <a:r>
              <a:rPr lang="en-US" b="1" i="1" dirty="0">
                <a:solidFill>
                  <a:srgbClr val="002060"/>
                </a:solidFill>
              </a:rPr>
              <a:t>Part-3</a:t>
            </a:r>
            <a:br>
              <a:rPr lang="en-US" dirty="0">
                <a:solidFill>
                  <a:srgbClr val="002060"/>
                </a:solidFill>
              </a:rPr>
            </a:br>
            <a:r>
              <a:rPr lang="en-US" dirty="0">
                <a:solidFill>
                  <a:srgbClr val="002060"/>
                </a:solidFill>
              </a:rPr>
              <a:t>Health and Healthcare Access in Rural Areas</a:t>
            </a:r>
            <a:br>
              <a:rPr lang="en-US" dirty="0">
                <a:solidFill>
                  <a:srgbClr val="002060"/>
                </a:solidFill>
              </a:rPr>
            </a:br>
            <a:r>
              <a:rPr lang="en-US" dirty="0">
                <a:solidFill>
                  <a:srgbClr val="002060"/>
                </a:solidFill>
              </a:rPr>
              <a:t>“</a:t>
            </a:r>
            <a:r>
              <a:rPr lang="en-US" sz="3100" b="1" i="1" dirty="0">
                <a:solidFill>
                  <a:srgbClr val="002060"/>
                </a:solidFill>
              </a:rPr>
              <a:t>The aim of this part is to observe current status of Health and Healthcare Access in Rural Areas along with common challenges and way outs “</a:t>
            </a:r>
          </a:p>
        </p:txBody>
      </p:sp>
    </p:spTree>
    <p:extLst>
      <p:ext uri="{BB962C8B-B14F-4D97-AF65-F5344CB8AC3E}">
        <p14:creationId xmlns:p14="http://schemas.microsoft.com/office/powerpoint/2010/main" val="47937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alphaModFix amt="35000"/>
          </a:blip>
          <a:srcRect t="10191" b="5540"/>
          <a:stretch/>
        </p:blipFill>
        <p:spPr>
          <a:xfrm>
            <a:off x="20" y="9535"/>
            <a:ext cx="12191980" cy="6857990"/>
          </a:xfrm>
          <a:prstGeom prst="rect">
            <a:avLst/>
          </a:prstGeom>
        </p:spPr>
      </p:pic>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1097280" y="1113183"/>
            <a:ext cx="10058400" cy="887895"/>
          </a:xfrm>
        </p:spPr>
        <p:txBody>
          <a:bodyPr>
            <a:normAutofit/>
          </a:bodyPr>
          <a:lstStyle/>
          <a:p>
            <a:r>
              <a:rPr lang="en-US" sz="4000" b="1" dirty="0">
                <a:solidFill>
                  <a:srgbClr val="002060"/>
                </a:solidFill>
                <a:latin typeface="+mn-lt"/>
                <a:cs typeface="Times New Roman" panose="02020603050405020304" pitchFamily="18" charset="0"/>
              </a:rPr>
              <a:t>Objectives of the Lecture</a:t>
            </a:r>
          </a:p>
        </p:txBody>
      </p:sp>
      <p:graphicFrame>
        <p:nvGraphicFramePr>
          <p:cNvPr id="77" name="Content Placeholder 2">
            <a:extLst>
              <a:ext uri="{FF2B5EF4-FFF2-40B4-BE49-F238E27FC236}">
                <a16:creationId xmlns:a16="http://schemas.microsoft.com/office/drawing/2014/main" id="{B1C907BC-1E6F-9B62-B9E6-B8C484BF7603}"/>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10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43A67-6F25-53B9-F0ED-F71CA79C37A6}"/>
              </a:ext>
            </a:extLst>
          </p:cNvPr>
          <p:cNvSpPr>
            <a:spLocks noGrp="1"/>
          </p:cNvSpPr>
          <p:nvPr>
            <p:ph type="title"/>
          </p:nvPr>
        </p:nvSpPr>
        <p:spPr>
          <a:xfrm>
            <a:off x="677334" y="978932"/>
            <a:ext cx="8596668" cy="583096"/>
          </a:xfrm>
        </p:spPr>
        <p:txBody>
          <a:bodyPr>
            <a:normAutofit fontScale="90000"/>
          </a:bodyPr>
          <a:lstStyle/>
          <a:p>
            <a:r>
              <a:rPr lang="en-US" b="1" dirty="0">
                <a:solidFill>
                  <a:srgbClr val="002060"/>
                </a:solidFill>
              </a:rPr>
              <a:t>Number &amp; Facts in Healthcare Access </a:t>
            </a:r>
          </a:p>
        </p:txBody>
      </p:sp>
      <p:sp>
        <p:nvSpPr>
          <p:cNvPr id="4" name="Content Placeholder 3">
            <a:extLst>
              <a:ext uri="{FF2B5EF4-FFF2-40B4-BE49-F238E27FC236}">
                <a16:creationId xmlns:a16="http://schemas.microsoft.com/office/drawing/2014/main" id="{E6ACA007-3BD7-A039-2AC1-7B1D497DA13C}"/>
              </a:ext>
            </a:extLst>
          </p:cNvPr>
          <p:cNvSpPr>
            <a:spLocks noGrp="1"/>
          </p:cNvSpPr>
          <p:nvPr>
            <p:ph sz="half" idx="1"/>
          </p:nvPr>
        </p:nvSpPr>
        <p:spPr>
          <a:xfrm>
            <a:off x="677334" y="1670259"/>
            <a:ext cx="6227049" cy="4128810"/>
          </a:xfrm>
        </p:spPr>
        <p:txBody>
          <a:bodyPr>
            <a:normAutofit fontScale="85000" lnSpcReduction="10000"/>
          </a:bodyPr>
          <a:lstStyle/>
          <a:p>
            <a:r>
              <a:rPr lang="en-US" sz="2400" dirty="0"/>
              <a:t> </a:t>
            </a:r>
            <a:r>
              <a:rPr lang="en-US" sz="2400" dirty="0">
                <a:solidFill>
                  <a:schemeClr val="tx1"/>
                </a:solidFill>
              </a:rPr>
              <a:t>Bangladesh is one of the countries who is bound to ensure “Health for all (2000)” through Primary Health Care Services.</a:t>
            </a:r>
          </a:p>
          <a:p>
            <a:r>
              <a:rPr lang="en-US" sz="2400" dirty="0">
                <a:solidFill>
                  <a:schemeClr val="tx1"/>
                </a:solidFill>
              </a:rPr>
              <a:t>Number of Hospitals(2019): Public (255), Private (5,054)</a:t>
            </a:r>
          </a:p>
          <a:p>
            <a:r>
              <a:rPr lang="en-US" sz="2400" dirty="0">
                <a:solidFill>
                  <a:schemeClr val="tx1"/>
                </a:solidFill>
              </a:rPr>
              <a:t>NGO participation: 50000 women community health worker in rural, 80 million door to door health promotion and services.</a:t>
            </a:r>
          </a:p>
          <a:p>
            <a:r>
              <a:rPr lang="en-US" sz="2400" dirty="0">
                <a:solidFill>
                  <a:schemeClr val="tx1"/>
                </a:solidFill>
              </a:rPr>
              <a:t> Availability of medicines in Rural Bangladesh.</a:t>
            </a:r>
          </a:p>
          <a:p>
            <a:r>
              <a:rPr lang="en-US" sz="2400" dirty="0">
                <a:solidFill>
                  <a:schemeClr val="tx1"/>
                </a:solidFill>
              </a:rPr>
              <a:t>Low-cost Solution: Oral Saline</a:t>
            </a:r>
          </a:p>
          <a:p>
            <a:r>
              <a:rPr lang="en-US" sz="2400" dirty="0">
                <a:solidFill>
                  <a:schemeClr val="tx1"/>
                </a:solidFill>
              </a:rPr>
              <a:t>Public awareness Program: </a:t>
            </a:r>
            <a:r>
              <a:rPr lang="en-US" sz="2400" b="1" i="1" dirty="0">
                <a:solidFill>
                  <a:schemeClr val="tx1"/>
                </a:solidFill>
              </a:rPr>
              <a:t>Education, Strengthening Preventive Control</a:t>
            </a:r>
            <a:r>
              <a:rPr lang="en-US" sz="2400" dirty="0">
                <a:solidFill>
                  <a:schemeClr val="tx1"/>
                </a:solidFill>
              </a:rPr>
              <a:t>.</a:t>
            </a:r>
          </a:p>
          <a:p>
            <a:endParaRPr lang="en-US" dirty="0"/>
          </a:p>
        </p:txBody>
      </p:sp>
      <p:graphicFrame>
        <p:nvGraphicFramePr>
          <p:cNvPr id="6" name="Content Placeholder 8">
            <a:extLst>
              <a:ext uri="{FF2B5EF4-FFF2-40B4-BE49-F238E27FC236}">
                <a16:creationId xmlns:a16="http://schemas.microsoft.com/office/drawing/2014/main" id="{E94369A1-4FEE-2373-4FEE-A061D14D163F}"/>
              </a:ext>
            </a:extLst>
          </p:cNvPr>
          <p:cNvGraphicFramePr>
            <a:graphicFrameLocks noGrp="1"/>
          </p:cNvGraphicFramePr>
          <p:nvPr>
            <p:ph sz="half" idx="2"/>
            <p:extLst>
              <p:ext uri="{D42A27DB-BD31-4B8C-83A1-F6EECF244321}">
                <p14:modId xmlns:p14="http://schemas.microsoft.com/office/powerpoint/2010/main" val="3349463608"/>
              </p:ext>
            </p:extLst>
          </p:nvPr>
        </p:nvGraphicFramePr>
        <p:xfrm>
          <a:off x="7103165" y="1670260"/>
          <a:ext cx="4651513" cy="41288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A61526E-1F03-EDFB-3592-FD85A6C3D397}"/>
              </a:ext>
            </a:extLst>
          </p:cNvPr>
          <p:cNvSpPr txBox="1"/>
          <p:nvPr/>
        </p:nvSpPr>
        <p:spPr>
          <a:xfrm>
            <a:off x="6096000" y="6176963"/>
            <a:ext cx="2239297" cy="369332"/>
          </a:xfrm>
          <a:prstGeom prst="rect">
            <a:avLst/>
          </a:prstGeom>
          <a:noFill/>
        </p:spPr>
        <p:txBody>
          <a:bodyPr wrap="square" rtlCol="0">
            <a:spAutoFit/>
          </a:bodyPr>
          <a:lstStyle/>
          <a:p>
            <a:r>
              <a:rPr lang="en-US" dirty="0"/>
              <a:t>Source: World Bank</a:t>
            </a:r>
          </a:p>
        </p:txBody>
      </p:sp>
    </p:spTree>
    <p:extLst>
      <p:ext uri="{BB962C8B-B14F-4D97-AF65-F5344CB8AC3E}">
        <p14:creationId xmlns:p14="http://schemas.microsoft.com/office/powerpoint/2010/main" val="26192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CD2988-24CD-FD9D-F303-247109AE9F68}"/>
              </a:ext>
            </a:extLst>
          </p:cNvPr>
          <p:cNvSpPr>
            <a:spLocks noGrp="1"/>
          </p:cNvSpPr>
          <p:nvPr>
            <p:ph type="title"/>
          </p:nvPr>
        </p:nvSpPr>
        <p:spPr>
          <a:xfrm>
            <a:off x="677333" y="816638"/>
            <a:ext cx="8596668" cy="1320800"/>
          </a:xfrm>
        </p:spPr>
        <p:txBody>
          <a:bodyPr/>
          <a:lstStyle/>
          <a:p>
            <a:r>
              <a:rPr lang="en-US" dirty="0">
                <a:solidFill>
                  <a:srgbClr val="002060"/>
                </a:solidFill>
              </a:rPr>
              <a:t>Healthcare System in Rural Bangladesh</a:t>
            </a:r>
          </a:p>
        </p:txBody>
      </p:sp>
      <p:sp>
        <p:nvSpPr>
          <p:cNvPr id="7" name="Content Placeholder 6">
            <a:extLst>
              <a:ext uri="{FF2B5EF4-FFF2-40B4-BE49-F238E27FC236}">
                <a16:creationId xmlns:a16="http://schemas.microsoft.com/office/drawing/2014/main" id="{68C086C3-98F6-1EDD-9E87-BD3D165E5859}"/>
              </a:ext>
            </a:extLst>
          </p:cNvPr>
          <p:cNvSpPr>
            <a:spLocks noGrp="1"/>
          </p:cNvSpPr>
          <p:nvPr>
            <p:ph idx="1"/>
          </p:nvPr>
        </p:nvSpPr>
        <p:spPr>
          <a:xfrm>
            <a:off x="677334" y="1467624"/>
            <a:ext cx="11196614" cy="5131959"/>
          </a:xfrm>
        </p:spPr>
        <p:txBody>
          <a:bodyPr>
            <a:noAutofit/>
          </a:bodyPr>
          <a:lstStyle/>
          <a:p>
            <a:pPr algn="just"/>
            <a:r>
              <a:rPr lang="en-US" sz="2400" dirty="0">
                <a:solidFill>
                  <a:schemeClr val="tx1"/>
                </a:solidFill>
              </a:rPr>
              <a:t>Most of the people in rural side are poor and illiterate and their occupation is agriculture. As a result, most of the people cannot avail modern expensive treatment, which are not all available on their door-step. Since there is no medical center in these villages, they go to village physicians to collect medicines. Sometimes they go to Imams and </a:t>
            </a:r>
            <a:r>
              <a:rPr lang="en-US" sz="2400" dirty="0" err="1">
                <a:solidFill>
                  <a:schemeClr val="tx1"/>
                </a:solidFill>
              </a:rPr>
              <a:t>Maolanas</a:t>
            </a:r>
            <a:r>
              <a:rPr lang="en-US" sz="2400" dirty="0">
                <a:solidFill>
                  <a:schemeClr val="tx1"/>
                </a:solidFill>
              </a:rPr>
              <a:t> for </a:t>
            </a:r>
            <a:r>
              <a:rPr lang="en-US" sz="2400" dirty="0" err="1">
                <a:solidFill>
                  <a:schemeClr val="tx1"/>
                </a:solidFill>
              </a:rPr>
              <a:t>Panipora</a:t>
            </a:r>
            <a:r>
              <a:rPr lang="en-US" sz="2400" dirty="0">
                <a:solidFill>
                  <a:schemeClr val="tx1"/>
                </a:solidFill>
              </a:rPr>
              <a:t> and </a:t>
            </a:r>
            <a:r>
              <a:rPr lang="en-US" sz="2400" dirty="0" err="1">
                <a:solidFill>
                  <a:schemeClr val="tx1"/>
                </a:solidFill>
              </a:rPr>
              <a:t>Jhar-fook</a:t>
            </a:r>
            <a:r>
              <a:rPr lang="en-US" sz="2400" dirty="0">
                <a:solidFill>
                  <a:schemeClr val="tx1"/>
                </a:solidFill>
              </a:rPr>
              <a:t>. </a:t>
            </a:r>
          </a:p>
          <a:p>
            <a:pPr algn="just"/>
            <a:r>
              <a:rPr lang="en-US" sz="2400" dirty="0">
                <a:solidFill>
                  <a:schemeClr val="tx1"/>
                </a:solidFill>
              </a:rPr>
              <a:t> Villagers apply Allopathic, Homeopathic, Herbal, Cosmopolitan, Religious, quack Physicians, </a:t>
            </a:r>
            <a:r>
              <a:rPr lang="en-US" sz="2400" dirty="0" err="1">
                <a:solidFill>
                  <a:schemeClr val="tx1"/>
                </a:solidFill>
              </a:rPr>
              <a:t>Jeen</a:t>
            </a:r>
            <a:r>
              <a:rPr lang="en-US" sz="2400" dirty="0">
                <a:solidFill>
                  <a:schemeClr val="tx1"/>
                </a:solidFill>
              </a:rPr>
              <a:t> </a:t>
            </a:r>
            <a:r>
              <a:rPr lang="en-US" sz="2400" dirty="0" err="1">
                <a:solidFill>
                  <a:schemeClr val="tx1"/>
                </a:solidFill>
              </a:rPr>
              <a:t>Kabiraj</a:t>
            </a:r>
            <a:r>
              <a:rPr lang="en-US" sz="2400" dirty="0">
                <a:solidFill>
                  <a:schemeClr val="tx1"/>
                </a:solidFill>
              </a:rPr>
              <a:t>, Imam, Peer </a:t>
            </a:r>
            <a:r>
              <a:rPr lang="en-US" sz="2400" dirty="0" err="1">
                <a:solidFill>
                  <a:schemeClr val="tx1"/>
                </a:solidFill>
              </a:rPr>
              <a:t>Shaheb</a:t>
            </a:r>
            <a:r>
              <a:rPr lang="en-US" sz="2400" dirty="0">
                <a:solidFill>
                  <a:schemeClr val="tx1"/>
                </a:solidFill>
              </a:rPr>
              <a:t>, Maulana and Ojha.</a:t>
            </a:r>
          </a:p>
          <a:p>
            <a:pPr algn="just"/>
            <a:r>
              <a:rPr lang="en-US" sz="2400" dirty="0">
                <a:solidFill>
                  <a:schemeClr val="tx1"/>
                </a:solidFill>
              </a:rPr>
              <a:t> Superstition regarding women related diseases has some misconception in rural side. They consider these diseases as curse of society. Exampl</a:t>
            </a:r>
            <a:r>
              <a:rPr lang="en-US" sz="2400" dirty="0"/>
              <a:t>e: </a:t>
            </a:r>
            <a:r>
              <a:rPr lang="en-US" sz="2400" dirty="0">
                <a:solidFill>
                  <a:schemeClr val="tx1"/>
                </a:solidFill>
              </a:rPr>
              <a:t>Polycystic Ovary Syndrome (PCOS), Sexually Transmitted Diseases (STDs), Uterine Fibroids.</a:t>
            </a:r>
          </a:p>
        </p:txBody>
      </p:sp>
    </p:spTree>
    <p:extLst>
      <p:ext uri="{BB962C8B-B14F-4D97-AF65-F5344CB8AC3E}">
        <p14:creationId xmlns:p14="http://schemas.microsoft.com/office/powerpoint/2010/main" val="271126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73FD-6529-0D97-27A0-EE07C9A0FC8A}"/>
              </a:ext>
            </a:extLst>
          </p:cNvPr>
          <p:cNvSpPr>
            <a:spLocks noGrp="1"/>
          </p:cNvSpPr>
          <p:nvPr>
            <p:ph type="title"/>
          </p:nvPr>
        </p:nvSpPr>
        <p:spPr/>
        <p:txBody>
          <a:bodyPr/>
          <a:lstStyle/>
          <a:p>
            <a:r>
              <a:rPr lang="en-US" b="1" dirty="0">
                <a:solidFill>
                  <a:srgbClr val="002060"/>
                </a:solidFill>
              </a:rPr>
              <a:t>Current Status of Healthcare Facilities</a:t>
            </a:r>
          </a:p>
        </p:txBody>
      </p:sp>
      <p:sp>
        <p:nvSpPr>
          <p:cNvPr id="3" name="Content Placeholder 2">
            <a:extLst>
              <a:ext uri="{FF2B5EF4-FFF2-40B4-BE49-F238E27FC236}">
                <a16:creationId xmlns:a16="http://schemas.microsoft.com/office/drawing/2014/main" id="{68F237EB-1E7B-9BDB-22DB-A73767BD3A64}"/>
              </a:ext>
            </a:extLst>
          </p:cNvPr>
          <p:cNvSpPr>
            <a:spLocks noGrp="1"/>
          </p:cNvSpPr>
          <p:nvPr>
            <p:ph idx="1"/>
          </p:nvPr>
        </p:nvSpPr>
        <p:spPr>
          <a:xfrm>
            <a:off x="836360" y="1488613"/>
            <a:ext cx="11196614" cy="4759787"/>
          </a:xfrm>
        </p:spPr>
        <p:txBody>
          <a:bodyPr>
            <a:normAutofit lnSpcReduction="10000"/>
          </a:bodyPr>
          <a:lstStyle/>
          <a:p>
            <a:r>
              <a:rPr lang="en-US" dirty="0"/>
              <a:t> </a:t>
            </a:r>
            <a:r>
              <a:rPr lang="en-US" sz="2000" dirty="0">
                <a:solidFill>
                  <a:schemeClr val="tx1"/>
                </a:solidFill>
              </a:rPr>
              <a:t>In this age of 4</a:t>
            </a:r>
            <a:r>
              <a:rPr lang="en-US" sz="2000" baseline="30000" dirty="0">
                <a:solidFill>
                  <a:schemeClr val="tx1"/>
                </a:solidFill>
              </a:rPr>
              <a:t>th</a:t>
            </a:r>
            <a:r>
              <a:rPr lang="en-US" sz="2000" dirty="0">
                <a:solidFill>
                  <a:schemeClr val="tx1"/>
                </a:solidFill>
              </a:rPr>
              <a:t> Industrial Revolution, people maintain several traditional method for giving birth of children. As a result, every year many women have to lose their life.</a:t>
            </a:r>
          </a:p>
          <a:p>
            <a:r>
              <a:rPr lang="en-US" sz="2000" dirty="0">
                <a:solidFill>
                  <a:schemeClr val="tx1"/>
                </a:solidFill>
              </a:rPr>
              <a:t> Still “Family Planning or other birth control method” is considered as sin.</a:t>
            </a:r>
          </a:p>
          <a:p>
            <a:r>
              <a:rPr lang="en-US" sz="2000" dirty="0">
                <a:solidFill>
                  <a:schemeClr val="tx1"/>
                </a:solidFill>
              </a:rPr>
              <a:t> Due to lack of awareness and changing pattern of lifestyle in rural areas have given rise to non-communicable diseases such as kidney and heart ailment, diabetes, high blood pressure, knee and back pain and it is becoming more common than ever.</a:t>
            </a:r>
          </a:p>
          <a:p>
            <a:r>
              <a:rPr lang="en-US" sz="2000" dirty="0">
                <a:solidFill>
                  <a:schemeClr val="tx1"/>
                </a:solidFill>
              </a:rPr>
              <a:t>There are only 482 </a:t>
            </a:r>
            <a:r>
              <a:rPr lang="en-US" sz="2000" dirty="0" err="1">
                <a:solidFill>
                  <a:schemeClr val="tx1"/>
                </a:solidFill>
              </a:rPr>
              <a:t>upazila</a:t>
            </a:r>
            <a:r>
              <a:rPr lang="en-US" sz="2000" dirty="0">
                <a:solidFill>
                  <a:schemeClr val="tx1"/>
                </a:solidFill>
              </a:rPr>
              <a:t> health complexes in Rural side. Most of these hospitals are still understaffed and inadequately equipped – forcing people to seek treatment  at local private diagnostic </a:t>
            </a:r>
            <a:r>
              <a:rPr lang="en-US" sz="2000" dirty="0" err="1">
                <a:solidFill>
                  <a:schemeClr val="tx1"/>
                </a:solidFill>
              </a:rPr>
              <a:t>centres</a:t>
            </a:r>
            <a:r>
              <a:rPr lang="en-US" sz="2000" dirty="0">
                <a:solidFill>
                  <a:schemeClr val="tx1"/>
                </a:solidFill>
              </a:rPr>
              <a:t>, clinics and hospitals. Most often than not, patients needing critical care have to be moved to the capital. In many cases, they are deprived of quality services by the clinics despite paying steep medical bills.</a:t>
            </a:r>
          </a:p>
          <a:p>
            <a:r>
              <a:rPr lang="en-US" sz="2000" dirty="0">
                <a:solidFill>
                  <a:schemeClr val="tx1"/>
                </a:solidFill>
              </a:rPr>
              <a:t> The health complex has the posts for basic healthcare like </a:t>
            </a:r>
            <a:r>
              <a:rPr lang="en-US" sz="2000" dirty="0" err="1">
                <a:solidFill>
                  <a:schemeClr val="tx1"/>
                </a:solidFill>
              </a:rPr>
              <a:t>paediatricians</a:t>
            </a:r>
            <a:r>
              <a:rPr lang="en-US" sz="2000" dirty="0">
                <a:solidFill>
                  <a:schemeClr val="tx1"/>
                </a:solidFill>
              </a:rPr>
              <a:t>, </a:t>
            </a:r>
            <a:r>
              <a:rPr lang="en-US" sz="2000" dirty="0" err="1">
                <a:solidFill>
                  <a:schemeClr val="tx1"/>
                </a:solidFill>
              </a:rPr>
              <a:t>gynaecologists</a:t>
            </a:r>
            <a:r>
              <a:rPr lang="en-US" sz="2000" dirty="0">
                <a:solidFill>
                  <a:schemeClr val="tx1"/>
                </a:solidFill>
              </a:rPr>
              <a:t>, dentists and surgeons vacant for years. Many of the doctors do not want to take pasting at remote area. As a result, people of that side are literally deprived of basic health care services.</a:t>
            </a:r>
          </a:p>
        </p:txBody>
      </p:sp>
    </p:spTree>
    <p:extLst>
      <p:ext uri="{BB962C8B-B14F-4D97-AF65-F5344CB8AC3E}">
        <p14:creationId xmlns:p14="http://schemas.microsoft.com/office/powerpoint/2010/main" val="3614933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72E4-4A5A-A14A-FD36-980375DD6CF4}"/>
              </a:ext>
            </a:extLst>
          </p:cNvPr>
          <p:cNvSpPr>
            <a:spLocks noGrp="1"/>
          </p:cNvSpPr>
          <p:nvPr>
            <p:ph type="title"/>
          </p:nvPr>
        </p:nvSpPr>
        <p:spPr/>
        <p:txBody>
          <a:bodyPr/>
          <a:lstStyle/>
          <a:p>
            <a:r>
              <a:rPr lang="en-US" b="1" dirty="0">
                <a:solidFill>
                  <a:srgbClr val="002060"/>
                </a:solidFill>
              </a:rPr>
              <a:t>Current Status of Healthcare Facilities</a:t>
            </a:r>
          </a:p>
        </p:txBody>
      </p:sp>
      <p:sp>
        <p:nvSpPr>
          <p:cNvPr id="3" name="Content Placeholder 2">
            <a:extLst>
              <a:ext uri="{FF2B5EF4-FFF2-40B4-BE49-F238E27FC236}">
                <a16:creationId xmlns:a16="http://schemas.microsoft.com/office/drawing/2014/main" id="{BAD5E916-415E-8F3F-055A-26DA6C297167}"/>
              </a:ext>
            </a:extLst>
          </p:cNvPr>
          <p:cNvSpPr>
            <a:spLocks noGrp="1"/>
          </p:cNvSpPr>
          <p:nvPr>
            <p:ph idx="1"/>
          </p:nvPr>
        </p:nvSpPr>
        <p:spPr>
          <a:xfrm>
            <a:off x="677334" y="1270000"/>
            <a:ext cx="11183362" cy="5303078"/>
          </a:xfrm>
        </p:spPr>
        <p:txBody>
          <a:bodyPr>
            <a:noAutofit/>
          </a:bodyPr>
          <a:lstStyle/>
          <a:p>
            <a:pPr algn="just"/>
            <a:r>
              <a:rPr lang="en-US" sz="2200" dirty="0">
                <a:solidFill>
                  <a:schemeClr val="tx1"/>
                </a:solidFill>
              </a:rPr>
              <a:t>The number of private clinics, their growing business and out-of-pocket medical spending by patients are proof enough that entrepreneurs in the sector are filling in the healthcare vacuum in rural Bangladesh: In </a:t>
            </a:r>
            <a:r>
              <a:rPr lang="en-US" sz="2200" dirty="0" err="1">
                <a:solidFill>
                  <a:schemeClr val="tx1"/>
                </a:solidFill>
              </a:rPr>
              <a:t>Cumilla</a:t>
            </a:r>
            <a:r>
              <a:rPr lang="en-US" sz="2200" dirty="0">
                <a:solidFill>
                  <a:schemeClr val="tx1"/>
                </a:solidFill>
              </a:rPr>
              <a:t>, there are more than 400 private hospitals and diagnostic </a:t>
            </a:r>
            <a:r>
              <a:rPr lang="en-US" sz="2200" dirty="0" err="1">
                <a:solidFill>
                  <a:schemeClr val="tx1"/>
                </a:solidFill>
              </a:rPr>
              <a:t>centres</a:t>
            </a:r>
            <a:r>
              <a:rPr lang="en-US" sz="2200" dirty="0">
                <a:solidFill>
                  <a:schemeClr val="tx1"/>
                </a:solidFill>
              </a:rPr>
              <a:t>. Of them, more than 200 are in </a:t>
            </a:r>
            <a:r>
              <a:rPr lang="en-US" sz="2200" dirty="0" err="1">
                <a:solidFill>
                  <a:schemeClr val="tx1"/>
                </a:solidFill>
              </a:rPr>
              <a:t>Cumilla</a:t>
            </a:r>
            <a:r>
              <a:rPr lang="en-US" sz="2200" dirty="0">
                <a:solidFill>
                  <a:schemeClr val="tx1"/>
                </a:solidFill>
              </a:rPr>
              <a:t> city; In </a:t>
            </a:r>
            <a:r>
              <a:rPr lang="en-US" sz="2200" dirty="0" err="1">
                <a:solidFill>
                  <a:schemeClr val="tx1"/>
                </a:solidFill>
              </a:rPr>
              <a:t>Barishal</a:t>
            </a:r>
            <a:r>
              <a:rPr lang="en-US" sz="2200" dirty="0">
                <a:solidFill>
                  <a:schemeClr val="tx1"/>
                </a:solidFill>
              </a:rPr>
              <a:t> district, every </a:t>
            </a:r>
            <a:r>
              <a:rPr lang="en-US" sz="2200" dirty="0" err="1">
                <a:solidFill>
                  <a:schemeClr val="tx1"/>
                </a:solidFill>
              </a:rPr>
              <a:t>upazila</a:t>
            </a:r>
            <a:r>
              <a:rPr lang="en-US" sz="2200" dirty="0">
                <a:solidFill>
                  <a:schemeClr val="tx1"/>
                </a:solidFill>
              </a:rPr>
              <a:t> has at least one clinic and three to four diagnostic </a:t>
            </a:r>
            <a:r>
              <a:rPr lang="en-US" sz="2200" dirty="0" err="1">
                <a:solidFill>
                  <a:schemeClr val="tx1"/>
                </a:solidFill>
              </a:rPr>
              <a:t>centres</a:t>
            </a:r>
            <a:r>
              <a:rPr lang="en-US" sz="2200" dirty="0">
                <a:solidFill>
                  <a:schemeClr val="tx1"/>
                </a:solidFill>
              </a:rPr>
              <a:t> that offer a wide range of medical tests round the clock.</a:t>
            </a:r>
          </a:p>
          <a:p>
            <a:pPr algn="just"/>
            <a:r>
              <a:rPr lang="en-US" sz="2200" dirty="0">
                <a:solidFill>
                  <a:schemeClr val="tx1"/>
                </a:solidFill>
              </a:rPr>
              <a:t> Inadequate number of physicians, employees and nurses and unwillingness to stay at rural areas and small towns put the health security for rural people in danger. Bangladesh requires a need-based, pro-poor and feasible program to guarantee health security, which will be formulated through a participatory approach with the active participation of the relevant stakeholders. Bottom up policy planning system should be introduced in the public policy formulation. Central monitoring and evaluation system be strengthened so as to make sure that, health facility is available for the rural people.</a:t>
            </a:r>
          </a:p>
        </p:txBody>
      </p:sp>
    </p:spTree>
    <p:extLst>
      <p:ext uri="{BB962C8B-B14F-4D97-AF65-F5344CB8AC3E}">
        <p14:creationId xmlns:p14="http://schemas.microsoft.com/office/powerpoint/2010/main" val="280439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BAD9-3440-3898-3195-0DBEC7744F81}"/>
              </a:ext>
            </a:extLst>
          </p:cNvPr>
          <p:cNvSpPr>
            <a:spLocks noGrp="1"/>
          </p:cNvSpPr>
          <p:nvPr>
            <p:ph type="title"/>
          </p:nvPr>
        </p:nvSpPr>
        <p:spPr>
          <a:xfrm>
            <a:off x="703838" y="954156"/>
            <a:ext cx="10282214" cy="662609"/>
          </a:xfrm>
        </p:spPr>
        <p:txBody>
          <a:bodyPr>
            <a:noAutofit/>
          </a:bodyPr>
          <a:lstStyle/>
          <a:p>
            <a:r>
              <a:rPr lang="en-US" b="1" dirty="0">
                <a:solidFill>
                  <a:srgbClr val="002060"/>
                </a:solidFill>
              </a:rPr>
              <a:t>The Challenges for Access to Healthcare</a:t>
            </a:r>
          </a:p>
        </p:txBody>
      </p:sp>
      <p:sp>
        <p:nvSpPr>
          <p:cNvPr id="3" name="Content Placeholder 2">
            <a:extLst>
              <a:ext uri="{FF2B5EF4-FFF2-40B4-BE49-F238E27FC236}">
                <a16:creationId xmlns:a16="http://schemas.microsoft.com/office/drawing/2014/main" id="{FD8D974D-8D26-01D4-66AD-38AFAA58B4EA}"/>
              </a:ext>
            </a:extLst>
          </p:cNvPr>
          <p:cNvSpPr>
            <a:spLocks noGrp="1"/>
          </p:cNvSpPr>
          <p:nvPr>
            <p:ph idx="1"/>
          </p:nvPr>
        </p:nvSpPr>
        <p:spPr>
          <a:xfrm>
            <a:off x="583095" y="1737359"/>
            <a:ext cx="11065565" cy="4729701"/>
          </a:xfrm>
        </p:spPr>
        <p:txBody>
          <a:bodyPr>
            <a:normAutofit/>
          </a:bodyPr>
          <a:lstStyle/>
          <a:p>
            <a:pPr algn="l">
              <a:buFont typeface="+mj-lt"/>
              <a:buAutoNum type="arabicPeriod"/>
            </a:pPr>
            <a:r>
              <a:rPr lang="en-US" sz="2000" b="1" i="0" dirty="0">
                <a:solidFill>
                  <a:schemeClr val="tx1"/>
                </a:solidFill>
                <a:effectLst/>
              </a:rPr>
              <a:t>Geographical Barriers:</a:t>
            </a:r>
            <a:endParaRPr lang="en-US" sz="2000" b="0" i="0" dirty="0">
              <a:solidFill>
                <a:schemeClr val="tx1"/>
              </a:solidFill>
              <a:effectLst/>
            </a:endParaRPr>
          </a:p>
          <a:p>
            <a:pPr marL="742950" lvl="1" indent="-285750" algn="l">
              <a:buFont typeface="Wingdings" panose="05000000000000000000" pitchFamily="2" charset="2"/>
              <a:buChar char="§"/>
            </a:pPr>
            <a:r>
              <a:rPr lang="en-US" sz="1800" b="0" i="0" dirty="0">
                <a:solidFill>
                  <a:schemeClr val="tx1"/>
                </a:solidFill>
                <a:effectLst/>
              </a:rPr>
              <a:t>Rural areas in Bangladesh often lack well-developed road networks and transportation infrastructure. This makes it difficult for people in remote villages to access healthcare facilities, which are usually concentrated in urban and semi-urban areas.</a:t>
            </a:r>
          </a:p>
          <a:p>
            <a:pPr marL="742950" lvl="1" indent="-285750" algn="l">
              <a:buFont typeface="Wingdings" panose="05000000000000000000" pitchFamily="2" charset="2"/>
              <a:buChar char="§"/>
            </a:pPr>
            <a:r>
              <a:rPr lang="en-US" sz="1800" b="0" i="0" dirty="0">
                <a:solidFill>
                  <a:schemeClr val="tx1"/>
                </a:solidFill>
                <a:effectLst/>
              </a:rPr>
              <a:t>The geographical isolation of rural communities can lead to delayed medical care in emergencies, exacerbating health conditions and increasing mortality rates.</a:t>
            </a:r>
          </a:p>
          <a:p>
            <a:pPr algn="l">
              <a:buFont typeface="+mj-lt"/>
              <a:buAutoNum type="arabicPeriod"/>
            </a:pPr>
            <a:r>
              <a:rPr lang="en-US" sz="2000" b="1" i="0" dirty="0">
                <a:solidFill>
                  <a:schemeClr val="tx1"/>
                </a:solidFill>
                <a:effectLst/>
              </a:rPr>
              <a:t>Healthcare Infrastructure and Resources:</a:t>
            </a:r>
          </a:p>
          <a:p>
            <a:pPr marL="742950" lvl="1" indent="-285750" algn="l">
              <a:buFont typeface="Wingdings" panose="05000000000000000000" pitchFamily="2" charset="2"/>
              <a:buChar char="§"/>
            </a:pPr>
            <a:r>
              <a:rPr lang="en-US" sz="1800" b="0" i="0" dirty="0">
                <a:solidFill>
                  <a:schemeClr val="tx1"/>
                </a:solidFill>
                <a:effectLst/>
              </a:rPr>
              <a:t>Rural healthcare facilities in Bangladesh are typically under-resourced and understaffed. They often lack essential medical equipment, medications, and adequately trained healthcare professionals.</a:t>
            </a:r>
          </a:p>
          <a:p>
            <a:pPr marL="742950" lvl="1" indent="-285750" algn="l">
              <a:buFont typeface="Wingdings" panose="05000000000000000000" pitchFamily="2" charset="2"/>
              <a:buChar char="§"/>
            </a:pPr>
            <a:r>
              <a:rPr lang="en-US" sz="1800" b="0" i="0" dirty="0">
                <a:solidFill>
                  <a:schemeClr val="tx1"/>
                </a:solidFill>
                <a:effectLst/>
              </a:rPr>
              <a:t>Urban areas have a higher concentration of well-equipped hospitals, specialized clinics, and healthcare personnel, making it easier for urban residents to access a wider range of healthcare services.</a:t>
            </a:r>
          </a:p>
          <a:p>
            <a:endParaRPr lang="en-US" dirty="0"/>
          </a:p>
        </p:txBody>
      </p:sp>
    </p:spTree>
    <p:extLst>
      <p:ext uri="{BB962C8B-B14F-4D97-AF65-F5344CB8AC3E}">
        <p14:creationId xmlns:p14="http://schemas.microsoft.com/office/powerpoint/2010/main" val="136737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53B3-53A9-2E82-E3B0-28FFDAF79F0F}"/>
              </a:ext>
            </a:extLst>
          </p:cNvPr>
          <p:cNvSpPr>
            <a:spLocks noGrp="1"/>
          </p:cNvSpPr>
          <p:nvPr>
            <p:ph type="title"/>
          </p:nvPr>
        </p:nvSpPr>
        <p:spPr>
          <a:xfrm>
            <a:off x="677334" y="609600"/>
            <a:ext cx="11064092" cy="728870"/>
          </a:xfrm>
        </p:spPr>
        <p:txBody>
          <a:bodyPr>
            <a:normAutofit/>
          </a:bodyPr>
          <a:lstStyle/>
          <a:p>
            <a:r>
              <a:rPr lang="en-US" b="1" dirty="0">
                <a:solidFill>
                  <a:srgbClr val="002060"/>
                </a:solidFill>
              </a:rPr>
              <a:t>The Challenges for Access to Healthcare:</a:t>
            </a:r>
            <a:endParaRPr lang="en-US" dirty="0">
              <a:solidFill>
                <a:srgbClr val="002060"/>
              </a:solidFill>
            </a:endParaRPr>
          </a:p>
        </p:txBody>
      </p:sp>
      <p:sp>
        <p:nvSpPr>
          <p:cNvPr id="3" name="Content Placeholder 2">
            <a:extLst>
              <a:ext uri="{FF2B5EF4-FFF2-40B4-BE49-F238E27FC236}">
                <a16:creationId xmlns:a16="http://schemas.microsoft.com/office/drawing/2014/main" id="{5ECD13A4-B02D-4114-B7EC-AA3508647B72}"/>
              </a:ext>
            </a:extLst>
          </p:cNvPr>
          <p:cNvSpPr>
            <a:spLocks noGrp="1"/>
          </p:cNvSpPr>
          <p:nvPr>
            <p:ph idx="1"/>
          </p:nvPr>
        </p:nvSpPr>
        <p:spPr>
          <a:xfrm>
            <a:off x="677334" y="1431719"/>
            <a:ext cx="10772544" cy="5008838"/>
          </a:xfrm>
        </p:spPr>
        <p:txBody>
          <a:bodyPr>
            <a:normAutofit fontScale="92500"/>
          </a:bodyPr>
          <a:lstStyle/>
          <a:p>
            <a:pPr marL="0" indent="0" algn="l">
              <a:buNone/>
            </a:pPr>
            <a:r>
              <a:rPr lang="en-US" sz="2200" b="1" i="0" dirty="0">
                <a:solidFill>
                  <a:schemeClr val="tx1"/>
                </a:solidFill>
                <a:effectLst/>
              </a:rPr>
              <a:t>3</a:t>
            </a:r>
            <a:r>
              <a:rPr lang="en-US" sz="2200" b="1" i="0" dirty="0">
                <a:solidFill>
                  <a:srgbClr val="374151"/>
                </a:solidFill>
                <a:effectLst/>
              </a:rPr>
              <a:t>. </a:t>
            </a:r>
            <a:r>
              <a:rPr lang="en-US" sz="2200" b="1" i="0" dirty="0">
                <a:solidFill>
                  <a:schemeClr val="tx1"/>
                </a:solidFill>
                <a:effectLst/>
              </a:rPr>
              <a:t>Health Awareness and Education:</a:t>
            </a:r>
            <a:endParaRPr lang="en-US" sz="2200" b="0" i="0" dirty="0">
              <a:solidFill>
                <a:schemeClr val="tx1"/>
              </a:solidFill>
              <a:effectLst/>
            </a:endParaRPr>
          </a:p>
          <a:p>
            <a:pPr marL="742950" lvl="1" indent="-285750" algn="l">
              <a:buFont typeface="Wingdings" panose="05000000000000000000" pitchFamily="2" charset="2"/>
              <a:buChar char="§"/>
            </a:pPr>
            <a:r>
              <a:rPr lang="en-US" sz="2200" b="0" i="0" dirty="0">
                <a:solidFill>
                  <a:schemeClr val="tx1"/>
                </a:solidFill>
                <a:effectLst/>
              </a:rPr>
              <a:t>Rural populations may have lower levels of health literacy and awareness compared to their urban counterparts. Lack of knowledge about preventive measures, symptoms of diseases, and available healthcare services can result in delayed or inadequate care-seeking behavior.</a:t>
            </a:r>
          </a:p>
          <a:p>
            <a:pPr marL="742950" lvl="1" indent="-285750" algn="l">
              <a:buFont typeface="Wingdings" panose="05000000000000000000" pitchFamily="2" charset="2"/>
              <a:buChar char="§"/>
            </a:pPr>
            <a:r>
              <a:rPr lang="en-US" sz="2200" b="0" i="0" dirty="0">
                <a:solidFill>
                  <a:schemeClr val="tx1"/>
                </a:solidFill>
                <a:effectLst/>
              </a:rPr>
              <a:t>In urban areas, there is generally better access to information and educational resources, which can contribute to improved health awareness and healthcare-seeking behavior.</a:t>
            </a:r>
          </a:p>
          <a:p>
            <a:pPr marL="0" indent="0" algn="l">
              <a:buNone/>
            </a:pPr>
            <a:r>
              <a:rPr lang="en-US" sz="2200" b="1" i="0" dirty="0">
                <a:solidFill>
                  <a:schemeClr val="tx1"/>
                </a:solidFill>
                <a:effectLst/>
              </a:rPr>
              <a:t>4. Economic Barriers:</a:t>
            </a:r>
            <a:endParaRPr lang="en-US" sz="2200" b="0" i="0" dirty="0">
              <a:solidFill>
                <a:schemeClr val="tx1"/>
              </a:solidFill>
              <a:effectLst/>
            </a:endParaRPr>
          </a:p>
          <a:p>
            <a:pPr marL="742950" lvl="1" indent="-285750">
              <a:buFont typeface="Wingdings" panose="05000000000000000000" pitchFamily="2" charset="2"/>
              <a:buChar char="§"/>
            </a:pPr>
            <a:r>
              <a:rPr lang="en-US" sz="2200" b="0" i="0" dirty="0">
                <a:solidFill>
                  <a:schemeClr val="tx1"/>
                </a:solidFill>
                <a:effectLst/>
              </a:rPr>
              <a:t>Rural populations in Bangladesh often have lower incomes and limited financial resources. The cost of healthcare, including transportation, consultation fees, and medication expenses, can be a significant barrier to accessing care.</a:t>
            </a:r>
          </a:p>
          <a:p>
            <a:pPr marL="742950" lvl="1" indent="-285750">
              <a:buFont typeface="Wingdings" panose="05000000000000000000" pitchFamily="2" charset="2"/>
              <a:buChar char="§"/>
            </a:pPr>
            <a:r>
              <a:rPr lang="en-US" sz="2200" b="0" i="0" dirty="0">
                <a:solidFill>
                  <a:schemeClr val="tx1"/>
                </a:solidFill>
                <a:effectLst/>
              </a:rPr>
              <a:t>In contrast, urban areas may offer more job opportunities and higher incomes, which can make healthcare expenses relatively more affordable for urban residents.</a:t>
            </a:r>
          </a:p>
          <a:p>
            <a:endParaRPr lang="en-US" dirty="0"/>
          </a:p>
        </p:txBody>
      </p:sp>
    </p:spTree>
    <p:extLst>
      <p:ext uri="{BB962C8B-B14F-4D97-AF65-F5344CB8AC3E}">
        <p14:creationId xmlns:p14="http://schemas.microsoft.com/office/powerpoint/2010/main" val="253975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98A0-88EE-5F07-C6B2-A2848A43EB9F}"/>
              </a:ext>
            </a:extLst>
          </p:cNvPr>
          <p:cNvSpPr>
            <a:spLocks noGrp="1"/>
          </p:cNvSpPr>
          <p:nvPr>
            <p:ph type="title"/>
          </p:nvPr>
        </p:nvSpPr>
        <p:spPr>
          <a:xfrm>
            <a:off x="677334" y="609600"/>
            <a:ext cx="8596668" cy="662609"/>
          </a:xfrm>
        </p:spPr>
        <p:txBody>
          <a:bodyPr>
            <a:normAutofit/>
          </a:bodyPr>
          <a:lstStyle/>
          <a:p>
            <a:r>
              <a:rPr lang="en-US" b="1" dirty="0">
                <a:solidFill>
                  <a:srgbClr val="002060"/>
                </a:solidFill>
              </a:rPr>
              <a:t>Way Out for addressing the Challenges</a:t>
            </a:r>
          </a:p>
        </p:txBody>
      </p:sp>
      <p:sp>
        <p:nvSpPr>
          <p:cNvPr id="3" name="Content Placeholder 2">
            <a:extLst>
              <a:ext uri="{FF2B5EF4-FFF2-40B4-BE49-F238E27FC236}">
                <a16:creationId xmlns:a16="http://schemas.microsoft.com/office/drawing/2014/main" id="{F7CC8478-83EE-9FA6-0268-6D7E9CE9AE1B}"/>
              </a:ext>
            </a:extLst>
          </p:cNvPr>
          <p:cNvSpPr>
            <a:spLocks noGrp="1"/>
          </p:cNvSpPr>
          <p:nvPr>
            <p:ph idx="1"/>
          </p:nvPr>
        </p:nvSpPr>
        <p:spPr>
          <a:xfrm>
            <a:off x="862863" y="1378711"/>
            <a:ext cx="10653275" cy="5181115"/>
          </a:xfrm>
        </p:spPr>
        <p:txBody>
          <a:bodyPr>
            <a:normAutofit/>
          </a:bodyPr>
          <a:lstStyle/>
          <a:p>
            <a:pPr algn="just">
              <a:buFont typeface="+mj-lt"/>
              <a:buAutoNum type="arabicPeriod"/>
            </a:pPr>
            <a:r>
              <a:rPr lang="en-US" sz="2000" b="1" i="0" dirty="0">
                <a:solidFill>
                  <a:schemeClr val="tx1"/>
                </a:solidFill>
                <a:effectLst/>
              </a:rPr>
              <a:t>Improving Healthcare Infrastructure:</a:t>
            </a:r>
            <a:endParaRPr lang="en-US" sz="2000" b="0" i="0" dirty="0">
              <a:solidFill>
                <a:schemeClr val="tx1"/>
              </a:solidFill>
              <a:effectLst/>
            </a:endParaRPr>
          </a:p>
          <a:p>
            <a:pPr marL="742950" lvl="1" indent="-285750" algn="just">
              <a:buFont typeface="Wingdings" panose="05000000000000000000" pitchFamily="2" charset="2"/>
              <a:buChar char="q"/>
            </a:pPr>
            <a:r>
              <a:rPr lang="en-US" sz="2000" b="0" i="0" dirty="0">
                <a:solidFill>
                  <a:schemeClr val="tx1"/>
                </a:solidFill>
                <a:effectLst/>
              </a:rPr>
              <a:t>Invest in building and upgrading healthcare facilities in rural areas. This includes establishing more primary healthcare centers, community clinics, and rural hospitals with the necessary medical equipment and trained staff.</a:t>
            </a:r>
          </a:p>
          <a:p>
            <a:pPr marL="742950" lvl="1" indent="-285750" algn="just">
              <a:buFont typeface="Wingdings" panose="05000000000000000000" pitchFamily="2" charset="2"/>
              <a:buChar char="q"/>
            </a:pPr>
            <a:r>
              <a:rPr lang="en-US" sz="2000" b="0" i="0" dirty="0">
                <a:solidFill>
                  <a:schemeClr val="tx1"/>
                </a:solidFill>
                <a:effectLst/>
              </a:rPr>
              <a:t>Ensure consistent electricity and clean water supply to healthcare facilities to enable the provision of continuous and quality healthcare services.</a:t>
            </a:r>
          </a:p>
          <a:p>
            <a:pPr algn="just">
              <a:buFont typeface="+mj-lt"/>
              <a:buAutoNum type="arabicPeriod"/>
            </a:pPr>
            <a:r>
              <a:rPr lang="en-US" sz="2000" b="1" i="0" dirty="0">
                <a:solidFill>
                  <a:schemeClr val="tx1"/>
                </a:solidFill>
                <a:effectLst/>
              </a:rPr>
              <a:t>Health Workforce Deployment:</a:t>
            </a:r>
            <a:endParaRPr lang="en-US" sz="2000" b="0" i="0" dirty="0">
              <a:solidFill>
                <a:schemeClr val="tx1"/>
              </a:solidFill>
              <a:effectLst/>
            </a:endParaRPr>
          </a:p>
          <a:p>
            <a:pPr marL="742950" lvl="1" indent="-285750" algn="just">
              <a:buFont typeface="Wingdings" panose="05000000000000000000" pitchFamily="2" charset="2"/>
              <a:buChar char="q"/>
            </a:pPr>
            <a:r>
              <a:rPr lang="en-US" sz="2000" b="0" i="0" dirty="0">
                <a:solidFill>
                  <a:schemeClr val="tx1"/>
                </a:solidFill>
                <a:effectLst/>
              </a:rPr>
              <a:t>Recruit and train healthcare professionals, including doctors, nurses, and midwives, with a focus on deploying them to underserved rural areas. Incentives such as scholarships, housing, and career development opportunities can attract healthcare workers to rural postings.</a:t>
            </a:r>
          </a:p>
          <a:p>
            <a:pPr marL="742950" lvl="1" indent="-285750" algn="just">
              <a:buFont typeface="Wingdings" panose="05000000000000000000" pitchFamily="2" charset="2"/>
              <a:buChar char="q"/>
            </a:pPr>
            <a:r>
              <a:rPr lang="en-US" sz="2000" b="0" i="0" dirty="0">
                <a:solidFill>
                  <a:schemeClr val="tx1"/>
                </a:solidFill>
                <a:effectLst/>
              </a:rPr>
              <a:t>Utilize telemedicine and mobile health units to reach remote areas and provide consultations, diagnoses, and health education.</a:t>
            </a:r>
          </a:p>
          <a:p>
            <a:endParaRPr lang="en-US" dirty="0"/>
          </a:p>
        </p:txBody>
      </p:sp>
    </p:spTree>
    <p:extLst>
      <p:ext uri="{BB962C8B-B14F-4D97-AF65-F5344CB8AC3E}">
        <p14:creationId xmlns:p14="http://schemas.microsoft.com/office/powerpoint/2010/main" val="226386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E3D1-91EB-E77D-E56A-FAF5FBB9405B}"/>
              </a:ext>
            </a:extLst>
          </p:cNvPr>
          <p:cNvSpPr>
            <a:spLocks noGrp="1"/>
          </p:cNvSpPr>
          <p:nvPr>
            <p:ph type="title"/>
          </p:nvPr>
        </p:nvSpPr>
        <p:spPr>
          <a:xfrm>
            <a:off x="677334" y="609600"/>
            <a:ext cx="8596668" cy="702365"/>
          </a:xfrm>
        </p:spPr>
        <p:txBody>
          <a:bodyPr>
            <a:normAutofit/>
          </a:bodyPr>
          <a:lstStyle/>
          <a:p>
            <a:r>
              <a:rPr lang="en-US" b="1" dirty="0">
                <a:solidFill>
                  <a:srgbClr val="002060"/>
                </a:solidFill>
              </a:rPr>
              <a:t>Way Out from the Challenges</a:t>
            </a:r>
            <a:endParaRPr lang="en-US" dirty="0">
              <a:solidFill>
                <a:srgbClr val="002060"/>
              </a:solidFill>
            </a:endParaRPr>
          </a:p>
        </p:txBody>
      </p:sp>
      <p:sp>
        <p:nvSpPr>
          <p:cNvPr id="3" name="Content Placeholder 2">
            <a:extLst>
              <a:ext uri="{FF2B5EF4-FFF2-40B4-BE49-F238E27FC236}">
                <a16:creationId xmlns:a16="http://schemas.microsoft.com/office/drawing/2014/main" id="{25DD3080-F3BE-259C-465B-D6FD31276181}"/>
              </a:ext>
            </a:extLst>
          </p:cNvPr>
          <p:cNvSpPr>
            <a:spLocks noGrp="1"/>
          </p:cNvSpPr>
          <p:nvPr>
            <p:ph idx="1"/>
          </p:nvPr>
        </p:nvSpPr>
        <p:spPr>
          <a:xfrm>
            <a:off x="874643" y="1311965"/>
            <a:ext cx="11065566" cy="5340626"/>
          </a:xfrm>
        </p:spPr>
        <p:txBody>
          <a:bodyPr>
            <a:normAutofit fontScale="92500" lnSpcReduction="10000"/>
          </a:bodyPr>
          <a:lstStyle/>
          <a:p>
            <a:pPr marL="0" indent="0" algn="just">
              <a:buNone/>
            </a:pPr>
            <a:r>
              <a:rPr lang="en-US" sz="1900" b="1" i="0" dirty="0">
                <a:solidFill>
                  <a:srgbClr val="374151"/>
                </a:solidFill>
                <a:effectLst/>
              </a:rPr>
              <a:t>3. </a:t>
            </a:r>
            <a:r>
              <a:rPr lang="en-US" sz="1900" b="1" i="0" dirty="0">
                <a:solidFill>
                  <a:schemeClr val="tx1"/>
                </a:solidFill>
                <a:effectLst/>
              </a:rPr>
              <a:t>Transportation and Telecommunication:</a:t>
            </a:r>
            <a:endParaRPr lang="en-US" sz="1900" b="0" i="0" dirty="0">
              <a:solidFill>
                <a:schemeClr val="tx1"/>
              </a:solidFill>
              <a:effectLst/>
            </a:endParaRPr>
          </a:p>
          <a:p>
            <a:pPr marL="742950" lvl="1" indent="-285750" algn="just">
              <a:buFont typeface="Wingdings" panose="05000000000000000000" pitchFamily="2" charset="2"/>
              <a:buChar char="q"/>
            </a:pPr>
            <a:r>
              <a:rPr lang="en-US" sz="1900" b="0" i="0" dirty="0">
                <a:solidFill>
                  <a:schemeClr val="tx1"/>
                </a:solidFill>
                <a:effectLst/>
              </a:rPr>
              <a:t>Improve rural transportation infrastructure to facilitate the movement of patients to healthcare facilities. This includes building and maintaining roads and bridges to connect remote villages.</a:t>
            </a:r>
          </a:p>
          <a:p>
            <a:pPr marL="742950" lvl="1" indent="-285750" algn="just">
              <a:buFont typeface="Wingdings" panose="05000000000000000000" pitchFamily="2" charset="2"/>
              <a:buChar char="q"/>
            </a:pPr>
            <a:r>
              <a:rPr lang="en-US" sz="1900" b="0" i="0" dirty="0">
                <a:solidFill>
                  <a:schemeClr val="tx1"/>
                </a:solidFill>
                <a:effectLst/>
              </a:rPr>
              <a:t>Enhance telecommunication networks in rural areas to support telemedicine services, enabling patients to consult with healthcare professionals remotely.</a:t>
            </a:r>
          </a:p>
          <a:p>
            <a:pPr marL="0" indent="0" algn="just">
              <a:buNone/>
            </a:pPr>
            <a:r>
              <a:rPr lang="en-US" sz="1900" b="1" i="0" dirty="0">
                <a:solidFill>
                  <a:schemeClr val="tx1"/>
                </a:solidFill>
                <a:effectLst/>
              </a:rPr>
              <a:t>4. Community Health Education:</a:t>
            </a:r>
            <a:endParaRPr lang="en-US" sz="1900" b="0" i="0" dirty="0">
              <a:solidFill>
                <a:schemeClr val="tx1"/>
              </a:solidFill>
              <a:effectLst/>
            </a:endParaRPr>
          </a:p>
          <a:p>
            <a:pPr marL="742950" lvl="1" indent="-285750" algn="just">
              <a:buFont typeface="Wingdings" panose="05000000000000000000" pitchFamily="2" charset="2"/>
              <a:buChar char="q"/>
            </a:pPr>
            <a:r>
              <a:rPr lang="en-US" sz="1900" b="0" i="0" dirty="0">
                <a:solidFill>
                  <a:schemeClr val="tx1"/>
                </a:solidFill>
                <a:effectLst/>
              </a:rPr>
              <a:t>Implement community health education programs to raise awareness about preventive measures, early detection of diseases, and the importance of seeking timely healthcare.</a:t>
            </a:r>
          </a:p>
          <a:p>
            <a:pPr marL="742950" lvl="1" indent="-285750" algn="just">
              <a:buFont typeface="Wingdings" panose="05000000000000000000" pitchFamily="2" charset="2"/>
              <a:buChar char="q"/>
            </a:pPr>
            <a:r>
              <a:rPr lang="en-US" sz="1900" b="0" i="0" dirty="0">
                <a:solidFill>
                  <a:schemeClr val="tx1"/>
                </a:solidFill>
                <a:effectLst/>
              </a:rPr>
              <a:t>Promote the training of community health workers who can provide basic healthcare services, educate villagers about hygiene and nutrition, and assist in referrals to higher-level healthcare facilities when needed.</a:t>
            </a:r>
          </a:p>
          <a:p>
            <a:pPr marL="0" indent="0" algn="just">
              <a:buNone/>
            </a:pPr>
            <a:r>
              <a:rPr lang="en-US" sz="1900" b="1" i="0" dirty="0">
                <a:solidFill>
                  <a:schemeClr val="tx1"/>
                </a:solidFill>
                <a:effectLst/>
              </a:rPr>
              <a:t>5. Financial Support and Health Insurance:</a:t>
            </a:r>
            <a:endParaRPr lang="en-US" sz="1900" b="0" i="0" dirty="0">
              <a:solidFill>
                <a:schemeClr val="tx1"/>
              </a:solidFill>
              <a:effectLst/>
            </a:endParaRPr>
          </a:p>
          <a:p>
            <a:pPr marL="742950" lvl="1" indent="-285750" algn="just">
              <a:buFont typeface="Wingdings" panose="05000000000000000000" pitchFamily="2" charset="2"/>
              <a:buChar char="q"/>
            </a:pPr>
            <a:r>
              <a:rPr lang="en-US" sz="1900" b="0" i="0" dirty="0">
                <a:solidFill>
                  <a:schemeClr val="tx1"/>
                </a:solidFill>
                <a:effectLst/>
              </a:rPr>
              <a:t>Develop and implement health insurance schemes tailored to the needs and affordability of rural populations. Subsidized or low-cost health insurance can reduce the financial burden of healthcare expenses for rural families.</a:t>
            </a:r>
          </a:p>
          <a:p>
            <a:pPr marL="742950" lvl="1" indent="-285750" algn="just">
              <a:buFont typeface="Wingdings" panose="05000000000000000000" pitchFamily="2" charset="2"/>
              <a:buChar char="q"/>
            </a:pPr>
            <a:r>
              <a:rPr lang="en-US" sz="1900" b="0" i="0" dirty="0">
                <a:solidFill>
                  <a:schemeClr val="tx1"/>
                </a:solidFill>
                <a:effectLst/>
              </a:rPr>
              <a:t>Establish mechanisms for microfinancing or community-based health funds to provide financial support to those unable to afford healthcare services.</a:t>
            </a:r>
          </a:p>
          <a:p>
            <a:endParaRPr lang="en-US" dirty="0"/>
          </a:p>
        </p:txBody>
      </p:sp>
    </p:spTree>
    <p:extLst>
      <p:ext uri="{BB962C8B-B14F-4D97-AF65-F5344CB8AC3E}">
        <p14:creationId xmlns:p14="http://schemas.microsoft.com/office/powerpoint/2010/main" val="366341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0769-8F1F-2E2A-9F03-2D58A1D02BF6}"/>
              </a:ext>
            </a:extLst>
          </p:cNvPr>
          <p:cNvSpPr>
            <a:spLocks noGrp="1"/>
          </p:cNvSpPr>
          <p:nvPr>
            <p:ph type="title"/>
          </p:nvPr>
        </p:nvSpPr>
        <p:spPr>
          <a:xfrm>
            <a:off x="966020" y="2766218"/>
            <a:ext cx="10515600" cy="1325563"/>
          </a:xfrm>
        </p:spPr>
        <p:txBody>
          <a:bodyPr>
            <a:noAutofit/>
          </a:bodyPr>
          <a:lstStyle/>
          <a:p>
            <a:pPr algn="ctr"/>
            <a:r>
              <a:rPr lang="en-US" sz="2800" b="1" i="1" dirty="0">
                <a:solidFill>
                  <a:srgbClr val="002060"/>
                </a:solidFill>
              </a:rPr>
              <a:t>Part-4</a:t>
            </a:r>
            <a:br>
              <a:rPr lang="en-US" sz="2800" dirty="0">
                <a:solidFill>
                  <a:srgbClr val="002060"/>
                </a:solidFill>
              </a:rPr>
            </a:br>
            <a:r>
              <a:rPr lang="en-US" sz="2800" dirty="0">
                <a:solidFill>
                  <a:srgbClr val="002060"/>
                </a:solidFill>
              </a:rPr>
              <a:t>Education and Educational Disparities in Rural Regions</a:t>
            </a:r>
            <a:br>
              <a:rPr lang="en-US" sz="2800" dirty="0">
                <a:solidFill>
                  <a:srgbClr val="002060"/>
                </a:solidFill>
              </a:rPr>
            </a:br>
            <a:r>
              <a:rPr lang="en-US" sz="2800" b="1" i="1" dirty="0">
                <a:solidFill>
                  <a:srgbClr val="002060"/>
                </a:solidFill>
              </a:rPr>
              <a:t>“This section aims to find out why Bangladesh is still lagging behind in terms of Quality Education” </a:t>
            </a:r>
          </a:p>
        </p:txBody>
      </p:sp>
    </p:spTree>
    <p:extLst>
      <p:ext uri="{BB962C8B-B14F-4D97-AF65-F5344CB8AC3E}">
        <p14:creationId xmlns:p14="http://schemas.microsoft.com/office/powerpoint/2010/main" val="841474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8D91E0-4BAC-2711-75D9-570E265DDF45}"/>
              </a:ext>
            </a:extLst>
          </p:cNvPr>
          <p:cNvSpPr>
            <a:spLocks noGrp="1"/>
          </p:cNvSpPr>
          <p:nvPr>
            <p:ph type="title"/>
          </p:nvPr>
        </p:nvSpPr>
        <p:spPr/>
        <p:txBody>
          <a:bodyPr/>
          <a:lstStyle/>
          <a:p>
            <a:r>
              <a:rPr lang="en-US" b="1" dirty="0">
                <a:solidFill>
                  <a:srgbClr val="002060"/>
                </a:solidFill>
              </a:rPr>
              <a:t>Number and Facts in Education </a:t>
            </a:r>
          </a:p>
        </p:txBody>
      </p:sp>
      <p:sp>
        <p:nvSpPr>
          <p:cNvPr id="4" name="Content Placeholder 3">
            <a:extLst>
              <a:ext uri="{FF2B5EF4-FFF2-40B4-BE49-F238E27FC236}">
                <a16:creationId xmlns:a16="http://schemas.microsoft.com/office/drawing/2014/main" id="{060FFAB4-F40A-A28B-00E5-EF3C92488B62}"/>
              </a:ext>
            </a:extLst>
          </p:cNvPr>
          <p:cNvSpPr>
            <a:spLocks noGrp="1"/>
          </p:cNvSpPr>
          <p:nvPr>
            <p:ph sz="half" idx="1"/>
          </p:nvPr>
        </p:nvSpPr>
        <p:spPr>
          <a:xfrm>
            <a:off x="127819" y="1391478"/>
            <a:ext cx="6906886" cy="5340626"/>
          </a:xfrm>
        </p:spPr>
        <p:txBody>
          <a:bodyPr>
            <a:normAutofit fontScale="25000" lnSpcReduction="20000"/>
          </a:bodyPr>
          <a:lstStyle/>
          <a:p>
            <a:pPr algn="just"/>
            <a:r>
              <a:rPr lang="en-US" sz="7200" dirty="0">
                <a:solidFill>
                  <a:schemeClr val="tx1"/>
                </a:solidFill>
              </a:rPr>
              <a:t>Human resource development is the government's principal goal, in addition to generating rapid growth, through increasing the living standards of disadvantaged and underprivileged people. To combat the long-term impacts of the coronavirus, the government is making continuous efforts to ensure the basic needs of the people through economic restructuring with priority on life and livelihood, as well as to improve the living standards of the disadvantaged and poor people. As a result through implementation of various development </a:t>
            </a:r>
            <a:r>
              <a:rPr lang="en-US" sz="7200" dirty="0" err="1">
                <a:solidFill>
                  <a:schemeClr val="tx1"/>
                </a:solidFill>
              </a:rPr>
              <a:t>programmes</a:t>
            </a:r>
            <a:r>
              <a:rPr lang="en-US" sz="7200" dirty="0">
                <a:solidFill>
                  <a:schemeClr val="tx1"/>
                </a:solidFill>
              </a:rPr>
              <a:t>, Bangladesh is gradually improving in the Human Development Index (HDI)</a:t>
            </a:r>
          </a:p>
          <a:p>
            <a:r>
              <a:rPr lang="en-US" sz="7200" dirty="0">
                <a:solidFill>
                  <a:schemeClr val="tx1"/>
                </a:solidFill>
              </a:rPr>
              <a:t>Universal net primary enrollment-(116% gross children of primary school enrolling in school)</a:t>
            </a:r>
          </a:p>
          <a:p>
            <a:r>
              <a:rPr lang="en-US" sz="7200" dirty="0">
                <a:solidFill>
                  <a:schemeClr val="tx1"/>
                </a:solidFill>
              </a:rPr>
              <a:t>Gender Parity Index- 0.49(1973), 1.094(2011).</a:t>
            </a:r>
          </a:p>
          <a:p>
            <a:r>
              <a:rPr lang="en-US" sz="7200" dirty="0">
                <a:solidFill>
                  <a:schemeClr val="tx1"/>
                </a:solidFill>
              </a:rPr>
              <a:t>Bridging the Gap by NGO: Vocational training.</a:t>
            </a:r>
          </a:p>
          <a:p>
            <a:r>
              <a:rPr lang="en-US" sz="7200" dirty="0">
                <a:solidFill>
                  <a:schemeClr val="tx1"/>
                </a:solidFill>
              </a:rPr>
              <a:t>Free Book Distribution </a:t>
            </a:r>
          </a:p>
          <a:p>
            <a:r>
              <a:rPr lang="en-US" sz="7200" dirty="0">
                <a:solidFill>
                  <a:schemeClr val="tx1"/>
                </a:solidFill>
              </a:rPr>
              <a:t>Food for education </a:t>
            </a:r>
          </a:p>
          <a:p>
            <a:r>
              <a:rPr lang="en-US" sz="7200" dirty="0">
                <a:solidFill>
                  <a:schemeClr val="tx1"/>
                </a:solidFill>
              </a:rPr>
              <a:t>Scholarship scheme: Female Secondary School Assistant Project(1990)</a:t>
            </a:r>
          </a:p>
          <a:p>
            <a:endParaRPr lang="en-US" dirty="0"/>
          </a:p>
        </p:txBody>
      </p:sp>
      <p:graphicFrame>
        <p:nvGraphicFramePr>
          <p:cNvPr id="6" name="Content Placeholder 6">
            <a:extLst>
              <a:ext uri="{FF2B5EF4-FFF2-40B4-BE49-F238E27FC236}">
                <a16:creationId xmlns:a16="http://schemas.microsoft.com/office/drawing/2014/main" id="{B99AE382-C5C6-EB90-8356-0EC13B7B4C23}"/>
              </a:ext>
            </a:extLst>
          </p:cNvPr>
          <p:cNvGraphicFramePr>
            <a:graphicFrameLocks noGrp="1"/>
          </p:cNvGraphicFramePr>
          <p:nvPr>
            <p:ph sz="half" idx="2"/>
            <p:extLst>
              <p:ext uri="{D42A27DB-BD31-4B8C-83A1-F6EECF244321}">
                <p14:modId xmlns:p14="http://schemas.microsoft.com/office/powerpoint/2010/main" val="3176569825"/>
              </p:ext>
            </p:extLst>
          </p:nvPr>
        </p:nvGraphicFramePr>
        <p:xfrm>
          <a:off x="7181677" y="1657005"/>
          <a:ext cx="4184650"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B91E001-B554-4D26-8640-EDC683BC874A}"/>
              </a:ext>
            </a:extLst>
          </p:cNvPr>
          <p:cNvSpPr txBox="1"/>
          <p:nvPr/>
        </p:nvSpPr>
        <p:spPr>
          <a:xfrm>
            <a:off x="9127030" y="5660128"/>
            <a:ext cx="2239297" cy="369332"/>
          </a:xfrm>
          <a:prstGeom prst="rect">
            <a:avLst/>
          </a:prstGeom>
          <a:noFill/>
        </p:spPr>
        <p:txBody>
          <a:bodyPr wrap="square" rtlCol="0">
            <a:spAutoFit/>
          </a:bodyPr>
          <a:lstStyle/>
          <a:p>
            <a:r>
              <a:rPr lang="en-US" dirty="0"/>
              <a:t>Source: World Bank</a:t>
            </a:r>
          </a:p>
        </p:txBody>
      </p:sp>
    </p:spTree>
    <p:extLst>
      <p:ext uri="{BB962C8B-B14F-4D97-AF65-F5344CB8AC3E}">
        <p14:creationId xmlns:p14="http://schemas.microsoft.com/office/powerpoint/2010/main" val="193693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23149-818B-6DB2-524C-36E6C2E80131}"/>
              </a:ext>
            </a:extLst>
          </p:cNvPr>
          <p:cNvSpPr>
            <a:spLocks noGrp="1"/>
          </p:cNvSpPr>
          <p:nvPr>
            <p:ph type="title"/>
          </p:nvPr>
        </p:nvSpPr>
        <p:spPr>
          <a:xfrm>
            <a:off x="344557" y="624836"/>
            <a:ext cx="11847443" cy="885911"/>
          </a:xfrm>
        </p:spPr>
        <p:txBody>
          <a:bodyPr anchor="b">
            <a:normAutofit/>
          </a:bodyPr>
          <a:lstStyle/>
          <a:p>
            <a:r>
              <a:rPr lang="en-US" sz="4000" b="1" dirty="0">
                <a:solidFill>
                  <a:srgbClr val="002060"/>
                </a:solidFill>
              </a:rPr>
              <a:t>Understanding the Context of Rural Bangladesh </a:t>
            </a:r>
          </a:p>
        </p:txBody>
      </p:sp>
      <p:sp>
        <p:nvSpPr>
          <p:cNvPr id="4" name="Content Placeholder 3">
            <a:extLst>
              <a:ext uri="{FF2B5EF4-FFF2-40B4-BE49-F238E27FC236}">
                <a16:creationId xmlns:a16="http://schemas.microsoft.com/office/drawing/2014/main" id="{5002929D-26CA-CD9D-BE62-D718B9C2F008}"/>
              </a:ext>
            </a:extLst>
          </p:cNvPr>
          <p:cNvSpPr>
            <a:spLocks noGrp="1"/>
          </p:cNvSpPr>
          <p:nvPr>
            <p:ph idx="1"/>
          </p:nvPr>
        </p:nvSpPr>
        <p:spPr>
          <a:xfrm>
            <a:off x="3949148" y="1653605"/>
            <a:ext cx="7608868" cy="4998986"/>
          </a:xfrm>
        </p:spPr>
        <p:txBody>
          <a:bodyPr anchor="t">
            <a:normAutofit fontScale="92500" lnSpcReduction="10000"/>
          </a:bodyPr>
          <a:lstStyle/>
          <a:p>
            <a:pPr algn="just"/>
            <a:r>
              <a:rPr lang="en-US" sz="2000" b="1" i="1" dirty="0">
                <a:solidFill>
                  <a:schemeClr val="tx1"/>
                </a:solidFill>
              </a:rPr>
              <a:t> </a:t>
            </a:r>
            <a:r>
              <a:rPr lang="en-US" sz="2400" dirty="0">
                <a:solidFill>
                  <a:schemeClr val="tx1"/>
                </a:solidFill>
              </a:rPr>
              <a:t>Rural population (% of total population) in Bangladesh is reported at 60.29 % in 2022, according to the World Bank</a:t>
            </a:r>
          </a:p>
          <a:p>
            <a:pPr algn="just"/>
            <a:r>
              <a:rPr lang="en-US" sz="2400" dirty="0">
                <a:solidFill>
                  <a:schemeClr val="tx1"/>
                </a:solidFill>
              </a:rPr>
              <a:t>Bangladeshi society is primarily a men dominant society and as a consequence of this, most families are headed by men.</a:t>
            </a:r>
          </a:p>
          <a:p>
            <a:pPr algn="just"/>
            <a:r>
              <a:rPr lang="en-US" sz="2400" b="1" i="1" dirty="0">
                <a:solidFill>
                  <a:schemeClr val="tx1"/>
                </a:solidFill>
              </a:rPr>
              <a:t> </a:t>
            </a:r>
            <a:r>
              <a:rPr lang="en-US" sz="2400" dirty="0">
                <a:solidFill>
                  <a:schemeClr val="tx1"/>
                </a:solidFill>
              </a:rPr>
              <a:t>Women are the considered as poorest of the poor in rural communities.</a:t>
            </a:r>
          </a:p>
          <a:p>
            <a:pPr algn="just"/>
            <a:r>
              <a:rPr lang="en-US" sz="2400" dirty="0">
                <a:solidFill>
                  <a:schemeClr val="tx1"/>
                </a:solidFill>
              </a:rPr>
              <a:t> Economy is dependent on Agriculture.</a:t>
            </a:r>
          </a:p>
          <a:p>
            <a:pPr algn="just"/>
            <a:r>
              <a:rPr lang="en-US" sz="2400" dirty="0">
                <a:solidFill>
                  <a:schemeClr val="tx1"/>
                </a:solidFill>
              </a:rPr>
              <a:t>Rural-urban disparity is one of the central problems around the world, and there appears to be a tenacious tendency for this gap to increase over time, with urban people enjoying most of the fruits of any development that takes place.</a:t>
            </a:r>
          </a:p>
        </p:txBody>
      </p:sp>
      <p:pic>
        <p:nvPicPr>
          <p:cNvPr id="5" name="Picture 4">
            <a:extLst>
              <a:ext uri="{FF2B5EF4-FFF2-40B4-BE49-F238E27FC236}">
                <a16:creationId xmlns:a16="http://schemas.microsoft.com/office/drawing/2014/main" id="{D652E88B-A8F6-CDAB-6782-BE0DC9A94F21}"/>
              </a:ext>
            </a:extLst>
          </p:cNvPr>
          <p:cNvPicPr>
            <a:picLocks noChangeAspect="1"/>
          </p:cNvPicPr>
          <p:nvPr/>
        </p:nvPicPr>
        <p:blipFill>
          <a:blip r:embed="rId2"/>
          <a:stretch>
            <a:fillRect/>
          </a:stretch>
        </p:blipFill>
        <p:spPr>
          <a:xfrm>
            <a:off x="149157" y="2586227"/>
            <a:ext cx="3495192" cy="2326743"/>
          </a:xfrm>
          <a:prstGeom prst="rect">
            <a:avLst/>
          </a:prstGeom>
        </p:spPr>
      </p:pic>
    </p:spTree>
    <p:extLst>
      <p:ext uri="{BB962C8B-B14F-4D97-AF65-F5344CB8AC3E}">
        <p14:creationId xmlns:p14="http://schemas.microsoft.com/office/powerpoint/2010/main" val="248284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B43A6C-6F66-00A3-C458-B122755CAF1B}"/>
              </a:ext>
            </a:extLst>
          </p:cNvPr>
          <p:cNvSpPr txBox="1"/>
          <p:nvPr/>
        </p:nvSpPr>
        <p:spPr>
          <a:xfrm>
            <a:off x="626165" y="756238"/>
            <a:ext cx="10866508" cy="646331"/>
          </a:xfrm>
          <a:prstGeom prst="rect">
            <a:avLst/>
          </a:prstGeom>
          <a:noFill/>
        </p:spPr>
        <p:txBody>
          <a:bodyPr wrap="square">
            <a:spAutoFit/>
          </a:bodyPr>
          <a:lstStyle/>
          <a:p>
            <a:r>
              <a:rPr lang="en-US" sz="3600" b="1" dirty="0">
                <a:solidFill>
                  <a:srgbClr val="002060"/>
                </a:solidFill>
              </a:rPr>
              <a:t>Number of Primary Education Institutions</a:t>
            </a:r>
            <a:endParaRPr lang="en-US" sz="3600" dirty="0"/>
          </a:p>
        </p:txBody>
      </p:sp>
      <p:sp>
        <p:nvSpPr>
          <p:cNvPr id="7" name="TextBox 6">
            <a:extLst>
              <a:ext uri="{FF2B5EF4-FFF2-40B4-BE49-F238E27FC236}">
                <a16:creationId xmlns:a16="http://schemas.microsoft.com/office/drawing/2014/main" id="{8B44E7B6-26E0-56E6-22E8-2EF8D012D4FB}"/>
              </a:ext>
            </a:extLst>
          </p:cNvPr>
          <p:cNvSpPr txBox="1"/>
          <p:nvPr/>
        </p:nvSpPr>
        <p:spPr>
          <a:xfrm>
            <a:off x="4244008" y="5554067"/>
            <a:ext cx="6102626" cy="369332"/>
          </a:xfrm>
          <a:prstGeom prst="rect">
            <a:avLst/>
          </a:prstGeom>
          <a:noFill/>
        </p:spPr>
        <p:txBody>
          <a:bodyPr wrap="square">
            <a:spAutoFit/>
          </a:bodyPr>
          <a:lstStyle/>
          <a:p>
            <a:pPr algn="r"/>
            <a:r>
              <a:rPr lang="en-US" b="1" dirty="0">
                <a:solidFill>
                  <a:srgbClr val="002060"/>
                </a:solidFill>
              </a:rPr>
              <a:t>Source: </a:t>
            </a:r>
            <a:r>
              <a:rPr lang="en-US" b="0" i="0" dirty="0" err="1">
                <a:effectLst/>
              </a:rPr>
              <a:t>MoPME</a:t>
            </a:r>
            <a:r>
              <a:rPr lang="en-US" b="0" i="0" dirty="0">
                <a:effectLst/>
              </a:rPr>
              <a:t> Annual Report 2022-23</a:t>
            </a:r>
            <a:r>
              <a:rPr lang="en-US" b="1" dirty="0"/>
              <a:t> </a:t>
            </a:r>
            <a:endParaRPr lang="en-US" dirty="0"/>
          </a:p>
        </p:txBody>
      </p:sp>
      <p:pic>
        <p:nvPicPr>
          <p:cNvPr id="9" name="Picture 8">
            <a:extLst>
              <a:ext uri="{FF2B5EF4-FFF2-40B4-BE49-F238E27FC236}">
                <a16:creationId xmlns:a16="http://schemas.microsoft.com/office/drawing/2014/main" id="{9FA3F24A-B4FD-EBDA-E2BB-1B532A7DFE5B}"/>
              </a:ext>
            </a:extLst>
          </p:cNvPr>
          <p:cNvPicPr>
            <a:picLocks noChangeAspect="1"/>
          </p:cNvPicPr>
          <p:nvPr/>
        </p:nvPicPr>
        <p:blipFill>
          <a:blip r:embed="rId2"/>
          <a:stretch>
            <a:fillRect/>
          </a:stretch>
        </p:blipFill>
        <p:spPr>
          <a:xfrm>
            <a:off x="629753" y="1436241"/>
            <a:ext cx="10936082" cy="4084154"/>
          </a:xfrm>
          <a:prstGeom prst="rect">
            <a:avLst/>
          </a:prstGeom>
        </p:spPr>
      </p:pic>
    </p:spTree>
    <p:extLst>
      <p:ext uri="{BB962C8B-B14F-4D97-AF65-F5344CB8AC3E}">
        <p14:creationId xmlns:p14="http://schemas.microsoft.com/office/powerpoint/2010/main" val="27647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AB27-B198-576A-3316-47DBAF9219D4}"/>
              </a:ext>
            </a:extLst>
          </p:cNvPr>
          <p:cNvSpPr>
            <a:spLocks noGrp="1"/>
          </p:cNvSpPr>
          <p:nvPr>
            <p:ph type="title"/>
          </p:nvPr>
        </p:nvSpPr>
        <p:spPr>
          <a:xfrm>
            <a:off x="677334" y="609600"/>
            <a:ext cx="8596668" cy="689113"/>
          </a:xfrm>
        </p:spPr>
        <p:txBody>
          <a:bodyPr/>
          <a:lstStyle/>
          <a:p>
            <a:r>
              <a:rPr lang="en-US" b="1" dirty="0">
                <a:solidFill>
                  <a:srgbClr val="002060"/>
                </a:solidFill>
              </a:rPr>
              <a:t>Educational Disparities in Rural Areas </a:t>
            </a:r>
          </a:p>
        </p:txBody>
      </p:sp>
      <p:sp>
        <p:nvSpPr>
          <p:cNvPr id="3" name="Content Placeholder 2">
            <a:extLst>
              <a:ext uri="{FF2B5EF4-FFF2-40B4-BE49-F238E27FC236}">
                <a16:creationId xmlns:a16="http://schemas.microsoft.com/office/drawing/2014/main" id="{FDB3B4C2-6F0E-0F05-DCCD-5A1894A84ED7}"/>
              </a:ext>
            </a:extLst>
          </p:cNvPr>
          <p:cNvSpPr>
            <a:spLocks noGrp="1"/>
          </p:cNvSpPr>
          <p:nvPr>
            <p:ph idx="1"/>
          </p:nvPr>
        </p:nvSpPr>
        <p:spPr>
          <a:xfrm>
            <a:off x="677334" y="1488613"/>
            <a:ext cx="10401483" cy="4759787"/>
          </a:xfrm>
        </p:spPr>
        <p:txBody>
          <a:bodyPr>
            <a:noAutofit/>
          </a:bodyPr>
          <a:lstStyle/>
          <a:p>
            <a:pPr marL="0" indent="0">
              <a:buNone/>
            </a:pPr>
            <a:r>
              <a:rPr lang="en-US" sz="2000" dirty="0">
                <a:solidFill>
                  <a:schemeClr val="tx1"/>
                </a:solidFill>
              </a:rPr>
              <a:t>E</a:t>
            </a:r>
            <a:r>
              <a:rPr lang="en-US" sz="2000" b="0" i="0" dirty="0">
                <a:solidFill>
                  <a:schemeClr val="tx1"/>
                </a:solidFill>
                <a:effectLst/>
              </a:rPr>
              <a:t>ducational disparity does exist in rural areas of Bangladesh. While progress has been made in improving access to education across the country, rural areas often face significant challenges in terms of quality education and access to educational resources.</a:t>
            </a:r>
            <a:endParaRPr lang="en-US" sz="2000" dirty="0">
              <a:solidFill>
                <a:schemeClr val="tx1"/>
              </a:solidFill>
            </a:endParaRPr>
          </a:p>
          <a:p>
            <a:pPr algn="l">
              <a:buFont typeface="+mj-lt"/>
              <a:buAutoNum type="arabicPeriod"/>
            </a:pPr>
            <a:r>
              <a:rPr lang="en-US" sz="2000" b="1" i="0" dirty="0">
                <a:solidFill>
                  <a:schemeClr val="tx1"/>
                </a:solidFill>
                <a:effectLst/>
              </a:rPr>
              <a:t>Limited Access to Schools:</a:t>
            </a:r>
            <a:r>
              <a:rPr lang="en-US" sz="2000" b="0" i="0" dirty="0">
                <a:solidFill>
                  <a:schemeClr val="tx1"/>
                </a:solidFill>
                <a:effectLst/>
              </a:rPr>
              <a:t> In many remote rural areas, there are fewer schools, and they may be located far from villages, making it difficult for children to attend regularly. For example, a child in a rural village may have to walk long distances to reach the nearest school.</a:t>
            </a:r>
          </a:p>
          <a:p>
            <a:pPr algn="l">
              <a:buFont typeface="+mj-lt"/>
              <a:buAutoNum type="arabicPeriod"/>
            </a:pPr>
            <a:r>
              <a:rPr lang="en-US" sz="2000" b="1" i="0" dirty="0">
                <a:solidFill>
                  <a:schemeClr val="tx1"/>
                </a:solidFill>
                <a:effectLst/>
              </a:rPr>
              <a:t>Quality of Education:</a:t>
            </a:r>
            <a:r>
              <a:rPr lang="en-US" sz="2000" b="0" i="0" dirty="0">
                <a:solidFill>
                  <a:schemeClr val="tx1"/>
                </a:solidFill>
                <a:effectLst/>
              </a:rPr>
              <a:t> Rural schools often have inadequate infrastructure, poorly trained teachers, and limited educational materials. This can result in a lower quality of education compared to urban schools. For instance, a rural school may lack basic facilities like libraries, laboratories, and well-trained teachers in subjects like science and mathematics.</a:t>
            </a:r>
          </a:p>
          <a:p>
            <a:endParaRPr lang="en-US" sz="2000" dirty="0"/>
          </a:p>
        </p:txBody>
      </p:sp>
    </p:spTree>
    <p:extLst>
      <p:ext uri="{BB962C8B-B14F-4D97-AF65-F5344CB8AC3E}">
        <p14:creationId xmlns:p14="http://schemas.microsoft.com/office/powerpoint/2010/main" val="1107395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A127-018B-81FA-7E3E-F08F6775F22D}"/>
              </a:ext>
            </a:extLst>
          </p:cNvPr>
          <p:cNvSpPr>
            <a:spLocks noGrp="1"/>
          </p:cNvSpPr>
          <p:nvPr>
            <p:ph type="title"/>
          </p:nvPr>
        </p:nvSpPr>
        <p:spPr/>
        <p:txBody>
          <a:bodyPr/>
          <a:lstStyle/>
          <a:p>
            <a:r>
              <a:rPr lang="en-US" b="1" dirty="0">
                <a:solidFill>
                  <a:srgbClr val="002060"/>
                </a:solidFill>
              </a:rPr>
              <a:t>Educational Disparities in Rural Areas</a:t>
            </a:r>
            <a:endParaRPr lang="en-US" dirty="0">
              <a:solidFill>
                <a:srgbClr val="002060"/>
              </a:solidFill>
            </a:endParaRPr>
          </a:p>
        </p:txBody>
      </p:sp>
      <p:sp>
        <p:nvSpPr>
          <p:cNvPr id="3" name="Content Placeholder 2">
            <a:extLst>
              <a:ext uri="{FF2B5EF4-FFF2-40B4-BE49-F238E27FC236}">
                <a16:creationId xmlns:a16="http://schemas.microsoft.com/office/drawing/2014/main" id="{F755AF79-4A34-7AE0-8436-04F21622041F}"/>
              </a:ext>
            </a:extLst>
          </p:cNvPr>
          <p:cNvSpPr>
            <a:spLocks noGrp="1"/>
          </p:cNvSpPr>
          <p:nvPr>
            <p:ph idx="1"/>
          </p:nvPr>
        </p:nvSpPr>
        <p:spPr>
          <a:xfrm>
            <a:off x="677333" y="1358348"/>
            <a:ext cx="10706283" cy="4890052"/>
          </a:xfrm>
        </p:spPr>
        <p:txBody>
          <a:bodyPr>
            <a:normAutofit/>
          </a:bodyPr>
          <a:lstStyle/>
          <a:p>
            <a:pPr marL="0" indent="0" algn="just">
              <a:buNone/>
            </a:pPr>
            <a:r>
              <a:rPr lang="en-US" sz="2400" b="1" i="0" dirty="0">
                <a:solidFill>
                  <a:schemeClr val="tx1"/>
                </a:solidFill>
                <a:effectLst/>
                <a:latin typeface="Söhne"/>
              </a:rPr>
              <a:t>3. Gender Disparity:</a:t>
            </a:r>
            <a:r>
              <a:rPr lang="en-US" sz="2400" b="0" i="0" dirty="0">
                <a:solidFill>
                  <a:schemeClr val="tx1"/>
                </a:solidFill>
                <a:effectLst/>
                <a:latin typeface="Söhne"/>
              </a:rPr>
              <a:t> Gender disparity in education persists in rural areas, where girls may face cultural and social barriers to attending school. Early marriage and traditional gender roles can limit girls' access to education. For instance, a girl in a rural area may be expected to prioritize household chores over schooling.</a:t>
            </a:r>
          </a:p>
          <a:p>
            <a:pPr marL="0" indent="0" algn="just">
              <a:buNone/>
            </a:pPr>
            <a:r>
              <a:rPr lang="en-US" sz="2400" b="1" i="0" dirty="0">
                <a:solidFill>
                  <a:schemeClr val="tx1"/>
                </a:solidFill>
                <a:effectLst/>
                <a:latin typeface="Söhne"/>
              </a:rPr>
              <a:t>4. Economic Challenges:</a:t>
            </a:r>
            <a:r>
              <a:rPr lang="en-US" sz="2400" b="0" i="0" dirty="0">
                <a:solidFill>
                  <a:schemeClr val="tx1"/>
                </a:solidFill>
                <a:effectLst/>
                <a:latin typeface="Söhne"/>
              </a:rPr>
              <a:t> Poverty is more prevalent in rural areas, and many families struggle to afford school-related expenses such as uniforms, books, and transportation. This economic hardship can lead to a higher dropout rate among rural students.</a:t>
            </a:r>
          </a:p>
          <a:p>
            <a:pPr marL="0" indent="0" algn="just">
              <a:buNone/>
            </a:pPr>
            <a:r>
              <a:rPr lang="en-US" sz="2400" b="1" i="0" dirty="0">
                <a:solidFill>
                  <a:schemeClr val="tx1"/>
                </a:solidFill>
                <a:effectLst/>
                <a:latin typeface="Söhne"/>
              </a:rPr>
              <a:t>5. Language Barriers:</a:t>
            </a:r>
            <a:r>
              <a:rPr lang="en-US" sz="2400" b="0" i="0" dirty="0">
                <a:solidFill>
                  <a:schemeClr val="tx1"/>
                </a:solidFill>
                <a:effectLst/>
                <a:latin typeface="Söhne"/>
              </a:rPr>
              <a:t> In some rural areas, the medium of instruction may not be in the student’s native language, which can hinder their understanding and learning. For instance, a child from an indigenous community may face difficulties if the school primarily uses Bengali as the medium of instruction.</a:t>
            </a:r>
          </a:p>
          <a:p>
            <a:endParaRPr lang="en-US" dirty="0"/>
          </a:p>
        </p:txBody>
      </p:sp>
    </p:spTree>
    <p:extLst>
      <p:ext uri="{BB962C8B-B14F-4D97-AF65-F5344CB8AC3E}">
        <p14:creationId xmlns:p14="http://schemas.microsoft.com/office/powerpoint/2010/main" val="2872426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401F-D313-404C-BF27-5D4DAC106E1E}"/>
              </a:ext>
            </a:extLst>
          </p:cNvPr>
          <p:cNvSpPr>
            <a:spLocks noGrp="1"/>
          </p:cNvSpPr>
          <p:nvPr>
            <p:ph type="title"/>
          </p:nvPr>
        </p:nvSpPr>
        <p:spPr>
          <a:xfrm>
            <a:off x="677334" y="609600"/>
            <a:ext cx="11342388" cy="675861"/>
          </a:xfrm>
        </p:spPr>
        <p:txBody>
          <a:bodyPr/>
          <a:lstStyle/>
          <a:p>
            <a:r>
              <a:rPr lang="en-US" b="1" dirty="0">
                <a:solidFill>
                  <a:srgbClr val="002060"/>
                </a:solidFill>
              </a:rPr>
              <a:t>The Causes of Educational Disparity in Rural Areas</a:t>
            </a:r>
          </a:p>
        </p:txBody>
      </p:sp>
      <p:sp>
        <p:nvSpPr>
          <p:cNvPr id="3" name="Content Placeholder 2">
            <a:extLst>
              <a:ext uri="{FF2B5EF4-FFF2-40B4-BE49-F238E27FC236}">
                <a16:creationId xmlns:a16="http://schemas.microsoft.com/office/drawing/2014/main" id="{D6810500-BFF4-6128-4B12-CE4108C806BF}"/>
              </a:ext>
            </a:extLst>
          </p:cNvPr>
          <p:cNvSpPr>
            <a:spLocks noGrp="1"/>
          </p:cNvSpPr>
          <p:nvPr>
            <p:ph idx="1"/>
          </p:nvPr>
        </p:nvSpPr>
        <p:spPr>
          <a:xfrm>
            <a:off x="677334" y="1285460"/>
            <a:ext cx="10837332" cy="5102087"/>
          </a:xfrm>
        </p:spPr>
        <p:txBody>
          <a:bodyPr>
            <a:normAutofit lnSpcReduction="10000"/>
          </a:bodyPr>
          <a:lstStyle/>
          <a:p>
            <a:pPr marL="514350" indent="-514350" algn="l">
              <a:buFont typeface="+mj-lt"/>
              <a:buAutoNum type="romanLcPeriod"/>
            </a:pPr>
            <a:r>
              <a:rPr lang="en-US" sz="1900" b="1" i="0" dirty="0">
                <a:solidFill>
                  <a:schemeClr val="tx1"/>
                </a:solidFill>
                <a:effectLst/>
              </a:rPr>
              <a:t>Limited Infrastructure and Resources:</a:t>
            </a:r>
            <a:r>
              <a:rPr lang="en-US" sz="1900" dirty="0">
                <a:solidFill>
                  <a:schemeClr val="tx1"/>
                </a:solidFill>
              </a:rPr>
              <a:t> </a:t>
            </a:r>
            <a:r>
              <a:rPr lang="en-US" sz="1900" b="0" i="0" dirty="0">
                <a:solidFill>
                  <a:schemeClr val="tx1"/>
                </a:solidFill>
                <a:effectLst/>
              </a:rPr>
              <a:t>Many rural schools lack basic infrastructure such as classrooms, libraries, laboratories, and sanitation facilities. Inadequate resources and poorly maintained facilities can affect the quality of education.</a:t>
            </a:r>
          </a:p>
          <a:p>
            <a:pPr marL="514350" indent="-514350">
              <a:buFont typeface="+mj-lt"/>
              <a:buAutoNum type="romanLcPeriod"/>
            </a:pPr>
            <a:r>
              <a:rPr lang="en-US" sz="1900" b="1" i="0" dirty="0">
                <a:solidFill>
                  <a:schemeClr val="tx1"/>
                </a:solidFill>
                <a:effectLst/>
              </a:rPr>
              <a:t>Shortage of Qualified Teachers:</a:t>
            </a:r>
            <a:r>
              <a:rPr lang="en-US" sz="1900" dirty="0">
                <a:solidFill>
                  <a:schemeClr val="tx1"/>
                </a:solidFill>
              </a:rPr>
              <a:t> </a:t>
            </a:r>
            <a:r>
              <a:rPr lang="en-US" sz="1900" b="0" i="0" dirty="0">
                <a:solidFill>
                  <a:schemeClr val="tx1"/>
                </a:solidFill>
                <a:effectLst/>
              </a:rPr>
              <a:t>Rural areas often face a shortage of qualified and well-trained teachers. Many teachers in rural schools may not have received proper training, leading to subpar educational experiences for students.</a:t>
            </a:r>
          </a:p>
          <a:p>
            <a:pPr marL="514350" indent="-514350">
              <a:buFont typeface="+mj-lt"/>
              <a:buAutoNum type="romanLcPeriod"/>
            </a:pPr>
            <a:r>
              <a:rPr lang="en-US" sz="1900" b="1" i="0" dirty="0">
                <a:solidFill>
                  <a:schemeClr val="tx1"/>
                </a:solidFill>
                <a:effectLst/>
              </a:rPr>
              <a:t>Economic Constraints: </a:t>
            </a:r>
            <a:r>
              <a:rPr lang="en-US" sz="1900" b="0" i="0" dirty="0">
                <a:solidFill>
                  <a:schemeClr val="tx1"/>
                </a:solidFill>
                <a:effectLst/>
              </a:rPr>
              <a:t>Poverty is more prevalent in rural areas, and many families struggle to meet the costs associated with education, such as school uniforms, textbooks, and transportation. This financial burden can force children to drop out of school to help with household income or agricultural work.</a:t>
            </a:r>
          </a:p>
          <a:p>
            <a:pPr marL="514350" indent="-514350">
              <a:buFont typeface="+mj-lt"/>
              <a:buAutoNum type="romanLcPeriod"/>
            </a:pPr>
            <a:r>
              <a:rPr lang="en-US" sz="1900" b="1" i="0" dirty="0">
                <a:solidFill>
                  <a:schemeClr val="tx1"/>
                </a:solidFill>
                <a:effectLst/>
              </a:rPr>
              <a:t>Gender-Based Disparities:</a:t>
            </a:r>
            <a:r>
              <a:rPr lang="en-US" sz="1900" dirty="0">
                <a:solidFill>
                  <a:schemeClr val="tx1"/>
                </a:solidFill>
              </a:rPr>
              <a:t> </a:t>
            </a:r>
            <a:r>
              <a:rPr lang="en-US" sz="1900" b="0" i="0" dirty="0">
                <a:solidFill>
                  <a:schemeClr val="tx1"/>
                </a:solidFill>
                <a:effectLst/>
              </a:rPr>
              <a:t>Traditional gender roles and social norms can create disparities in education, particularly for girls in rural areas. Early marriage, household chores, and concerns about safety during travel to and from school often limit girls' access to education.</a:t>
            </a:r>
          </a:p>
          <a:p>
            <a:pPr marL="514350" indent="-514350">
              <a:buFont typeface="+mj-lt"/>
              <a:buAutoNum type="romanLcPeriod"/>
            </a:pPr>
            <a:r>
              <a:rPr lang="en-US" sz="1900" b="1" i="0" dirty="0">
                <a:solidFill>
                  <a:schemeClr val="tx1"/>
                </a:solidFill>
                <a:effectLst/>
              </a:rPr>
              <a:t>Language Barriers: </a:t>
            </a:r>
            <a:r>
              <a:rPr lang="en-US" sz="1900" b="0" i="0" dirty="0">
                <a:solidFill>
                  <a:schemeClr val="tx1"/>
                </a:solidFill>
                <a:effectLst/>
              </a:rPr>
              <a:t>In some rural areas, the primary language of instruction in schools may not align with the students' native language. This language barrier can hinder students' comprehension and learning, especially for those from indigenous or minority communities.</a:t>
            </a:r>
          </a:p>
          <a:p>
            <a:endParaRPr lang="en-US" dirty="0">
              <a:solidFill>
                <a:schemeClr val="tx1"/>
              </a:solidFill>
            </a:endParaRPr>
          </a:p>
        </p:txBody>
      </p:sp>
    </p:spTree>
    <p:extLst>
      <p:ext uri="{BB962C8B-B14F-4D97-AF65-F5344CB8AC3E}">
        <p14:creationId xmlns:p14="http://schemas.microsoft.com/office/powerpoint/2010/main" val="2128446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4A99-89E3-A3FE-2985-546F14E25673}"/>
              </a:ext>
            </a:extLst>
          </p:cNvPr>
          <p:cNvSpPr>
            <a:spLocks noGrp="1"/>
          </p:cNvSpPr>
          <p:nvPr>
            <p:ph type="title"/>
          </p:nvPr>
        </p:nvSpPr>
        <p:spPr>
          <a:xfrm>
            <a:off x="677334" y="609600"/>
            <a:ext cx="8596668" cy="808383"/>
          </a:xfrm>
        </p:spPr>
        <p:txBody>
          <a:bodyPr>
            <a:normAutofit/>
          </a:bodyPr>
          <a:lstStyle/>
          <a:p>
            <a:r>
              <a:rPr lang="en-US" b="1" dirty="0">
                <a:solidFill>
                  <a:srgbClr val="002060"/>
                </a:solidFill>
              </a:rPr>
              <a:t>Way Outs-1</a:t>
            </a:r>
            <a:endParaRPr lang="en-US" dirty="0">
              <a:solidFill>
                <a:srgbClr val="002060"/>
              </a:solidFill>
            </a:endParaRPr>
          </a:p>
        </p:txBody>
      </p:sp>
      <p:sp>
        <p:nvSpPr>
          <p:cNvPr id="3" name="Content Placeholder 2">
            <a:extLst>
              <a:ext uri="{FF2B5EF4-FFF2-40B4-BE49-F238E27FC236}">
                <a16:creationId xmlns:a16="http://schemas.microsoft.com/office/drawing/2014/main" id="{C7C940A3-33B7-8CB0-4B8F-D790DDE37B4B}"/>
              </a:ext>
            </a:extLst>
          </p:cNvPr>
          <p:cNvSpPr>
            <a:spLocks noGrp="1"/>
          </p:cNvSpPr>
          <p:nvPr>
            <p:ph idx="1"/>
          </p:nvPr>
        </p:nvSpPr>
        <p:spPr>
          <a:xfrm>
            <a:off x="821635" y="1417982"/>
            <a:ext cx="10693031" cy="4830417"/>
          </a:xfrm>
        </p:spPr>
        <p:txBody>
          <a:bodyPr>
            <a:normAutofit/>
          </a:bodyPr>
          <a:lstStyle/>
          <a:p>
            <a:pPr algn="just">
              <a:buFont typeface="+mj-lt"/>
              <a:buAutoNum type="arabicPeriod"/>
            </a:pPr>
            <a:r>
              <a:rPr lang="en-US" sz="2000" b="1" i="0" dirty="0">
                <a:solidFill>
                  <a:schemeClr val="tx1"/>
                </a:solidFill>
                <a:effectLst/>
              </a:rPr>
              <a:t>Invest in Rural School Infrastructure:</a:t>
            </a:r>
            <a:r>
              <a:rPr lang="en-US" sz="2000" dirty="0">
                <a:solidFill>
                  <a:schemeClr val="tx1"/>
                </a:solidFill>
              </a:rPr>
              <a:t> should a</a:t>
            </a:r>
            <a:r>
              <a:rPr lang="en-US" sz="2000" b="0" i="0" dirty="0">
                <a:solidFill>
                  <a:schemeClr val="tx1"/>
                </a:solidFill>
                <a:effectLst/>
              </a:rPr>
              <a:t>llocate resources to improve and expand school infrastructure in rural areas. This includes constructing new classrooms, and providing libraries, science labs, and proper sanitation facilities to create a conducive learning environment.</a:t>
            </a:r>
          </a:p>
          <a:p>
            <a:pPr algn="just">
              <a:buFont typeface="+mj-lt"/>
              <a:buAutoNum type="arabicPeriod"/>
            </a:pPr>
            <a:r>
              <a:rPr lang="en-US" sz="2000" b="1" i="0" dirty="0">
                <a:solidFill>
                  <a:schemeClr val="tx1"/>
                </a:solidFill>
                <a:effectLst/>
              </a:rPr>
              <a:t>Teacher Training and Recruitment:</a:t>
            </a:r>
            <a:r>
              <a:rPr lang="en-US" sz="2000" dirty="0">
                <a:solidFill>
                  <a:schemeClr val="tx1"/>
                </a:solidFill>
              </a:rPr>
              <a:t> should i</a:t>
            </a:r>
            <a:r>
              <a:rPr lang="en-US" sz="2000" b="0" i="0" dirty="0">
                <a:solidFill>
                  <a:schemeClr val="tx1"/>
                </a:solidFill>
                <a:effectLst/>
              </a:rPr>
              <a:t>nvest in teacher training programs to ensure that educators in rural schools are qualified and well-prepared. Encourage and incentivize qualified teachers to work in rural areas to address staffing shortages.</a:t>
            </a:r>
          </a:p>
          <a:p>
            <a:pPr algn="just">
              <a:buFont typeface="+mj-lt"/>
              <a:buAutoNum type="arabicPeriod"/>
            </a:pPr>
            <a:r>
              <a:rPr lang="en-US" sz="2000" b="1" i="0" dirty="0">
                <a:solidFill>
                  <a:schemeClr val="tx1"/>
                </a:solidFill>
                <a:effectLst/>
              </a:rPr>
              <a:t>Financial Support for Students: </a:t>
            </a:r>
            <a:r>
              <a:rPr lang="en-US" sz="2000" dirty="0">
                <a:solidFill>
                  <a:schemeClr val="tx1"/>
                </a:solidFill>
              </a:rPr>
              <a:t>need to i</a:t>
            </a:r>
            <a:r>
              <a:rPr lang="en-US" sz="2000" b="0" i="0" dirty="0">
                <a:solidFill>
                  <a:schemeClr val="tx1"/>
                </a:solidFill>
                <a:effectLst/>
              </a:rPr>
              <a:t>ntroduce scholarship programs, stipends, and subsidies to alleviate the financial burden on rural families. This can help cover costs such as uniforms, textbooks, and transportation, making education more accessible.</a:t>
            </a:r>
          </a:p>
          <a:p>
            <a:pPr algn="just">
              <a:buFont typeface="+mj-lt"/>
              <a:buAutoNum type="arabicPeriod"/>
            </a:pPr>
            <a:r>
              <a:rPr lang="en-US" sz="2000" b="1" i="0" dirty="0">
                <a:solidFill>
                  <a:schemeClr val="tx1"/>
                </a:solidFill>
                <a:effectLst/>
              </a:rPr>
              <a:t>Promote Gender Equality:</a:t>
            </a:r>
            <a:r>
              <a:rPr lang="en-US" sz="2000" dirty="0">
                <a:solidFill>
                  <a:schemeClr val="tx1"/>
                </a:solidFill>
              </a:rPr>
              <a:t> i</a:t>
            </a:r>
            <a:r>
              <a:rPr lang="en-US" sz="2000" b="0" i="0" dirty="0">
                <a:solidFill>
                  <a:schemeClr val="tx1"/>
                </a:solidFill>
                <a:effectLst/>
              </a:rPr>
              <a:t>mplementation of the initiatives that encourage girls' enrollment and retention in schools. Address early marriage, provide safe transportation options, and offer incentives for families to send their daughters to school.</a:t>
            </a:r>
          </a:p>
          <a:p>
            <a:endParaRPr lang="en-US" dirty="0"/>
          </a:p>
        </p:txBody>
      </p:sp>
    </p:spTree>
    <p:extLst>
      <p:ext uri="{BB962C8B-B14F-4D97-AF65-F5344CB8AC3E}">
        <p14:creationId xmlns:p14="http://schemas.microsoft.com/office/powerpoint/2010/main" val="3051424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DD5F-5D4C-18EF-317A-DF42DA13394C}"/>
              </a:ext>
            </a:extLst>
          </p:cNvPr>
          <p:cNvSpPr>
            <a:spLocks noGrp="1"/>
          </p:cNvSpPr>
          <p:nvPr>
            <p:ph type="title"/>
          </p:nvPr>
        </p:nvSpPr>
        <p:spPr>
          <a:xfrm>
            <a:off x="677334" y="609600"/>
            <a:ext cx="8596668" cy="755374"/>
          </a:xfrm>
        </p:spPr>
        <p:txBody>
          <a:bodyPr>
            <a:normAutofit/>
          </a:bodyPr>
          <a:lstStyle/>
          <a:p>
            <a:r>
              <a:rPr lang="en-US" b="1" dirty="0">
                <a:solidFill>
                  <a:srgbClr val="002060"/>
                </a:solidFill>
              </a:rPr>
              <a:t>Way Outs-2</a:t>
            </a:r>
          </a:p>
        </p:txBody>
      </p:sp>
      <p:sp>
        <p:nvSpPr>
          <p:cNvPr id="3" name="Content Placeholder 2">
            <a:extLst>
              <a:ext uri="{FF2B5EF4-FFF2-40B4-BE49-F238E27FC236}">
                <a16:creationId xmlns:a16="http://schemas.microsoft.com/office/drawing/2014/main" id="{45488258-EE9F-F703-1379-CA53BFCD02ED}"/>
              </a:ext>
            </a:extLst>
          </p:cNvPr>
          <p:cNvSpPr>
            <a:spLocks noGrp="1"/>
          </p:cNvSpPr>
          <p:nvPr>
            <p:ph idx="1"/>
          </p:nvPr>
        </p:nvSpPr>
        <p:spPr>
          <a:xfrm>
            <a:off x="677334" y="1364974"/>
            <a:ext cx="10837332" cy="5049078"/>
          </a:xfrm>
        </p:spPr>
        <p:txBody>
          <a:bodyPr>
            <a:normAutofit/>
          </a:bodyPr>
          <a:lstStyle/>
          <a:p>
            <a:pPr marL="0" indent="0" algn="l">
              <a:buNone/>
            </a:pPr>
            <a:r>
              <a:rPr lang="en-US" sz="2000" b="1" i="0" dirty="0">
                <a:solidFill>
                  <a:schemeClr val="tx1"/>
                </a:solidFill>
                <a:effectLst/>
              </a:rPr>
              <a:t>5. Community Engagement and Awareness: </a:t>
            </a:r>
            <a:r>
              <a:rPr lang="en-US" sz="2000" b="1" dirty="0">
                <a:solidFill>
                  <a:schemeClr val="tx1"/>
                </a:solidFill>
              </a:rPr>
              <a:t>n</a:t>
            </a:r>
            <a:r>
              <a:rPr lang="en-US" sz="2000" i="0" dirty="0">
                <a:solidFill>
                  <a:schemeClr val="tx1"/>
                </a:solidFill>
                <a:effectLst/>
              </a:rPr>
              <a:t>eed to  </a:t>
            </a:r>
            <a:r>
              <a:rPr lang="en-US" sz="2000" dirty="0">
                <a:solidFill>
                  <a:schemeClr val="tx1"/>
                </a:solidFill>
              </a:rPr>
              <a:t>w</a:t>
            </a:r>
            <a:r>
              <a:rPr lang="en-US" sz="2000" b="0" i="0" dirty="0">
                <a:solidFill>
                  <a:schemeClr val="tx1"/>
                </a:solidFill>
                <a:effectLst/>
              </a:rPr>
              <a:t>ork closely with local communities to raise awareness about the importance of education. Engage parents, community leaders, and elders in discussions about the benefits of education and the disadvantages of child labor.</a:t>
            </a:r>
          </a:p>
          <a:p>
            <a:pPr marL="0" indent="0" algn="l">
              <a:buNone/>
            </a:pPr>
            <a:r>
              <a:rPr lang="en-US" sz="2000" b="1" i="0" dirty="0">
                <a:solidFill>
                  <a:schemeClr val="tx1"/>
                </a:solidFill>
                <a:effectLst/>
              </a:rPr>
              <a:t>6. Multi-lingual and Mother-Tongue Education:</a:t>
            </a:r>
            <a:r>
              <a:rPr lang="en-US" sz="2000" dirty="0">
                <a:solidFill>
                  <a:schemeClr val="tx1"/>
                </a:solidFill>
              </a:rPr>
              <a:t> need to i</a:t>
            </a:r>
            <a:r>
              <a:rPr lang="en-US" sz="2000" b="0" i="0" dirty="0">
                <a:solidFill>
                  <a:schemeClr val="tx1"/>
                </a:solidFill>
                <a:effectLst/>
              </a:rPr>
              <a:t>ntroduce multi-lingual or mother-tongue-based education programs in areas where students' native languages differ from the medium of instruction. This can improve students' comprehension and learning outcomes.</a:t>
            </a:r>
          </a:p>
          <a:p>
            <a:pPr marL="0" indent="0" algn="l">
              <a:buNone/>
            </a:pPr>
            <a:r>
              <a:rPr lang="en-US" sz="2000" b="1" i="0" dirty="0">
                <a:solidFill>
                  <a:schemeClr val="tx1"/>
                </a:solidFill>
                <a:effectLst/>
              </a:rPr>
              <a:t>7. Mobile and Distance Learning:</a:t>
            </a:r>
            <a:r>
              <a:rPr lang="en-US" sz="2000" dirty="0">
                <a:solidFill>
                  <a:schemeClr val="tx1"/>
                </a:solidFill>
              </a:rPr>
              <a:t> must u</a:t>
            </a:r>
            <a:r>
              <a:rPr lang="en-US" sz="2000" b="0" i="0" dirty="0">
                <a:solidFill>
                  <a:schemeClr val="tx1"/>
                </a:solidFill>
                <a:effectLst/>
              </a:rPr>
              <a:t>tilize technology to provide access to quality educational content through mobile apps, online courses, and distance learning programs. This can be especially beneficial for students in remote areas.</a:t>
            </a:r>
          </a:p>
          <a:p>
            <a:pPr marL="0" indent="0" algn="l">
              <a:buNone/>
            </a:pPr>
            <a:r>
              <a:rPr lang="en-US" sz="2000" b="1" i="0" dirty="0">
                <a:solidFill>
                  <a:schemeClr val="tx1"/>
                </a:solidFill>
                <a:effectLst/>
              </a:rPr>
              <a:t>8. Community Schools and Flexible Schedules: </a:t>
            </a:r>
            <a:r>
              <a:rPr lang="en-US" sz="2000" dirty="0">
                <a:solidFill>
                  <a:schemeClr val="tx1"/>
                </a:solidFill>
              </a:rPr>
              <a:t>need to e</a:t>
            </a:r>
            <a:r>
              <a:rPr lang="en-US" sz="2000" b="0" i="0" dirty="0">
                <a:solidFill>
                  <a:schemeClr val="tx1"/>
                </a:solidFill>
                <a:effectLst/>
              </a:rPr>
              <a:t>stablish community schools that offer flexible schedules to accommodate the needs of working children or those engaged in agricultural activities. This allows children to access education without compromising their family's livelihood.</a:t>
            </a:r>
          </a:p>
          <a:p>
            <a:endParaRPr lang="en-US" sz="2000" dirty="0">
              <a:solidFill>
                <a:schemeClr val="tx1"/>
              </a:solidFill>
            </a:endParaRPr>
          </a:p>
        </p:txBody>
      </p:sp>
    </p:spTree>
    <p:extLst>
      <p:ext uri="{BB962C8B-B14F-4D97-AF65-F5344CB8AC3E}">
        <p14:creationId xmlns:p14="http://schemas.microsoft.com/office/powerpoint/2010/main" val="3971579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06B17-5CAD-A829-2E1C-1CE935622AD8}"/>
              </a:ext>
            </a:extLst>
          </p:cNvPr>
          <p:cNvSpPr>
            <a:spLocks noGrp="1"/>
          </p:cNvSpPr>
          <p:nvPr>
            <p:ph type="title"/>
          </p:nvPr>
        </p:nvSpPr>
        <p:spPr>
          <a:xfrm>
            <a:off x="677333" y="609600"/>
            <a:ext cx="10335223" cy="715617"/>
          </a:xfrm>
        </p:spPr>
        <p:txBody>
          <a:bodyPr/>
          <a:lstStyle/>
          <a:p>
            <a:r>
              <a:rPr lang="en-US" b="1" dirty="0">
                <a:solidFill>
                  <a:srgbClr val="002060"/>
                </a:solidFill>
              </a:rPr>
              <a:t>Disparities Between Rural-Urban Education</a:t>
            </a:r>
          </a:p>
        </p:txBody>
      </p:sp>
      <p:sp>
        <p:nvSpPr>
          <p:cNvPr id="5" name="Text Placeholder 4">
            <a:extLst>
              <a:ext uri="{FF2B5EF4-FFF2-40B4-BE49-F238E27FC236}">
                <a16:creationId xmlns:a16="http://schemas.microsoft.com/office/drawing/2014/main" id="{6C1C9E43-995E-253A-49C0-036942DB5998}"/>
              </a:ext>
            </a:extLst>
          </p:cNvPr>
          <p:cNvSpPr>
            <a:spLocks noGrp="1"/>
          </p:cNvSpPr>
          <p:nvPr>
            <p:ph type="body" idx="1"/>
          </p:nvPr>
        </p:nvSpPr>
        <p:spPr>
          <a:xfrm>
            <a:off x="675745" y="1584721"/>
            <a:ext cx="4185623" cy="576262"/>
          </a:xfrm>
        </p:spPr>
        <p:txBody>
          <a:bodyPr/>
          <a:lstStyle/>
          <a:p>
            <a:r>
              <a:rPr lang="en-US" b="1" dirty="0">
                <a:solidFill>
                  <a:schemeClr val="tx1"/>
                </a:solidFill>
              </a:rPr>
              <a:t>Rural Education</a:t>
            </a:r>
          </a:p>
        </p:txBody>
      </p:sp>
      <p:sp>
        <p:nvSpPr>
          <p:cNvPr id="6" name="Content Placeholder 5">
            <a:extLst>
              <a:ext uri="{FF2B5EF4-FFF2-40B4-BE49-F238E27FC236}">
                <a16:creationId xmlns:a16="http://schemas.microsoft.com/office/drawing/2014/main" id="{BAC56233-F9AE-7A32-774F-3C072E22C43D}"/>
              </a:ext>
            </a:extLst>
          </p:cNvPr>
          <p:cNvSpPr>
            <a:spLocks noGrp="1"/>
          </p:cNvSpPr>
          <p:nvPr>
            <p:ph sz="half" idx="2"/>
          </p:nvPr>
        </p:nvSpPr>
        <p:spPr>
          <a:xfrm>
            <a:off x="675745" y="2333493"/>
            <a:ext cx="4185623" cy="3304117"/>
          </a:xfrm>
        </p:spPr>
        <p:txBody>
          <a:bodyPr/>
          <a:lstStyle/>
          <a:p>
            <a:r>
              <a:rPr lang="en-US" dirty="0"/>
              <a:t> </a:t>
            </a:r>
            <a:r>
              <a:rPr lang="en-US" dirty="0">
                <a:solidFill>
                  <a:schemeClr val="tx1"/>
                </a:solidFill>
              </a:rPr>
              <a:t>Parents are not aware.</a:t>
            </a:r>
          </a:p>
          <a:p>
            <a:r>
              <a:rPr lang="en-US" dirty="0">
                <a:solidFill>
                  <a:schemeClr val="tx1"/>
                </a:solidFill>
              </a:rPr>
              <a:t> Give priority on religion studies.</a:t>
            </a:r>
          </a:p>
          <a:p>
            <a:r>
              <a:rPr lang="en-US" dirty="0">
                <a:solidFill>
                  <a:schemeClr val="tx1"/>
                </a:solidFill>
              </a:rPr>
              <a:t>Enrollment rate is high but drop out rate is also high.</a:t>
            </a:r>
          </a:p>
          <a:p>
            <a:r>
              <a:rPr lang="en-US" dirty="0">
                <a:solidFill>
                  <a:schemeClr val="tx1"/>
                </a:solidFill>
              </a:rPr>
              <a:t> Females are deprived.</a:t>
            </a:r>
          </a:p>
          <a:p>
            <a:r>
              <a:rPr lang="en-US" dirty="0">
                <a:solidFill>
                  <a:schemeClr val="tx1"/>
                </a:solidFill>
              </a:rPr>
              <a:t>Limited Job Opportunities </a:t>
            </a:r>
          </a:p>
        </p:txBody>
      </p:sp>
      <p:sp>
        <p:nvSpPr>
          <p:cNvPr id="7" name="Text Placeholder 6">
            <a:extLst>
              <a:ext uri="{FF2B5EF4-FFF2-40B4-BE49-F238E27FC236}">
                <a16:creationId xmlns:a16="http://schemas.microsoft.com/office/drawing/2014/main" id="{AFBE0639-77B1-7C9D-49CB-37521318FC04}"/>
              </a:ext>
            </a:extLst>
          </p:cNvPr>
          <p:cNvSpPr>
            <a:spLocks noGrp="1"/>
          </p:cNvSpPr>
          <p:nvPr>
            <p:ph type="body" sz="quarter" idx="3"/>
          </p:nvPr>
        </p:nvSpPr>
        <p:spPr>
          <a:xfrm>
            <a:off x="5128141" y="1757231"/>
            <a:ext cx="4185618" cy="576262"/>
          </a:xfrm>
        </p:spPr>
        <p:txBody>
          <a:bodyPr/>
          <a:lstStyle/>
          <a:p>
            <a:r>
              <a:rPr lang="en-US" b="1" dirty="0">
                <a:solidFill>
                  <a:schemeClr val="tx1"/>
                </a:solidFill>
              </a:rPr>
              <a:t>Urban Education </a:t>
            </a:r>
          </a:p>
        </p:txBody>
      </p:sp>
      <p:sp>
        <p:nvSpPr>
          <p:cNvPr id="8" name="Content Placeholder 7">
            <a:extLst>
              <a:ext uri="{FF2B5EF4-FFF2-40B4-BE49-F238E27FC236}">
                <a16:creationId xmlns:a16="http://schemas.microsoft.com/office/drawing/2014/main" id="{EFEB84D3-8618-2048-E254-76D75EB9AA4A}"/>
              </a:ext>
            </a:extLst>
          </p:cNvPr>
          <p:cNvSpPr>
            <a:spLocks noGrp="1"/>
          </p:cNvSpPr>
          <p:nvPr>
            <p:ph sz="quarter" idx="4"/>
          </p:nvPr>
        </p:nvSpPr>
        <p:spPr>
          <a:xfrm>
            <a:off x="5128141" y="2472202"/>
            <a:ext cx="4185617" cy="3304117"/>
          </a:xfrm>
        </p:spPr>
        <p:txBody>
          <a:bodyPr/>
          <a:lstStyle/>
          <a:p>
            <a:r>
              <a:rPr lang="en-US" dirty="0">
                <a:solidFill>
                  <a:schemeClr val="tx1"/>
                </a:solidFill>
              </a:rPr>
              <a:t> Parents are aware.</a:t>
            </a:r>
          </a:p>
          <a:p>
            <a:r>
              <a:rPr lang="en-US" dirty="0">
                <a:solidFill>
                  <a:schemeClr val="tx1"/>
                </a:solidFill>
              </a:rPr>
              <a:t> Give priority on Higher Education as well as STEM education.</a:t>
            </a:r>
          </a:p>
          <a:p>
            <a:r>
              <a:rPr lang="en-US" dirty="0">
                <a:solidFill>
                  <a:schemeClr val="tx1"/>
                </a:solidFill>
              </a:rPr>
              <a:t> Drop out rate is low.</a:t>
            </a:r>
          </a:p>
          <a:p>
            <a:r>
              <a:rPr lang="en-US" dirty="0">
                <a:solidFill>
                  <a:schemeClr val="tx1"/>
                </a:solidFill>
              </a:rPr>
              <a:t> Females are privileged in terms of family support</a:t>
            </a:r>
          </a:p>
          <a:p>
            <a:r>
              <a:rPr lang="en-US" dirty="0">
                <a:solidFill>
                  <a:schemeClr val="tx1"/>
                </a:solidFill>
              </a:rPr>
              <a:t>Diverse job Opportunities </a:t>
            </a:r>
          </a:p>
        </p:txBody>
      </p:sp>
    </p:spTree>
    <p:extLst>
      <p:ext uri="{BB962C8B-B14F-4D97-AF65-F5344CB8AC3E}">
        <p14:creationId xmlns:p14="http://schemas.microsoft.com/office/powerpoint/2010/main" val="246352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20" y="-18601"/>
            <a:ext cx="4412954" cy="6857990"/>
          </a:xfrm>
          <a:prstGeom prst="rect">
            <a:avLst/>
          </a:prstGeom>
        </p:spPr>
      </p:pic>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5124206" y="1205948"/>
            <a:ext cx="6339840" cy="977388"/>
          </a:xfrm>
        </p:spPr>
        <p:txBody>
          <a:bodyPr>
            <a:normAutofit/>
          </a:bodyPr>
          <a:lstStyle/>
          <a:p>
            <a:r>
              <a:rPr lang="en-US" b="1" dirty="0">
                <a:solidFill>
                  <a:srgbClr val="002060"/>
                </a:solidFill>
                <a:latin typeface="+mn-lt"/>
                <a:cs typeface="Times New Roman" panose="02020603050405020304" pitchFamily="18" charset="0"/>
              </a:rPr>
              <a:t>Chapter Related Questions</a:t>
            </a:r>
            <a:endParaRPr lang="en-GB"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6" y="2236304"/>
            <a:ext cx="6339840" cy="3652667"/>
          </a:xfrm>
        </p:spPr>
        <p:txBody>
          <a:bodyPr>
            <a:normAutofit fontScale="77500" lnSpcReduction="20000"/>
          </a:bodyPr>
          <a:lstStyle/>
          <a:p>
            <a:pPr marL="514350" indent="-514350" algn="just">
              <a:buFont typeface="+mj-lt"/>
              <a:buAutoNum type="arabicPeriod"/>
            </a:pPr>
            <a:r>
              <a:rPr lang="en-US" sz="2800" dirty="0">
                <a:solidFill>
                  <a:schemeClr val="tx1"/>
                </a:solidFill>
              </a:rPr>
              <a:t>Briefly identify some major social issues in the context of Bangladesh.</a:t>
            </a:r>
          </a:p>
          <a:p>
            <a:pPr marL="514350" indent="-514350" algn="just">
              <a:buFont typeface="+mj-lt"/>
              <a:buAutoNum type="arabicPeriod"/>
            </a:pPr>
            <a:r>
              <a:rPr lang="en-US" sz="2800" dirty="0">
                <a:solidFill>
                  <a:schemeClr val="tx1"/>
                </a:solidFill>
              </a:rPr>
              <a:t>Discuss the significance of ensuring women’s empowerment in the context of Bangladesh.</a:t>
            </a:r>
          </a:p>
          <a:p>
            <a:pPr marL="514350" indent="-514350" algn="just">
              <a:buFont typeface="+mj-lt"/>
              <a:buAutoNum type="arabicPeriod"/>
            </a:pPr>
            <a:r>
              <a:rPr lang="en-US" sz="2800" dirty="0">
                <a:solidFill>
                  <a:schemeClr val="tx1"/>
                </a:solidFill>
              </a:rPr>
              <a:t>Analyze the factors that can reduce gender disparity.</a:t>
            </a:r>
          </a:p>
          <a:p>
            <a:pPr marL="514350" indent="-514350" algn="just">
              <a:buFont typeface="+mj-lt"/>
              <a:buAutoNum type="arabicPeriod"/>
            </a:pPr>
            <a:r>
              <a:rPr lang="en-US" sz="2800" dirty="0">
                <a:solidFill>
                  <a:schemeClr val="tx1"/>
                </a:solidFill>
              </a:rPr>
              <a:t>Recommend some initiatives to reduce the challenges of accessing healthcare facilities and quality education in the rural areas of Bangladesh.</a:t>
            </a:r>
          </a:p>
          <a:p>
            <a:pPr algn="just"/>
            <a:endParaRPr lang="en-US" sz="2800" dirty="0">
              <a:solidFill>
                <a:srgbClr val="002060"/>
              </a:solidFill>
            </a:endParaRPr>
          </a:p>
          <a:p>
            <a:endParaRPr lang="en-GB" sz="1800" dirty="0">
              <a:solidFill>
                <a:srgbClr val="FFFFFF"/>
              </a:solidFill>
            </a:endParaRPr>
          </a:p>
        </p:txBody>
      </p:sp>
    </p:spTree>
    <p:extLst>
      <p:ext uri="{BB962C8B-B14F-4D97-AF65-F5344CB8AC3E}">
        <p14:creationId xmlns:p14="http://schemas.microsoft.com/office/powerpoint/2010/main" val="1766560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a:xfrm>
            <a:off x="677334" y="609600"/>
            <a:ext cx="8596668" cy="742122"/>
          </a:xfrm>
        </p:spPr>
        <p:txBody>
          <a:bodyPr/>
          <a:lstStyle/>
          <a:p>
            <a:r>
              <a:rPr lang="en-US" b="1" dirty="0">
                <a:solidFill>
                  <a:srgbClr val="002060"/>
                </a:solidFill>
                <a:latin typeface="+mn-lt"/>
                <a:cs typeface="Times New Roman" panose="02020603050405020304" pitchFamily="18" charset="0"/>
              </a:rPr>
              <a:t>References</a:t>
            </a:r>
            <a:endParaRPr lang="en-GB"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a:xfrm>
            <a:off x="677334" y="1351722"/>
            <a:ext cx="10626770" cy="5181600"/>
          </a:xfrm>
        </p:spPr>
        <p:txBody>
          <a:bodyPr>
            <a:normAutofit fontScale="77500" lnSpcReduction="20000"/>
          </a:bodyPr>
          <a:lstStyle/>
          <a:p>
            <a:pPr marL="457200" indent="-457200" algn="just">
              <a:buFont typeface="+mj-lt"/>
              <a:buAutoNum type="arabicPeriod"/>
            </a:pPr>
            <a:r>
              <a:rPr lang="en-US" sz="2900" dirty="0">
                <a:solidFill>
                  <a:schemeClr val="tx1"/>
                </a:solidFill>
                <a:cs typeface="Times New Roman" panose="02020603050405020304" pitchFamily="18" charset="0"/>
              </a:rPr>
              <a:t>Sociology : C. N. Shankar Rao; 2007.</a:t>
            </a:r>
          </a:p>
          <a:p>
            <a:pPr marL="457200" indent="-457200" algn="just">
              <a:buFont typeface="+mj-lt"/>
              <a:buAutoNum type="arabicPeriod"/>
            </a:pPr>
            <a:r>
              <a:rPr lang="en-US" sz="2900" dirty="0">
                <a:solidFill>
                  <a:schemeClr val="tx1"/>
                </a:solidFill>
                <a:cs typeface="Times New Roman" panose="02020603050405020304" pitchFamily="18" charset="0"/>
              </a:rPr>
              <a:t>Introduction to Rural Sociology by Paul L. Vogt.</a:t>
            </a:r>
          </a:p>
          <a:p>
            <a:pPr marL="457200" indent="-457200" algn="just">
              <a:buFont typeface="+mj-lt"/>
              <a:buAutoNum type="arabicPeriod"/>
            </a:pPr>
            <a:r>
              <a:rPr lang="en-US" sz="2900" dirty="0">
                <a:solidFill>
                  <a:schemeClr val="tx1"/>
                </a:solidFill>
                <a:cs typeface="Times New Roman" panose="02020603050405020304" pitchFamily="18" charset="0"/>
              </a:rPr>
              <a:t>Rural Sociology by S.L. Doshi.</a:t>
            </a:r>
          </a:p>
          <a:p>
            <a:pPr marL="457200" indent="-457200" algn="just">
              <a:buFont typeface="+mj-lt"/>
              <a:buAutoNum type="arabicPeriod"/>
            </a:pPr>
            <a:r>
              <a:rPr lang="en-GB" sz="2900" dirty="0">
                <a:solidFill>
                  <a:schemeClr val="tx1"/>
                </a:solidFill>
                <a:cs typeface="Times New Roman" panose="02020603050405020304" pitchFamily="18" charset="0"/>
              </a:rPr>
              <a:t>Introduction to Rural Sociology by Musa Dantani Baba.</a:t>
            </a:r>
          </a:p>
          <a:p>
            <a:pPr marL="457200" indent="-457200" algn="just">
              <a:buFont typeface="+mj-lt"/>
              <a:buAutoNum type="arabicPeriod"/>
            </a:pPr>
            <a:r>
              <a:rPr lang="en-GB" sz="2900" dirty="0">
                <a:solidFill>
                  <a:schemeClr val="tx1"/>
                </a:solidFill>
                <a:cs typeface="Times New Roman" panose="02020603050405020304" pitchFamily="18" charset="0"/>
              </a:rPr>
              <a:t>Rural Sociology by Shambhu Lal Doshi.</a:t>
            </a:r>
          </a:p>
          <a:p>
            <a:pPr marL="457200" indent="-457200" algn="just">
              <a:buFont typeface="+mj-lt"/>
              <a:buAutoNum type="arabicPeriod"/>
            </a:pPr>
            <a:r>
              <a:rPr lang="en-GB" sz="2900" dirty="0">
                <a:solidFill>
                  <a:schemeClr val="tx1"/>
                </a:solidFill>
                <a:cs typeface="Times New Roman" panose="02020603050405020304" pitchFamily="18" charset="0"/>
              </a:rPr>
              <a:t>https://www.ilo.org/dhaka/Areasofwork/labour-migration/lang--en/index.htm#:~:text=Each%20year%2C%20more%20than%20400%2C000,the%20Bangladesh%20for%20overseas%20employment.</a:t>
            </a:r>
          </a:p>
          <a:p>
            <a:pPr marL="457200" indent="-457200" algn="just">
              <a:buFont typeface="+mj-lt"/>
              <a:buAutoNum type="arabicPeriod"/>
            </a:pPr>
            <a:r>
              <a:rPr lang="en-GB" sz="2900" dirty="0">
                <a:solidFill>
                  <a:schemeClr val="tx1"/>
                </a:solidFill>
                <a:cs typeface="Times New Roman" panose="02020603050405020304" pitchFamily="18" charset="0"/>
                <a:hlinkClick r:id="rId2">
                  <a:extLst>
                    <a:ext uri="{A12FA001-AC4F-418D-AE19-62706E023703}">
                      <ahyp:hlinkClr xmlns:ahyp="http://schemas.microsoft.com/office/drawing/2018/hyperlinkcolor" val="tx"/>
                    </a:ext>
                  </a:extLst>
                </a:hlinkClick>
              </a:rPr>
              <a:t>https://www.cambridge.org/core/books/abs/cambridge-handbook-of-sociology/rural-sociology/BCB34E10FB97C27A0B472807B7B92C66</a:t>
            </a:r>
            <a:endParaRPr lang="en-GB" sz="2900" dirty="0">
              <a:solidFill>
                <a:schemeClr val="tx1"/>
              </a:solidFill>
              <a:cs typeface="Times New Roman" panose="02020603050405020304" pitchFamily="18" charset="0"/>
            </a:endParaRPr>
          </a:p>
          <a:p>
            <a:pPr marL="457200" indent="-457200" algn="just">
              <a:buFont typeface="+mj-lt"/>
              <a:buAutoNum type="arabicPeriod"/>
            </a:pPr>
            <a:r>
              <a:rPr lang="en-GB" sz="2900" dirty="0">
                <a:solidFill>
                  <a:schemeClr val="tx1"/>
                </a:solidFill>
                <a:cs typeface="Times New Roman" panose="02020603050405020304" pitchFamily="18" charset="0"/>
              </a:rPr>
              <a:t>https://ictd.portal.gov.bd/sites/default/files/files/ictd.portal.gov.bd/page/6c9773a2_7556_4395_bbec_f132b9d819f0/ICT%20Roadmap_two-pager_The%20Labour%20Migration%20and%20Remittance%20sector%20%281%29.pdf</a:t>
            </a:r>
          </a:p>
          <a:p>
            <a:pPr algn="just"/>
            <a:endParaRPr lang="en-GB"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E6FC6F1A-293D-80D3-0910-62F20BFA7163}"/>
              </a:ext>
            </a:extLst>
          </p:cNvPr>
          <p:cNvPicPr>
            <a:picLocks noChangeAspect="1"/>
          </p:cNvPicPr>
          <p:nvPr/>
        </p:nvPicPr>
        <p:blipFill rotWithShape="1">
          <a:blip r:embed="rId2"/>
          <a:srcRect l="29057" r="20867"/>
          <a:stretch/>
        </p:blipFill>
        <p:spPr>
          <a:xfrm>
            <a:off x="20" y="9535"/>
            <a:ext cx="4578952" cy="6857990"/>
          </a:xfrm>
          <a:prstGeom prst="rect">
            <a:avLst/>
          </a:prstGeom>
        </p:spPr>
      </p:pic>
      <p:sp>
        <p:nvSpPr>
          <p:cNvPr id="3" name="Content Placeholder 2"/>
          <p:cNvSpPr>
            <a:spLocks noGrp="1"/>
          </p:cNvSpPr>
          <p:nvPr>
            <p:ph idx="1"/>
          </p:nvPr>
        </p:nvSpPr>
        <p:spPr>
          <a:xfrm>
            <a:off x="5124206" y="2236304"/>
            <a:ext cx="6789498" cy="3652667"/>
          </a:xfrm>
        </p:spPr>
        <p:txBody>
          <a:bodyPr>
            <a:normAutofit/>
          </a:bodyPr>
          <a:lstStyle/>
          <a:p>
            <a:pPr marL="0" indent="0" rtl="0" fontAlgn="base">
              <a:spcBef>
                <a:spcPts val="1500"/>
              </a:spcBef>
              <a:spcAft>
                <a:spcPts val="0"/>
              </a:spcAft>
              <a:buNone/>
            </a:pPr>
            <a:r>
              <a:rPr lang="en-US" sz="3600" b="1" dirty="0">
                <a:solidFill>
                  <a:srgbClr val="002060"/>
                </a:solidFill>
                <a:cs typeface="Times New Roman" panose="02020603050405020304" pitchFamily="18" charset="0"/>
              </a:rPr>
              <a:t>Do you have any idea about the condition of gender disparity and women empowerment in rural areas of Bangladesh???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descr="Colourful carved figures of humans">
            <a:extLst>
              <a:ext uri="{FF2B5EF4-FFF2-40B4-BE49-F238E27FC236}">
                <a16:creationId xmlns:a16="http://schemas.microsoft.com/office/drawing/2014/main" id="{D2B80979-943B-66C9-F854-F66E23D46009}"/>
              </a:ext>
            </a:extLst>
          </p:cNvPr>
          <p:cNvPicPr>
            <a:picLocks noChangeAspect="1"/>
          </p:cNvPicPr>
          <p:nvPr/>
        </p:nvPicPr>
        <p:blipFill rotWithShape="1">
          <a:blip r:embed="rId2">
            <a:alphaModFix amt="50000"/>
          </a:blip>
          <a:srcRect t="21052"/>
          <a:stretch/>
        </p:blipFill>
        <p:spPr>
          <a:xfrm>
            <a:off x="137010" y="154127"/>
            <a:ext cx="11917979" cy="6703873"/>
          </a:xfrm>
          <a:prstGeom prst="rect">
            <a:avLst/>
          </a:prstGeom>
        </p:spPr>
      </p:pic>
      <p:sp>
        <p:nvSpPr>
          <p:cNvPr id="2" name="Title 1">
            <a:extLst>
              <a:ext uri="{FF2B5EF4-FFF2-40B4-BE49-F238E27FC236}">
                <a16:creationId xmlns:a16="http://schemas.microsoft.com/office/drawing/2014/main" id="{D360DFFB-197C-5BB4-5755-65B6FD2BE54E}"/>
              </a:ext>
            </a:extLst>
          </p:cNvPr>
          <p:cNvSpPr>
            <a:spLocks noGrp="1"/>
          </p:cNvSpPr>
          <p:nvPr>
            <p:ph type="title"/>
          </p:nvPr>
        </p:nvSpPr>
        <p:spPr>
          <a:xfrm>
            <a:off x="410817" y="2734651"/>
            <a:ext cx="11917979" cy="88062"/>
          </a:xfrm>
        </p:spPr>
        <p:txBody>
          <a:bodyPr vert="horz" lIns="91440" tIns="45720" rIns="91440" bIns="45720" rtlCol="0" anchor="b">
            <a:normAutofit fontScale="90000"/>
          </a:bodyPr>
          <a:lstStyle/>
          <a:p>
            <a:pPr algn="ctr"/>
            <a:br>
              <a:rPr lang="en-US" sz="6000" b="1" i="1" dirty="0">
                <a:solidFill>
                  <a:srgbClr val="FFFFFF"/>
                </a:solidFill>
              </a:rPr>
            </a:br>
            <a:br>
              <a:rPr lang="en-US" sz="6000" b="1" i="1" dirty="0">
                <a:solidFill>
                  <a:srgbClr val="FFFFFF"/>
                </a:solidFill>
              </a:rPr>
            </a:br>
            <a:br>
              <a:rPr lang="en-US" sz="6000" b="1" i="1" dirty="0">
                <a:solidFill>
                  <a:srgbClr val="FFFFFF"/>
                </a:solidFill>
              </a:rPr>
            </a:br>
            <a:br>
              <a:rPr lang="en-US" sz="6000" b="1" i="1" dirty="0">
                <a:solidFill>
                  <a:srgbClr val="FFFFFF"/>
                </a:solidFill>
              </a:rPr>
            </a:br>
            <a:br>
              <a:rPr lang="en-US" sz="6000" b="1" i="1" dirty="0">
                <a:solidFill>
                  <a:srgbClr val="FFFFFF"/>
                </a:solidFill>
              </a:rPr>
            </a:br>
            <a:br>
              <a:rPr lang="en-US" sz="6000" b="1" i="1" dirty="0">
                <a:solidFill>
                  <a:srgbClr val="FFFFFF"/>
                </a:solidFill>
              </a:rPr>
            </a:br>
            <a:r>
              <a:rPr lang="en-US" sz="4400" b="1" i="1" dirty="0">
                <a:solidFill>
                  <a:srgbClr val="002060"/>
                </a:solidFill>
              </a:rPr>
              <a:t>Part -1</a:t>
            </a:r>
            <a:br>
              <a:rPr lang="en-US" sz="4400" b="1" dirty="0">
                <a:solidFill>
                  <a:srgbClr val="002060"/>
                </a:solidFill>
              </a:rPr>
            </a:br>
            <a:r>
              <a:rPr lang="en-US" sz="4400" b="1" dirty="0">
                <a:solidFill>
                  <a:srgbClr val="002060"/>
                </a:solidFill>
              </a:rPr>
              <a:t>Gender Issues in Rural Communities</a:t>
            </a:r>
            <a:br>
              <a:rPr lang="en-US" sz="4400" b="1" dirty="0">
                <a:solidFill>
                  <a:srgbClr val="002060"/>
                </a:solidFill>
              </a:rPr>
            </a:br>
            <a:r>
              <a:rPr lang="en-US" sz="3100" b="1" i="1" dirty="0">
                <a:solidFill>
                  <a:schemeClr val="bg1"/>
                </a:solidFill>
              </a:rPr>
              <a:t>The aim of this part is to identify the key gender issues in Rural Communities and Its impact on Society.</a:t>
            </a:r>
            <a:br>
              <a:rPr lang="en-US" sz="3100" b="1" i="1" dirty="0">
                <a:solidFill>
                  <a:schemeClr val="bg1"/>
                </a:solidFill>
              </a:rPr>
            </a:br>
            <a:endParaRPr lang="en-US" sz="3100" b="1" i="1" dirty="0">
              <a:solidFill>
                <a:schemeClr val="bg1"/>
              </a:solidFill>
            </a:endParaRPr>
          </a:p>
        </p:txBody>
      </p:sp>
    </p:spTree>
    <p:extLst>
      <p:ext uri="{BB962C8B-B14F-4D97-AF65-F5344CB8AC3E}">
        <p14:creationId xmlns:p14="http://schemas.microsoft.com/office/powerpoint/2010/main" val="29135806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E148-7C2B-3624-6B14-D34856EC5A7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Gender Equality</a:t>
            </a:r>
          </a:p>
        </p:txBody>
      </p:sp>
      <p:sp>
        <p:nvSpPr>
          <p:cNvPr id="3" name="Content Placeholder 2">
            <a:extLst>
              <a:ext uri="{FF2B5EF4-FFF2-40B4-BE49-F238E27FC236}">
                <a16:creationId xmlns:a16="http://schemas.microsoft.com/office/drawing/2014/main" id="{5F93362D-C4D2-9902-F039-3A42D3AA28C6}"/>
              </a:ext>
            </a:extLst>
          </p:cNvPr>
          <p:cNvSpPr>
            <a:spLocks noGrp="1"/>
          </p:cNvSpPr>
          <p:nvPr>
            <p:ph idx="1"/>
          </p:nvPr>
        </p:nvSpPr>
        <p:spPr>
          <a:xfrm>
            <a:off x="245647" y="3877885"/>
            <a:ext cx="11668057" cy="2624050"/>
          </a:xfrm>
        </p:spPr>
        <p:txBody>
          <a:bodyPr anchor="ctr">
            <a:normAutofit fontScale="92500" lnSpcReduction="20000"/>
          </a:bodyPr>
          <a:lstStyle/>
          <a:p>
            <a:pPr marL="0" indent="0" algn="just">
              <a:buNone/>
            </a:pPr>
            <a:r>
              <a:rPr lang="en-US" sz="2400" b="0" i="0" dirty="0">
                <a:solidFill>
                  <a:srgbClr val="002060"/>
                </a:solidFill>
                <a:effectLst/>
              </a:rPr>
              <a:t>Gender is a social construct that refers to the roles, behaviors, expressions, and identities that a society considers appropriate for men and women. </a:t>
            </a:r>
          </a:p>
          <a:p>
            <a:pPr marL="0" indent="0" algn="just">
              <a:buNone/>
            </a:pPr>
            <a:r>
              <a:rPr lang="en-US" sz="2400" dirty="0">
                <a:solidFill>
                  <a:schemeClr val="tx1"/>
                </a:solidFill>
              </a:rPr>
              <a:t>Gender Equality means that </a:t>
            </a:r>
            <a:r>
              <a:rPr lang="en-US" sz="2400" b="1" dirty="0">
                <a:solidFill>
                  <a:schemeClr val="tx1"/>
                </a:solidFill>
              </a:rPr>
              <a:t>women and men have equal power to shape society and their own lives. Individuals of both sexes are free to develop their personal abilities and make choices without the limitations imposed by strict gender roles. This implies the same opportunities, rights and obligations in all spheres of life for realizing their full potential and for contributing to and benefiting from economic, social, cultural, and political development. </a:t>
            </a:r>
          </a:p>
        </p:txBody>
      </p:sp>
      <p:pic>
        <p:nvPicPr>
          <p:cNvPr id="1026" name="Picture 2" descr="23,439 Equal Opportunity Images, Stock Photos, 3D objects ...">
            <a:extLst>
              <a:ext uri="{FF2B5EF4-FFF2-40B4-BE49-F238E27FC236}">
                <a16:creationId xmlns:a16="http://schemas.microsoft.com/office/drawing/2014/main" id="{21F202E9-7AB8-0619-9ABB-FB6C7C7F2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41" y="1352932"/>
            <a:ext cx="5126004" cy="2524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inequality stock pictures, royalty-free photos &amp; images">
            <a:extLst>
              <a:ext uri="{FF2B5EF4-FFF2-40B4-BE49-F238E27FC236}">
                <a16:creationId xmlns:a16="http://schemas.microsoft.com/office/drawing/2014/main" id="{F1689407-577D-BFD6-67DA-33537165F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838" y="1338056"/>
            <a:ext cx="4295074" cy="2414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C6BE9D-C292-C524-9BA0-AACB25162DDF}"/>
              </a:ext>
            </a:extLst>
          </p:cNvPr>
          <p:cNvSpPr txBox="1"/>
          <p:nvPr/>
        </p:nvSpPr>
        <p:spPr>
          <a:xfrm>
            <a:off x="245647" y="658636"/>
            <a:ext cx="11668056" cy="707886"/>
          </a:xfrm>
          <a:prstGeom prst="rect">
            <a:avLst/>
          </a:prstGeom>
          <a:noFill/>
        </p:spPr>
        <p:txBody>
          <a:bodyPr wrap="square">
            <a:spAutoFit/>
          </a:bodyPr>
          <a:lstStyle/>
          <a:p>
            <a:r>
              <a:rPr lang="en-US" sz="4000" b="1" dirty="0">
                <a:solidFill>
                  <a:srgbClr val="002060"/>
                </a:solidFill>
              </a:rPr>
              <a:t>Gender Equality </a:t>
            </a:r>
          </a:p>
        </p:txBody>
      </p:sp>
    </p:spTree>
    <p:extLst>
      <p:ext uri="{BB962C8B-B14F-4D97-AF65-F5344CB8AC3E}">
        <p14:creationId xmlns:p14="http://schemas.microsoft.com/office/powerpoint/2010/main" val="58779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47FB5C-A4EA-1844-81E4-147368A4D2B2}"/>
              </a:ext>
            </a:extLst>
          </p:cNvPr>
          <p:cNvSpPr>
            <a:spLocks noGrp="1"/>
          </p:cNvSpPr>
          <p:nvPr>
            <p:ph type="title"/>
          </p:nvPr>
        </p:nvSpPr>
        <p:spPr>
          <a:xfrm>
            <a:off x="677334" y="1179442"/>
            <a:ext cx="8596668" cy="750957"/>
          </a:xfrm>
        </p:spPr>
        <p:txBody>
          <a:bodyPr/>
          <a:lstStyle/>
          <a:p>
            <a:r>
              <a:rPr lang="en-US" b="1" dirty="0">
                <a:solidFill>
                  <a:srgbClr val="002060"/>
                </a:solidFill>
              </a:rPr>
              <a:t>Common Social Problems in Rural Case</a:t>
            </a:r>
          </a:p>
        </p:txBody>
      </p:sp>
      <p:sp>
        <p:nvSpPr>
          <p:cNvPr id="5" name="Content Placeholder 4">
            <a:extLst>
              <a:ext uri="{FF2B5EF4-FFF2-40B4-BE49-F238E27FC236}">
                <a16:creationId xmlns:a16="http://schemas.microsoft.com/office/drawing/2014/main" id="{CE0F4DE6-D7CF-5D5B-A0E8-A594D5471194}"/>
              </a:ext>
            </a:extLst>
          </p:cNvPr>
          <p:cNvSpPr>
            <a:spLocks noGrp="1"/>
          </p:cNvSpPr>
          <p:nvPr>
            <p:ph sz="half" idx="1"/>
          </p:nvPr>
        </p:nvSpPr>
        <p:spPr/>
        <p:txBody>
          <a:bodyPr>
            <a:normAutofit/>
          </a:bodyPr>
          <a:lstStyle/>
          <a:p>
            <a:r>
              <a:rPr lang="en-US" sz="2000" dirty="0"/>
              <a:t> </a:t>
            </a:r>
            <a:r>
              <a:rPr lang="en-US" sz="2400" dirty="0">
                <a:solidFill>
                  <a:schemeClr val="tx1"/>
                </a:solidFill>
              </a:rPr>
              <a:t>Social Recognition</a:t>
            </a:r>
          </a:p>
          <a:p>
            <a:r>
              <a:rPr lang="en-US" sz="2400" dirty="0">
                <a:solidFill>
                  <a:schemeClr val="tx1"/>
                </a:solidFill>
              </a:rPr>
              <a:t> Poverty</a:t>
            </a:r>
          </a:p>
          <a:p>
            <a:r>
              <a:rPr lang="en-US" sz="2400" dirty="0">
                <a:solidFill>
                  <a:schemeClr val="tx1"/>
                </a:solidFill>
              </a:rPr>
              <a:t>Basic Needs: Education, Health &amp; </a:t>
            </a:r>
            <a:r>
              <a:rPr lang="en-US" sz="2400" dirty="0" err="1">
                <a:solidFill>
                  <a:schemeClr val="tx1"/>
                </a:solidFill>
              </a:rPr>
              <a:t>Hygienes</a:t>
            </a:r>
            <a:r>
              <a:rPr lang="en-US" sz="2400" dirty="0">
                <a:solidFill>
                  <a:schemeClr val="tx1"/>
                </a:solidFill>
              </a:rPr>
              <a:t> </a:t>
            </a:r>
          </a:p>
          <a:p>
            <a:r>
              <a:rPr lang="en-US" sz="2400" dirty="0">
                <a:solidFill>
                  <a:schemeClr val="tx1"/>
                </a:solidFill>
              </a:rPr>
              <a:t>Decision Making Process</a:t>
            </a:r>
          </a:p>
          <a:p>
            <a:r>
              <a:rPr lang="en-US" sz="2400" dirty="0">
                <a:solidFill>
                  <a:schemeClr val="tx1"/>
                </a:solidFill>
              </a:rPr>
              <a:t>Lack of Empowerment</a:t>
            </a:r>
          </a:p>
        </p:txBody>
      </p:sp>
      <p:sp>
        <p:nvSpPr>
          <p:cNvPr id="6" name="Content Placeholder 5">
            <a:extLst>
              <a:ext uri="{FF2B5EF4-FFF2-40B4-BE49-F238E27FC236}">
                <a16:creationId xmlns:a16="http://schemas.microsoft.com/office/drawing/2014/main" id="{EC9CFB27-595F-3054-A2B7-6EFF55F9402C}"/>
              </a:ext>
            </a:extLst>
          </p:cNvPr>
          <p:cNvSpPr>
            <a:spLocks noGrp="1"/>
          </p:cNvSpPr>
          <p:nvPr>
            <p:ph sz="half" idx="2"/>
          </p:nvPr>
        </p:nvSpPr>
        <p:spPr>
          <a:xfrm>
            <a:off x="5089969" y="2160589"/>
            <a:ext cx="5750309" cy="3880773"/>
          </a:xfrm>
        </p:spPr>
        <p:txBody>
          <a:bodyPr>
            <a:normAutofit/>
          </a:bodyPr>
          <a:lstStyle/>
          <a:p>
            <a:r>
              <a:rPr lang="en-US" sz="2400" dirty="0">
                <a:solidFill>
                  <a:schemeClr val="tx1"/>
                </a:solidFill>
              </a:rPr>
              <a:t>Gender Inequality(Maternal Mortality, Increase Dowry, Increase Domestic Violence, Child Marriage) </a:t>
            </a:r>
          </a:p>
          <a:p>
            <a:r>
              <a:rPr lang="en-US" sz="2400" dirty="0">
                <a:solidFill>
                  <a:schemeClr val="tx1"/>
                </a:solidFill>
              </a:rPr>
              <a:t> Use of Contraceptive and participation in mainstream Development Agenda</a:t>
            </a:r>
          </a:p>
          <a:p>
            <a:r>
              <a:rPr lang="en-US" sz="2400" dirty="0">
                <a:solidFill>
                  <a:schemeClr val="tx1"/>
                </a:solidFill>
              </a:rPr>
              <a:t> Negative Social Norms and Practices.</a:t>
            </a:r>
          </a:p>
          <a:p>
            <a:pPr marL="0" indent="0">
              <a:buNone/>
            </a:pPr>
            <a:endParaRPr lang="en-US" sz="2400" dirty="0">
              <a:solidFill>
                <a:schemeClr val="tx1"/>
              </a:solidFill>
            </a:endParaRPr>
          </a:p>
        </p:txBody>
      </p:sp>
    </p:spTree>
    <p:extLst>
      <p:ext uri="{BB962C8B-B14F-4D97-AF65-F5344CB8AC3E}">
        <p14:creationId xmlns:p14="http://schemas.microsoft.com/office/powerpoint/2010/main" val="189201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D3D2-E1C6-7353-CD6D-CAC2F8E454E8}"/>
              </a:ext>
            </a:extLst>
          </p:cNvPr>
          <p:cNvSpPr>
            <a:spLocks noGrp="1"/>
          </p:cNvSpPr>
          <p:nvPr>
            <p:ph type="title"/>
          </p:nvPr>
        </p:nvSpPr>
        <p:spPr>
          <a:xfrm>
            <a:off x="1285460" y="1219200"/>
            <a:ext cx="7988542" cy="1320800"/>
          </a:xfrm>
        </p:spPr>
        <p:txBody>
          <a:bodyPr/>
          <a:lstStyle/>
          <a:p>
            <a:r>
              <a:rPr lang="en-US" b="1" dirty="0">
                <a:solidFill>
                  <a:srgbClr val="002060"/>
                </a:solidFill>
              </a:rPr>
              <a:t>Development Agenda of BD</a:t>
            </a:r>
          </a:p>
        </p:txBody>
      </p:sp>
      <p:sp>
        <p:nvSpPr>
          <p:cNvPr id="3" name="Content Placeholder 2">
            <a:extLst>
              <a:ext uri="{FF2B5EF4-FFF2-40B4-BE49-F238E27FC236}">
                <a16:creationId xmlns:a16="http://schemas.microsoft.com/office/drawing/2014/main" id="{0E0F463D-955A-F2AF-9A1D-4F1F8E9BA58F}"/>
              </a:ext>
            </a:extLst>
          </p:cNvPr>
          <p:cNvSpPr>
            <a:spLocks noGrp="1"/>
          </p:cNvSpPr>
          <p:nvPr>
            <p:ph idx="1"/>
          </p:nvPr>
        </p:nvSpPr>
        <p:spPr>
          <a:xfrm>
            <a:off x="1285460" y="2160589"/>
            <a:ext cx="7988541" cy="3880773"/>
          </a:xfrm>
        </p:spPr>
        <p:txBody>
          <a:bodyPr/>
          <a:lstStyle/>
          <a:p>
            <a:r>
              <a:rPr lang="en-US" dirty="0"/>
              <a:t> </a:t>
            </a:r>
            <a:r>
              <a:rPr lang="en-US" sz="2400" dirty="0">
                <a:solidFill>
                  <a:schemeClr val="tx1"/>
                </a:solidFill>
              </a:rPr>
              <a:t>MDG (Tremendous Success in Reducing Maternal Mortality and Infant Mortality) </a:t>
            </a:r>
          </a:p>
          <a:p>
            <a:pPr marL="0" indent="0">
              <a:buNone/>
            </a:pPr>
            <a:r>
              <a:rPr lang="en-US" sz="2400" b="1" dirty="0">
                <a:solidFill>
                  <a:schemeClr val="tx1"/>
                </a:solidFill>
              </a:rPr>
              <a:t>Goal 1: </a:t>
            </a:r>
            <a:r>
              <a:rPr lang="en-US" sz="2400" dirty="0">
                <a:solidFill>
                  <a:schemeClr val="tx1"/>
                </a:solidFill>
              </a:rPr>
              <a:t>Eradicate extreme Poverty and Hunger.</a:t>
            </a:r>
          </a:p>
          <a:p>
            <a:pPr marL="0" indent="0">
              <a:buNone/>
            </a:pPr>
            <a:r>
              <a:rPr lang="en-US" sz="2400" b="1" dirty="0">
                <a:solidFill>
                  <a:schemeClr val="tx1"/>
                </a:solidFill>
              </a:rPr>
              <a:t>Goal 4: </a:t>
            </a:r>
            <a:r>
              <a:rPr lang="en-US" sz="2400" dirty="0">
                <a:solidFill>
                  <a:schemeClr val="tx1"/>
                </a:solidFill>
              </a:rPr>
              <a:t>Reduce Child Mortality(27.3% under-5 per 1000 live births, 2021)</a:t>
            </a:r>
          </a:p>
          <a:p>
            <a:pPr marL="0" indent="0">
              <a:buNone/>
            </a:pPr>
            <a:r>
              <a:rPr lang="en-US" sz="2400" b="1" dirty="0">
                <a:solidFill>
                  <a:schemeClr val="tx1"/>
                </a:solidFill>
              </a:rPr>
              <a:t>Goal 5: </a:t>
            </a:r>
            <a:r>
              <a:rPr lang="en-US" sz="2400" dirty="0">
                <a:solidFill>
                  <a:schemeClr val="tx1"/>
                </a:solidFill>
              </a:rPr>
              <a:t>Improve Maternal Health </a:t>
            </a:r>
          </a:p>
          <a:p>
            <a:r>
              <a:rPr lang="en-US" sz="2400" dirty="0">
                <a:solidFill>
                  <a:schemeClr val="tx1"/>
                </a:solidFill>
              </a:rPr>
              <a:t> SDG (Work In progress)</a:t>
            </a:r>
          </a:p>
          <a:p>
            <a:r>
              <a:rPr lang="en-US" sz="2400" dirty="0">
                <a:solidFill>
                  <a:schemeClr val="tx1"/>
                </a:solidFill>
              </a:rPr>
              <a:t> 8</a:t>
            </a:r>
            <a:r>
              <a:rPr lang="en-US" sz="2400" baseline="30000" dirty="0">
                <a:solidFill>
                  <a:schemeClr val="tx1"/>
                </a:solidFill>
              </a:rPr>
              <a:t>th</a:t>
            </a:r>
            <a:r>
              <a:rPr lang="en-US" sz="2400" dirty="0">
                <a:solidFill>
                  <a:schemeClr val="tx1"/>
                </a:solidFill>
              </a:rPr>
              <a:t> Five Year Plan (Work In Progress)</a:t>
            </a:r>
          </a:p>
        </p:txBody>
      </p:sp>
    </p:spTree>
    <p:extLst>
      <p:ext uri="{BB962C8B-B14F-4D97-AF65-F5344CB8AC3E}">
        <p14:creationId xmlns:p14="http://schemas.microsoft.com/office/powerpoint/2010/main" val="123147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849C-29B1-9719-2B25-D71386BE72EB}"/>
              </a:ext>
            </a:extLst>
          </p:cNvPr>
          <p:cNvSpPr>
            <a:spLocks noGrp="1"/>
          </p:cNvSpPr>
          <p:nvPr>
            <p:ph type="title"/>
          </p:nvPr>
        </p:nvSpPr>
        <p:spPr>
          <a:xfrm>
            <a:off x="770099" y="331304"/>
            <a:ext cx="11262874" cy="660400"/>
          </a:xfrm>
        </p:spPr>
        <p:txBody>
          <a:bodyPr>
            <a:normAutofit fontScale="90000"/>
          </a:bodyPr>
          <a:lstStyle/>
          <a:p>
            <a:r>
              <a:rPr lang="en-US" sz="4000" b="1" dirty="0">
                <a:solidFill>
                  <a:srgbClr val="002060"/>
                </a:solidFill>
              </a:rPr>
              <a:t>Existing Gender Disparity in Rural Area in BD</a:t>
            </a:r>
          </a:p>
        </p:txBody>
      </p:sp>
      <p:sp>
        <p:nvSpPr>
          <p:cNvPr id="3" name="Content Placeholder 2">
            <a:extLst>
              <a:ext uri="{FF2B5EF4-FFF2-40B4-BE49-F238E27FC236}">
                <a16:creationId xmlns:a16="http://schemas.microsoft.com/office/drawing/2014/main" id="{B599A71A-25B1-D9B0-E8AA-0CCE19442A56}"/>
              </a:ext>
            </a:extLst>
          </p:cNvPr>
          <p:cNvSpPr>
            <a:spLocks noGrp="1"/>
          </p:cNvSpPr>
          <p:nvPr>
            <p:ph idx="1"/>
          </p:nvPr>
        </p:nvSpPr>
        <p:spPr>
          <a:xfrm>
            <a:off x="677334" y="991704"/>
            <a:ext cx="11025809" cy="5674139"/>
          </a:xfrm>
        </p:spPr>
        <p:txBody>
          <a:bodyPr>
            <a:noAutofit/>
          </a:bodyPr>
          <a:lstStyle/>
          <a:p>
            <a:pPr algn="just">
              <a:buFont typeface="+mj-lt"/>
              <a:buAutoNum type="arabicPeriod"/>
            </a:pPr>
            <a:r>
              <a:rPr lang="en-US" sz="2000" b="1" i="0" dirty="0">
                <a:solidFill>
                  <a:schemeClr val="tx1"/>
                </a:solidFill>
                <a:effectLst/>
              </a:rPr>
              <a:t>Patriarchal Norms and Social Norms:</a:t>
            </a:r>
            <a:r>
              <a:rPr lang="en-US" sz="2000" b="0" i="0" dirty="0">
                <a:solidFill>
                  <a:schemeClr val="tx1"/>
                </a:solidFill>
                <a:effectLst/>
              </a:rPr>
              <a:t> Rural Bangladesh is deeply rooted in patriarchal norms and traditional gender roles, which often limit women's access to education, employment opportunities, and decision-making power within their households and communities. These norms contribute to perpetuating gender inequality.</a:t>
            </a:r>
          </a:p>
          <a:p>
            <a:pPr algn="just">
              <a:buFont typeface="+mj-lt"/>
              <a:buAutoNum type="arabicPeriod"/>
            </a:pPr>
            <a:r>
              <a:rPr lang="en-US" sz="2000" b="1" i="0" dirty="0">
                <a:solidFill>
                  <a:schemeClr val="tx1"/>
                </a:solidFill>
                <a:effectLst/>
              </a:rPr>
              <a:t>Violence Against Women:</a:t>
            </a:r>
            <a:r>
              <a:rPr lang="en-US" sz="2000" b="0" i="0" dirty="0">
                <a:solidFill>
                  <a:schemeClr val="tx1"/>
                </a:solidFill>
                <a:effectLst/>
              </a:rPr>
              <a:t> Violence against women, including physical, emotional, and sexual abuse, is prevalent in rural areas. Factors such as dowry-related violence, child marriage, and domestic violence continue to be significant problems. </a:t>
            </a:r>
          </a:p>
          <a:p>
            <a:pPr algn="just">
              <a:buFont typeface="+mj-lt"/>
              <a:buAutoNum type="arabicPeriod"/>
            </a:pPr>
            <a:r>
              <a:rPr lang="en-US" sz="2000" b="1" i="0" dirty="0">
                <a:solidFill>
                  <a:schemeClr val="tx1"/>
                </a:solidFill>
                <a:effectLst/>
              </a:rPr>
              <a:t>Limited Access to Education:</a:t>
            </a:r>
            <a:r>
              <a:rPr lang="en-US" sz="2000" b="0" i="0" dirty="0">
                <a:solidFill>
                  <a:schemeClr val="tx1"/>
                </a:solidFill>
                <a:effectLst/>
              </a:rPr>
              <a:t> In rural Bangladesh, girls often have limited access to quality education. Factors like distance to schools, early marriage, and socio-economic constraints can hinder girls' educational attainment.</a:t>
            </a:r>
          </a:p>
          <a:p>
            <a:pPr algn="just">
              <a:buFont typeface="+mj-lt"/>
              <a:buAutoNum type="arabicPeriod"/>
            </a:pPr>
            <a:r>
              <a:rPr lang="en-US" sz="2000" b="1" i="0" dirty="0">
                <a:solidFill>
                  <a:schemeClr val="tx1"/>
                </a:solidFill>
                <a:effectLst/>
              </a:rPr>
              <a:t>Economic Disparities:</a:t>
            </a:r>
            <a:r>
              <a:rPr lang="en-US" sz="2000" b="0" i="0" dirty="0">
                <a:solidFill>
                  <a:schemeClr val="tx1"/>
                </a:solidFill>
                <a:effectLst/>
              </a:rPr>
              <a:t> Women in rural areas of Bangladesh often face economic disparities due to limited access to resources, credit, and markets. This can trap them in a cycle of poverty, making them more vulnerable to various forms of violence, including economic abuse.</a:t>
            </a:r>
          </a:p>
          <a:p>
            <a:pPr algn="just">
              <a:buFont typeface="+mj-lt"/>
              <a:buAutoNum type="arabicPeriod"/>
            </a:pPr>
            <a:r>
              <a:rPr lang="en-US" sz="2000" b="1" i="0" dirty="0">
                <a:solidFill>
                  <a:schemeClr val="tx1"/>
                </a:solidFill>
                <a:effectLst/>
              </a:rPr>
              <a:t>Legal Framework and Awareness:</a:t>
            </a:r>
            <a:r>
              <a:rPr lang="en-US" sz="2000" b="0" i="0" dirty="0">
                <a:solidFill>
                  <a:schemeClr val="tx1"/>
                </a:solidFill>
                <a:effectLst/>
              </a:rPr>
              <a:t> While Bangladesh has made progress in enacting laws to protect women's rights, implementation and enforcement remain challenges, especially in rural areas. </a:t>
            </a:r>
            <a:endParaRPr lang="en-US" sz="2000" dirty="0">
              <a:solidFill>
                <a:schemeClr val="tx1"/>
              </a:solidFill>
            </a:endParaRPr>
          </a:p>
        </p:txBody>
      </p:sp>
    </p:spTree>
    <p:extLst>
      <p:ext uri="{BB962C8B-B14F-4D97-AF65-F5344CB8AC3E}">
        <p14:creationId xmlns:p14="http://schemas.microsoft.com/office/powerpoint/2010/main" val="6265121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1144</TotalTime>
  <Words>4595</Words>
  <Application>Microsoft Office PowerPoint</Application>
  <PresentationFormat>Widescreen</PresentationFormat>
  <Paragraphs>214</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Söhne</vt:lpstr>
      <vt:lpstr>Times New Roman</vt:lpstr>
      <vt:lpstr>Trebuchet MS</vt:lpstr>
      <vt:lpstr>Wingdings</vt:lpstr>
      <vt:lpstr>Wingdings 3</vt:lpstr>
      <vt:lpstr>Facet</vt:lpstr>
      <vt:lpstr>Influencing Social Issues in Rural Development </vt:lpstr>
      <vt:lpstr>Objectives of the Lecture</vt:lpstr>
      <vt:lpstr>Understanding the Context of Rural Bangladesh </vt:lpstr>
      <vt:lpstr>PowerPoint Presentation</vt:lpstr>
      <vt:lpstr>      Part -1 Gender Issues in Rural Communities The aim of this part is to identify the key gender issues in Rural Communities and Its impact on Society. </vt:lpstr>
      <vt:lpstr>Gender Equality</vt:lpstr>
      <vt:lpstr>Common Social Problems in Rural Case</vt:lpstr>
      <vt:lpstr>Development Agenda of BD</vt:lpstr>
      <vt:lpstr>Existing Gender Disparity in Rural Area in BD</vt:lpstr>
      <vt:lpstr>The Importance of Reducing Gender Disparity (1)</vt:lpstr>
      <vt:lpstr>The Importance of Reducing Gender Disparity (2)</vt:lpstr>
      <vt:lpstr>Initiatives for Ensuring Women Empowerment (1)</vt:lpstr>
      <vt:lpstr>Initiatives for Ensuring Women Empowerment (2)</vt:lpstr>
      <vt:lpstr>Part-2 Ethnicity and Race in Rural societies The aim of this part is to explore the ethnicity and racial differences in Rural Societies </vt:lpstr>
      <vt:lpstr>Ethnicity and Racial Factors in Rural Areas</vt:lpstr>
      <vt:lpstr>Ethnicity and Race in Rural Societies </vt:lpstr>
      <vt:lpstr>Challenges to Ensure the Rights of Ethnic People</vt:lpstr>
      <vt:lpstr>Challenges to Ensure the Rights of Ethnic People</vt:lpstr>
      <vt:lpstr>Part-3 Health and Healthcare Access in Rural Areas “The aim of this part is to observe current status of Health and Healthcare Access in Rural Areas along with common challenges and way outs “</vt:lpstr>
      <vt:lpstr>Number &amp; Facts in Healthcare Access </vt:lpstr>
      <vt:lpstr>Healthcare System in Rural Bangladesh</vt:lpstr>
      <vt:lpstr>Current Status of Healthcare Facilities</vt:lpstr>
      <vt:lpstr>Current Status of Healthcare Facilities</vt:lpstr>
      <vt:lpstr>The Challenges for Access to Healthcare</vt:lpstr>
      <vt:lpstr>The Challenges for Access to Healthcare:</vt:lpstr>
      <vt:lpstr>Way Out for addressing the Challenges</vt:lpstr>
      <vt:lpstr>Way Out from the Challenges</vt:lpstr>
      <vt:lpstr>Part-4 Education and Educational Disparities in Rural Regions “This section aims to find out why Bangladesh is still lagging behind in terms of Quality Education” </vt:lpstr>
      <vt:lpstr>Number and Facts in Education </vt:lpstr>
      <vt:lpstr>PowerPoint Presentation</vt:lpstr>
      <vt:lpstr>Educational Disparities in Rural Areas </vt:lpstr>
      <vt:lpstr>Educational Disparities in Rural Areas</vt:lpstr>
      <vt:lpstr>The Causes of Educational Disparity in Rural Areas</vt:lpstr>
      <vt:lpstr>Way Outs-1</vt:lpstr>
      <vt:lpstr>Way Outs-2</vt:lpstr>
      <vt:lpstr>Disparities Between Rural-Urban Education</vt:lpstr>
      <vt:lpstr>Chapter Related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Influencing Social Issues in Rural Development</dc:title>
  <dc:creator>Ayesha</dc:creator>
  <cp:lastModifiedBy>USER</cp:lastModifiedBy>
  <cp:revision>27</cp:revision>
  <dcterms:created xsi:type="dcterms:W3CDTF">2023-09-05T02:27:59Z</dcterms:created>
  <dcterms:modified xsi:type="dcterms:W3CDTF">2023-11-10T16:24:31Z</dcterms:modified>
</cp:coreProperties>
</file>