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8" r:id="rId3"/>
    <p:sldId id="273" r:id="rId4"/>
    <p:sldId id="279" r:id="rId5"/>
    <p:sldId id="257" r:id="rId6"/>
    <p:sldId id="258" r:id="rId7"/>
    <p:sldId id="280" r:id="rId8"/>
    <p:sldId id="263" r:id="rId9"/>
    <p:sldId id="274" r:id="rId10"/>
    <p:sldId id="275" r:id="rId11"/>
    <p:sldId id="290" r:id="rId12"/>
    <p:sldId id="283" r:id="rId13"/>
    <p:sldId id="284" r:id="rId14"/>
    <p:sldId id="285" r:id="rId15"/>
    <p:sldId id="286" r:id="rId16"/>
    <p:sldId id="287" r:id="rId17"/>
    <p:sldId id="28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68" y="72"/>
      </p:cViewPr>
      <p:guideLst>
        <p:guide orient="horz" pos="2160"/>
        <p:guide pos="2880"/>
      </p:guideLst>
    </p:cSldViewPr>
  </p:slideViewPr>
  <p:outlineViewPr>
    <p:cViewPr>
      <p:scale>
        <a:sx n="33" d="100"/>
        <a:sy n="33" d="100"/>
      </p:scale>
      <p:origin x="0" y="36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74AACC-CA63-4696-B999-4A8C33B9B145}" type="datetimeFigureOut">
              <a:rPr lang="en-US" smtClean="0"/>
              <a:pPr/>
              <a:t>4/9/2018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6E6790-3218-4145-9194-44658571335E}" type="slidenum">
              <a:rPr lang="en-US" smtClean="0"/>
              <a:pPr/>
              <a:t>‹#›</a:t>
            </a:fld>
            <a:endParaRPr lang="en-US"/>
          </a:p>
        </p:txBody>
      </p:sp>
    </p:spTree>
    <p:extLst>
      <p:ext uri="{BB962C8B-B14F-4D97-AF65-F5344CB8AC3E}">
        <p14:creationId xmlns:p14="http://schemas.microsoft.com/office/powerpoint/2010/main" val="2668396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052F36-AED9-495D-805F-E90BE77BBB66}" type="datetimeFigureOut">
              <a:rPr lang="en-US" smtClean="0"/>
              <a:pPr/>
              <a:t>4/9/2018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BA0982-8534-4A8B-915C-CE34B7742A7E}" type="slidenum">
              <a:rPr lang="en-US" smtClean="0"/>
              <a:pPr/>
              <a:t>‹#›</a:t>
            </a:fld>
            <a:endParaRPr lang="en-US"/>
          </a:p>
        </p:txBody>
      </p:sp>
    </p:spTree>
    <p:extLst>
      <p:ext uri="{BB962C8B-B14F-4D97-AF65-F5344CB8AC3E}">
        <p14:creationId xmlns:p14="http://schemas.microsoft.com/office/powerpoint/2010/main" val="5214007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768658-FD7E-4854-AB93-D77EC6E7B8D0}"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745C4-3B26-487C-A106-55A764FCED26}"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0C09D-32F6-4A85-BADC-55BDEA5DDC8E}"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9530E-8FA2-459F-A7E6-7ABCEE4FBC12}"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32561-5B66-43ED-AB4F-97BFD6A5E7D2}"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7EC0D4-1D37-45CD-8F68-CB2BB8899040}" type="datetime1">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D0375-07BF-4486-B99E-ED1ECD03DE37}" type="datetime1">
              <a:rPr lang="en-US" smtClean="0"/>
              <a:pPr/>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8C65E-F4D5-4E8D-851A-09F82DE5BF50}" type="datetime1">
              <a:rPr lang="en-US" smtClean="0"/>
              <a:pPr/>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BE54A-FCD8-4070-B1DA-D880BC65CB78}" type="datetime1">
              <a:rPr lang="en-US" smtClean="0"/>
              <a:pPr/>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D49C7-3B02-4831-B1D3-B3867AB20028}" type="datetime1">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83667-B467-45D2-8BA9-0285351767B4}" type="datetime1">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1DA6B-C285-4F7D-94A8-7D7A843BFB63}" type="datetime1">
              <a:rPr lang="en-US" smtClean="0"/>
              <a:pPr/>
              <a:t>4/9/2018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D0A62-4227-4AC6-8B40-7963BF44C6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nnerbody.com/image/musfov.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39975"/>
            <a:ext cx="6019800" cy="1470025"/>
          </a:xfrm>
        </p:spPr>
        <p:txBody>
          <a:bodyPr>
            <a:noAutofit/>
          </a:bodyPr>
          <a:lstStyle/>
          <a:p>
            <a:r>
              <a:rPr lang="en-US" b="1" dirty="0" smtClean="0"/>
              <a:t>Muscle</a:t>
            </a:r>
            <a:br>
              <a:rPr lang="en-US" b="1" dirty="0" smtClean="0"/>
            </a:br>
            <a:endParaRPr lang="en-US" b="1"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a:t>
            </a:fld>
            <a:endParaRPr lang="en-US"/>
          </a:p>
        </p:txBody>
      </p:sp>
      <p:sp>
        <p:nvSpPr>
          <p:cNvPr id="6" name="TextBox 5"/>
          <p:cNvSpPr txBox="1"/>
          <p:nvPr/>
        </p:nvSpPr>
        <p:spPr>
          <a:xfrm>
            <a:off x="304800" y="6324600"/>
            <a:ext cx="5562600" cy="369332"/>
          </a:xfrm>
          <a:prstGeom prst="rect">
            <a:avLst/>
          </a:prstGeom>
          <a:noFill/>
        </p:spPr>
        <p:txBody>
          <a:bodyPr wrap="square" rtlCol="0">
            <a:spAutoFit/>
          </a:bodyPr>
          <a:lstStyle/>
          <a:p>
            <a:r>
              <a:rPr lang="en-US" dirty="0" smtClean="0"/>
              <a:t> </a:t>
            </a:r>
            <a:r>
              <a:rPr lang="en-US" dirty="0" smtClean="0">
                <a:hlinkClick r:id="rId2"/>
              </a:rPr>
              <a:t>http://www.innerbody.com/image/musfov.html</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3" name="Content Placeholder 2"/>
          <p:cNvSpPr>
            <a:spLocks noGrp="1"/>
          </p:cNvSpPr>
          <p:nvPr>
            <p:ph idx="1"/>
          </p:nvPr>
        </p:nvSpPr>
        <p:spPr>
          <a:xfrm>
            <a:off x="228600" y="1600200"/>
            <a:ext cx="4191000" cy="4800600"/>
          </a:xfrm>
        </p:spPr>
        <p:txBody>
          <a:bodyPr>
            <a:normAutofit/>
          </a:bodyPr>
          <a:lstStyle/>
          <a:p>
            <a:r>
              <a:rPr lang="en-US" sz="2400" dirty="0" smtClean="0">
                <a:solidFill>
                  <a:srgbClr val="000000"/>
                </a:solidFill>
              </a:rPr>
              <a:t>There are multiple muscles involved in mastication (chewing)</a:t>
            </a:r>
          </a:p>
          <a:p>
            <a:pPr lvl="1"/>
            <a:r>
              <a:rPr lang="en-US" sz="2400" dirty="0" smtClean="0">
                <a:solidFill>
                  <a:srgbClr val="000000"/>
                </a:solidFill>
              </a:rPr>
              <a:t>Prime movers </a:t>
            </a:r>
          </a:p>
          <a:p>
            <a:pPr lvl="1">
              <a:buNone/>
            </a:pPr>
            <a:r>
              <a:rPr lang="en-US" sz="2400" dirty="0" smtClean="0">
                <a:solidFill>
                  <a:srgbClr val="000000"/>
                </a:solidFill>
              </a:rPr>
              <a:t>	 </a:t>
            </a:r>
            <a:r>
              <a:rPr lang="en-US" sz="2400" dirty="0" err="1" smtClean="0">
                <a:solidFill>
                  <a:srgbClr val="000000"/>
                </a:solidFill>
              </a:rPr>
              <a:t>temporalis</a:t>
            </a:r>
            <a:r>
              <a:rPr lang="en-US" sz="2400" dirty="0" smtClean="0">
                <a:solidFill>
                  <a:srgbClr val="000000"/>
                </a:solidFill>
              </a:rPr>
              <a:t> </a:t>
            </a:r>
          </a:p>
          <a:p>
            <a:pPr lvl="1">
              <a:buNone/>
            </a:pPr>
            <a:r>
              <a:rPr lang="en-US" sz="2400" dirty="0" smtClean="0">
                <a:solidFill>
                  <a:srgbClr val="000000"/>
                </a:solidFill>
              </a:rPr>
              <a:t>	 </a:t>
            </a:r>
            <a:r>
              <a:rPr lang="en-US" sz="2400" dirty="0" err="1" smtClean="0">
                <a:solidFill>
                  <a:srgbClr val="000000"/>
                </a:solidFill>
              </a:rPr>
              <a:t>masseter</a:t>
            </a:r>
            <a:endParaRPr lang="en-US" sz="2400" dirty="0" smtClean="0">
              <a:solidFill>
                <a:srgbClr val="000000"/>
              </a:solidFill>
            </a:endParaRPr>
          </a:p>
          <a:p>
            <a:pPr lvl="1"/>
            <a:r>
              <a:rPr lang="en-US" sz="2400" dirty="0" smtClean="0">
                <a:solidFill>
                  <a:srgbClr val="000000"/>
                </a:solidFill>
              </a:rPr>
              <a:t>Synergists </a:t>
            </a:r>
          </a:p>
          <a:p>
            <a:pPr lvl="1">
              <a:buNone/>
            </a:pPr>
            <a:r>
              <a:rPr lang="en-US" sz="2400" dirty="0" smtClean="0">
                <a:solidFill>
                  <a:srgbClr val="000000"/>
                </a:solidFill>
              </a:rPr>
              <a:t>	 </a:t>
            </a:r>
            <a:r>
              <a:rPr lang="en-US" sz="2400" dirty="0" err="1" smtClean="0">
                <a:solidFill>
                  <a:srgbClr val="000000"/>
                </a:solidFill>
              </a:rPr>
              <a:t>buccinator</a:t>
            </a:r>
            <a:r>
              <a:rPr lang="en-US" sz="2400" dirty="0" smtClean="0">
                <a:solidFill>
                  <a:srgbClr val="000000"/>
                </a:solidFill>
              </a:rPr>
              <a:t> </a:t>
            </a:r>
          </a:p>
          <a:p>
            <a:pPr lvl="1">
              <a:buNone/>
            </a:pPr>
            <a:r>
              <a:rPr lang="en-US" sz="2400" dirty="0" smtClean="0">
                <a:solidFill>
                  <a:srgbClr val="000000"/>
                </a:solidFill>
              </a:rPr>
              <a:t>	 </a:t>
            </a:r>
            <a:r>
              <a:rPr lang="en-US" sz="2400" dirty="0" err="1" smtClean="0">
                <a:solidFill>
                  <a:srgbClr val="000000"/>
                </a:solidFill>
              </a:rPr>
              <a:t>orbicularis</a:t>
            </a:r>
            <a:r>
              <a:rPr lang="en-US" sz="2400" dirty="0" smtClean="0">
                <a:solidFill>
                  <a:srgbClr val="000000"/>
                </a:solidFill>
              </a:rPr>
              <a:t> </a:t>
            </a:r>
            <a:r>
              <a:rPr lang="en-US" sz="2400" dirty="0" err="1" smtClean="0">
                <a:solidFill>
                  <a:srgbClr val="000000"/>
                </a:solidFill>
              </a:rPr>
              <a:t>oris</a:t>
            </a:r>
            <a:endParaRPr lang="en-US" sz="2400" dirty="0" smtClean="0">
              <a:solidFill>
                <a:srgbClr val="000000"/>
              </a:solidFill>
            </a:endParaRPr>
          </a:p>
          <a:p>
            <a:pPr>
              <a:buNone/>
            </a:pPr>
            <a:r>
              <a:rPr lang="en-US" sz="2400" dirty="0" smtClean="0">
                <a:solidFill>
                  <a:srgbClr val="000000"/>
                </a:solidFill>
              </a:rPr>
              <a:t>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10</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srcRect t="1280" b="4025"/>
          <a:stretch>
            <a:fillRect/>
          </a:stretch>
        </p:blipFill>
        <p:spPr bwMode="auto">
          <a:xfrm>
            <a:off x="3566943" y="2133600"/>
            <a:ext cx="533868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11</a:t>
            </a:fld>
            <a:endParaRPr lang="en-US"/>
          </a:p>
        </p:txBody>
      </p:sp>
      <p:grpSp>
        <p:nvGrpSpPr>
          <p:cNvPr id="13" name="Group 12"/>
          <p:cNvGrpSpPr/>
          <p:nvPr/>
        </p:nvGrpSpPr>
        <p:grpSpPr>
          <a:xfrm>
            <a:off x="152400" y="1447800"/>
            <a:ext cx="5257800" cy="4724400"/>
            <a:chOff x="381000" y="1828800"/>
            <a:chExt cx="8229600" cy="5029200"/>
          </a:xfrm>
        </p:grpSpPr>
        <p:pic>
          <p:nvPicPr>
            <p:cNvPr id="9" name="Picture 2"/>
            <p:cNvPicPr>
              <a:picLocks noChangeAspect="1" noChangeArrowheads="1"/>
            </p:cNvPicPr>
            <p:nvPr/>
          </p:nvPicPr>
          <p:blipFill>
            <a:blip r:embed="rId2"/>
            <a:srcRect/>
            <a:stretch>
              <a:fillRect/>
            </a:stretch>
          </p:blipFill>
          <p:spPr bwMode="auto">
            <a:xfrm>
              <a:off x="381000" y="4619625"/>
              <a:ext cx="8229600" cy="2238375"/>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a:stretch>
              <a:fillRect/>
            </a:stretch>
          </p:blipFill>
          <p:spPr bwMode="auto">
            <a:xfrm>
              <a:off x="400675" y="1828800"/>
              <a:ext cx="8209925" cy="2792413"/>
            </a:xfrm>
            <a:prstGeom prst="rect">
              <a:avLst/>
            </a:prstGeom>
            <a:noFill/>
            <a:ln w="9525">
              <a:noFill/>
              <a:miter lim="800000"/>
              <a:headEnd/>
              <a:tailEnd/>
            </a:ln>
            <a:effectLst/>
          </p:spPr>
        </p:pic>
      </p:grpSp>
      <p:sp>
        <p:nvSpPr>
          <p:cNvPr id="14" name="Title 1"/>
          <p:cNvSpPr txBox="1">
            <a:spLocks/>
          </p:cNvSpPr>
          <p:nvPr/>
        </p:nvSpPr>
        <p:spPr>
          <a:xfrm>
            <a:off x="457200" y="274638"/>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Muscles of the Anterior Neck</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5" name="Straight Connector 1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3600" y="1752600"/>
            <a:ext cx="2895600" cy="2862322"/>
          </a:xfrm>
          <a:prstGeom prst="rect">
            <a:avLst/>
          </a:prstGeom>
          <a:noFill/>
        </p:spPr>
        <p:txBody>
          <a:bodyPr wrap="square" rtlCol="0">
            <a:spAutoFit/>
          </a:bodyPr>
          <a:lstStyle/>
          <a:p>
            <a:r>
              <a:rPr lang="en-US" dirty="0" err="1" smtClean="0"/>
              <a:t>Suprahyoid</a:t>
            </a:r>
            <a:r>
              <a:rPr lang="en-US" dirty="0" smtClean="0"/>
              <a:t> muscles – </a:t>
            </a:r>
          </a:p>
          <a:p>
            <a:r>
              <a:rPr lang="en-US" dirty="0" err="1" smtClean="0"/>
              <a:t>Digastric</a:t>
            </a:r>
            <a:r>
              <a:rPr lang="en-US" dirty="0" smtClean="0"/>
              <a:t> (Ant and Post Belly) </a:t>
            </a:r>
          </a:p>
          <a:p>
            <a:r>
              <a:rPr lang="en-US" dirty="0" smtClean="0"/>
              <a:t>and </a:t>
            </a:r>
            <a:r>
              <a:rPr lang="en-US" dirty="0" err="1" smtClean="0"/>
              <a:t>Stylohyoid</a:t>
            </a:r>
            <a:r>
              <a:rPr lang="en-US" dirty="0" smtClean="0"/>
              <a:t>.</a:t>
            </a:r>
          </a:p>
          <a:p>
            <a:endParaRPr lang="en-US" dirty="0" smtClean="0"/>
          </a:p>
          <a:p>
            <a:r>
              <a:rPr lang="en-US" dirty="0" err="1" smtClean="0"/>
              <a:t>Infrahyoid</a:t>
            </a:r>
            <a:r>
              <a:rPr lang="en-US" dirty="0" smtClean="0"/>
              <a:t> muscles- </a:t>
            </a:r>
          </a:p>
          <a:p>
            <a:r>
              <a:rPr lang="en-US" dirty="0" err="1" smtClean="0"/>
              <a:t>Omohyoid</a:t>
            </a:r>
            <a:r>
              <a:rPr lang="en-US" dirty="0" smtClean="0"/>
              <a:t>, </a:t>
            </a:r>
          </a:p>
          <a:p>
            <a:r>
              <a:rPr lang="en-US" dirty="0" err="1" smtClean="0"/>
              <a:t>Sternohyoid</a:t>
            </a:r>
            <a:r>
              <a:rPr lang="en-US" dirty="0" smtClean="0"/>
              <a:t>, </a:t>
            </a:r>
          </a:p>
          <a:p>
            <a:r>
              <a:rPr lang="en-US" dirty="0" err="1" smtClean="0"/>
              <a:t>Sternothyroid</a:t>
            </a:r>
            <a:r>
              <a:rPr lang="en-US" dirty="0" smtClean="0"/>
              <a:t>, </a:t>
            </a:r>
          </a:p>
          <a:p>
            <a:r>
              <a:rPr lang="en-US" dirty="0" smtClean="0"/>
              <a:t>and </a:t>
            </a:r>
            <a:r>
              <a:rPr lang="en-US" dirty="0" err="1" smtClean="0"/>
              <a:t>Thyrohyoid</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3962400"/>
          </a:xfrm>
        </p:spPr>
        <p:txBody>
          <a:bodyPr>
            <a:normAutofit/>
          </a:bodyPr>
          <a:lstStyle/>
          <a:p>
            <a:pPr algn="just"/>
            <a:r>
              <a:rPr lang="en-US" dirty="0" smtClean="0"/>
              <a:t>found in the walls of the heart</a:t>
            </a:r>
          </a:p>
          <a:p>
            <a:pPr algn="just"/>
            <a:r>
              <a:rPr lang="en-US" dirty="0" smtClean="0"/>
              <a:t>under control of the autonomic nervous system.</a:t>
            </a:r>
          </a:p>
          <a:p>
            <a:pPr algn="just"/>
            <a:r>
              <a:rPr lang="en-US" dirty="0" smtClean="0"/>
              <a:t>cardiac muscle cell has one central nucleus</a:t>
            </a:r>
          </a:p>
          <a:p>
            <a:pPr algn="just"/>
            <a:r>
              <a:rPr lang="en-US" dirty="0" smtClean="0"/>
              <a:t>contraction of cardiac muscle is involuntary, strong, and rhythmical.</a:t>
            </a:r>
          </a:p>
          <a:p>
            <a:endParaRPr lang="en-US"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7200" y="274638"/>
            <a:ext cx="8229600" cy="868362"/>
          </a:xfrm>
        </p:spPr>
        <p:txBody>
          <a:bodyPr/>
          <a:lstStyle/>
          <a:p>
            <a:r>
              <a:rPr lang="en-US" b="1" dirty="0" smtClean="0"/>
              <a:t>Cardiac muscle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3886200" cy="3505200"/>
          </a:xfrm>
        </p:spPr>
        <p:txBody>
          <a:bodyPr>
            <a:normAutofit fontScale="92500" lnSpcReduction="10000"/>
          </a:bodyPr>
          <a:lstStyle/>
          <a:p>
            <a:pPr lvl="0" algn="just">
              <a:buNone/>
            </a:pPr>
            <a:r>
              <a:rPr lang="en-US" dirty="0" smtClean="0"/>
              <a:t>	A  prominent and unique feature of cardiac muscle is the presence of irregularly-spaced dark bands between </a:t>
            </a:r>
            <a:r>
              <a:rPr lang="en-US" dirty="0" err="1" smtClean="0"/>
              <a:t>myocytes</a:t>
            </a:r>
            <a:r>
              <a:rPr lang="en-US" dirty="0" smtClean="0"/>
              <a:t> - </a:t>
            </a:r>
            <a:r>
              <a:rPr lang="en-US" i="1" dirty="0" smtClean="0"/>
              <a:t>intercalated discs</a:t>
            </a:r>
            <a:endParaRPr lang="en-US" dirty="0" smtClean="0"/>
          </a:p>
        </p:txBody>
      </p:sp>
      <p:sp>
        <p:nvSpPr>
          <p:cNvPr id="4" name="Slide Number Placeholder 3"/>
          <p:cNvSpPr>
            <a:spLocks noGrp="1"/>
          </p:cNvSpPr>
          <p:nvPr>
            <p:ph type="sldNum" sz="quarter" idx="12"/>
          </p:nvPr>
        </p:nvSpPr>
        <p:spPr/>
        <p:txBody>
          <a:bodyPr/>
          <a:lstStyle/>
          <a:p>
            <a:fld id="{F9CD0A62-4227-4AC6-8B40-7963BF44C6BC}" type="slidenum">
              <a:rPr lang="en-US" smtClean="0"/>
              <a:pPr/>
              <a:t>13</a:t>
            </a:fld>
            <a:endParaRPr lang="en-US"/>
          </a:p>
        </p:txBody>
      </p:sp>
      <p:sp>
        <p:nvSpPr>
          <p:cNvPr id="5" name="Title 1"/>
          <p:cNvSpPr>
            <a:spLocks noGrp="1"/>
          </p:cNvSpPr>
          <p:nvPr>
            <p:ph type="title"/>
          </p:nvPr>
        </p:nvSpPr>
        <p:spPr>
          <a:xfrm>
            <a:off x="457200" y="274638"/>
            <a:ext cx="8229600" cy="868362"/>
          </a:xfrm>
        </p:spPr>
        <p:txBody>
          <a:bodyPr/>
          <a:lstStyle/>
          <a:p>
            <a:r>
              <a:rPr lang="en-US" b="1" dirty="0" smtClean="0"/>
              <a:t>Structure of cardiac muscle</a:t>
            </a:r>
            <a:endParaRPr lang="en-US" dirty="0"/>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http://www.elmevarzesh.com/wp-content/uploads/2013/01/cardiac-muscle-tissue.jpeg"/>
          <p:cNvPicPr>
            <a:picLocks noChangeAspect="1" noChangeArrowheads="1"/>
          </p:cNvPicPr>
          <p:nvPr/>
        </p:nvPicPr>
        <p:blipFill>
          <a:blip r:embed="rId2"/>
          <a:srcRect/>
          <a:stretch>
            <a:fillRect/>
          </a:stretch>
        </p:blipFill>
        <p:spPr bwMode="auto">
          <a:xfrm>
            <a:off x="4267200" y="2286000"/>
            <a:ext cx="4572000" cy="29954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419600"/>
          </a:xfrm>
        </p:spPr>
        <p:txBody>
          <a:bodyPr>
            <a:normAutofit/>
          </a:bodyPr>
          <a:lstStyle/>
          <a:p>
            <a:pPr lvl="0" algn="just">
              <a:buNone/>
            </a:pPr>
            <a:r>
              <a:rPr lang="en-US" dirty="0" smtClean="0"/>
              <a:t>	The intercalated discs have two important functions: </a:t>
            </a:r>
          </a:p>
          <a:p>
            <a:pPr algn="just"/>
            <a:r>
              <a:rPr lang="en-US" dirty="0" smtClean="0"/>
              <a:t>‘glue’ the </a:t>
            </a:r>
            <a:r>
              <a:rPr lang="en-US" dirty="0" err="1" smtClean="0"/>
              <a:t>myocytes</a:t>
            </a:r>
            <a:r>
              <a:rPr lang="en-US" dirty="0" smtClean="0"/>
              <a:t> together so that they do not pull apart when the heart contracts</a:t>
            </a:r>
          </a:p>
          <a:p>
            <a:pPr algn="just"/>
            <a:r>
              <a:rPr lang="en-US" dirty="0" smtClean="0"/>
              <a:t>allow an electrical connection between the cells, which is vital to the function of the heart as a whole.</a:t>
            </a:r>
          </a:p>
          <a:p>
            <a:pPr lvl="0" algn="just">
              <a:buNone/>
            </a:pPr>
            <a:endParaRPr lang="en-US" dirty="0" smtClean="0"/>
          </a:p>
          <a:p>
            <a:pPr algn="just">
              <a:buNone/>
            </a:pPr>
            <a:endParaRPr lang="en-US" dirty="0" smtClean="0"/>
          </a:p>
        </p:txBody>
      </p:sp>
      <p:sp>
        <p:nvSpPr>
          <p:cNvPr id="4" name="Slide Number Placeholder 3"/>
          <p:cNvSpPr>
            <a:spLocks noGrp="1"/>
          </p:cNvSpPr>
          <p:nvPr>
            <p:ph type="sldNum" sz="quarter" idx="12"/>
          </p:nvPr>
        </p:nvSpPr>
        <p:spPr/>
        <p:txBody>
          <a:bodyPr/>
          <a:lstStyle/>
          <a:p>
            <a:fld id="{F9CD0A62-4227-4AC6-8B40-7963BF44C6BC}" type="slidenum">
              <a:rPr lang="en-US" smtClean="0"/>
              <a:pPr/>
              <a:t>14</a:t>
            </a:fld>
            <a:endParaRPr lang="en-US"/>
          </a:p>
        </p:txBody>
      </p:sp>
      <p:sp>
        <p:nvSpPr>
          <p:cNvPr id="6" name="Title 1"/>
          <p:cNvSpPr>
            <a:spLocks noGrp="1"/>
          </p:cNvSpPr>
          <p:nvPr>
            <p:ph type="title"/>
          </p:nvPr>
        </p:nvSpPr>
        <p:spPr>
          <a:xfrm>
            <a:off x="457200" y="274638"/>
            <a:ext cx="8229600" cy="868362"/>
          </a:xfrm>
        </p:spPr>
        <p:txBody>
          <a:bodyPr/>
          <a:lstStyle/>
          <a:p>
            <a:r>
              <a:rPr lang="en-US" b="1" dirty="0" smtClean="0"/>
              <a:t>Structure of cardiac muscle</a:t>
            </a:r>
            <a:endParaRPr lang="en-US"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53400" cy="4678363"/>
          </a:xfrm>
        </p:spPr>
        <p:txBody>
          <a:bodyPr>
            <a:normAutofit/>
          </a:bodyPr>
          <a:lstStyle/>
          <a:p>
            <a:pPr algn="just"/>
            <a:r>
              <a:rPr lang="en-US" dirty="0" smtClean="0"/>
              <a:t>found in the walls of the hollow internal organs (blood vessels, the gastrointestinal tract, bladder, and uterus)</a:t>
            </a:r>
          </a:p>
          <a:p>
            <a:pPr algn="just"/>
            <a:r>
              <a:rPr lang="en-US" dirty="0" smtClean="0"/>
              <a:t>under control of the autonomic nervous system - cannot be controlled consciously and thus acts involuntarily. </a:t>
            </a:r>
          </a:p>
          <a:p>
            <a:pPr algn="just"/>
            <a:r>
              <a:rPr lang="en-US" dirty="0" smtClean="0"/>
              <a:t>one central nucleus. </a:t>
            </a:r>
          </a:p>
          <a:p>
            <a:pPr algn="just"/>
            <a:r>
              <a:rPr lang="en-US" dirty="0" smtClean="0"/>
              <a:t>contracts slowly and rhythmically.</a:t>
            </a:r>
          </a:p>
          <a:p>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15</a:t>
            </a:fld>
            <a:endParaRPr lang="en-US"/>
          </a:p>
        </p:txBody>
      </p:sp>
      <p:sp>
        <p:nvSpPr>
          <p:cNvPr id="5" name="Title 1"/>
          <p:cNvSpPr>
            <a:spLocks noGrp="1"/>
          </p:cNvSpPr>
          <p:nvPr>
            <p:ph type="title"/>
          </p:nvPr>
        </p:nvSpPr>
        <p:spPr>
          <a:xfrm>
            <a:off x="457200" y="274638"/>
            <a:ext cx="8229600" cy="868362"/>
          </a:xfrm>
        </p:spPr>
        <p:txBody>
          <a:bodyPr/>
          <a:lstStyle/>
          <a:p>
            <a:r>
              <a:rPr lang="en-US" b="1" dirty="0" smtClean="0"/>
              <a:t>Smooth muscle</a:t>
            </a:r>
            <a:endParaRPr lang="en-US" dirty="0"/>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16</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1910" y="304800"/>
            <a:ext cx="872109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Summery………….</a:t>
            </a:r>
            <a:endParaRPr lang="en-US" dirty="0"/>
          </a:p>
        </p:txBody>
      </p:sp>
      <p:sp>
        <p:nvSpPr>
          <p:cNvPr id="3" name="Content Placeholder 2"/>
          <p:cNvSpPr>
            <a:spLocks noGrp="1"/>
          </p:cNvSpPr>
          <p:nvPr>
            <p:ph idx="1"/>
          </p:nvPr>
        </p:nvSpPr>
        <p:spPr/>
        <p:txBody>
          <a:bodyPr/>
          <a:lstStyle/>
          <a:p>
            <a:pPr>
              <a:buNone/>
            </a:pPr>
            <a:r>
              <a:rPr lang="en-US" dirty="0" smtClean="0"/>
              <a:t>	Major types of muscles</a:t>
            </a:r>
          </a:p>
          <a:p>
            <a:pPr>
              <a:buNone/>
            </a:pPr>
            <a:r>
              <a:rPr lang="en-US" dirty="0" smtClean="0"/>
              <a:t>	Description of </a:t>
            </a:r>
          </a:p>
          <a:p>
            <a:pPr lvl="1"/>
            <a:r>
              <a:rPr lang="en-US" dirty="0" smtClean="0"/>
              <a:t>Skeletal muscle</a:t>
            </a:r>
          </a:p>
          <a:p>
            <a:pPr lvl="1"/>
            <a:r>
              <a:rPr lang="en-US" dirty="0" smtClean="0"/>
              <a:t> Cardiac Muscle</a:t>
            </a:r>
          </a:p>
          <a:p>
            <a:pPr lvl="1"/>
            <a:r>
              <a:rPr lang="en-US" dirty="0" smtClean="0"/>
              <a:t>Smooth Muscle</a:t>
            </a:r>
          </a:p>
          <a:p>
            <a:pPr lvl="1">
              <a:buNone/>
            </a:pPr>
            <a:r>
              <a:rPr lang="en-US" sz="3200" dirty="0" smtClean="0"/>
              <a:t>Muscle of scalp and neck</a:t>
            </a:r>
          </a:p>
          <a:p>
            <a:pPr lvl="1">
              <a:buNone/>
            </a:pPr>
            <a:r>
              <a:rPr lang="en-US" sz="3200" dirty="0" smtClean="0"/>
              <a:t>Muscle of Mastication</a:t>
            </a:r>
          </a:p>
          <a:p>
            <a:pPr lvl="1">
              <a:buNone/>
            </a:pPr>
            <a:r>
              <a:rPr lang="en-US" sz="3200" dirty="0" smtClean="0"/>
              <a:t>Muscle of Anterior neck</a:t>
            </a:r>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17</a:t>
            </a:fld>
            <a:endParaRPr lang="en-US"/>
          </a:p>
        </p:txBody>
      </p:sp>
      <p:cxnSp>
        <p:nvCxnSpPr>
          <p:cNvPr id="5" name="Straight Connector 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Introduction </a:t>
            </a:r>
            <a:endParaRPr lang="en-US" dirty="0"/>
          </a:p>
        </p:txBody>
      </p:sp>
      <p:sp>
        <p:nvSpPr>
          <p:cNvPr id="3" name="Content Placeholder 2"/>
          <p:cNvSpPr>
            <a:spLocks noGrp="1"/>
          </p:cNvSpPr>
          <p:nvPr>
            <p:ph idx="1"/>
          </p:nvPr>
        </p:nvSpPr>
        <p:spPr>
          <a:xfrm>
            <a:off x="3962400" y="1828800"/>
            <a:ext cx="4724400" cy="3962400"/>
          </a:xfrm>
        </p:spPr>
        <p:txBody>
          <a:bodyPr>
            <a:normAutofit/>
          </a:bodyPr>
          <a:lstStyle/>
          <a:p>
            <a:pPr algn="just">
              <a:buNone/>
            </a:pPr>
            <a:r>
              <a:rPr lang="en-US" sz="2800" dirty="0" smtClean="0"/>
              <a:t>	The muscular system is the series of muscles throughout the body that moves the skeleton, maintains posture through steady contraction, circulates blood throughout the body and generates heat through cell metabolism. </a:t>
            </a:r>
            <a:endParaRPr lang="en-US" sz="2800"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http://4.bp.blogspot.com/-eW0Z-T_xSFE/Tghn3tjof3I/AAAAAAAAAAw/DYbu80ZQcHs/s1600/muscular+system.jpg"/>
          <p:cNvPicPr>
            <a:picLocks noChangeAspect="1" noChangeArrowheads="1"/>
          </p:cNvPicPr>
          <p:nvPr/>
        </p:nvPicPr>
        <p:blipFill>
          <a:blip r:embed="rId2"/>
          <a:srcRect/>
          <a:stretch>
            <a:fillRect/>
          </a:stretch>
        </p:blipFill>
        <p:spPr bwMode="auto">
          <a:xfrm>
            <a:off x="337348" y="1371600"/>
            <a:ext cx="3320252" cy="541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3</a:t>
            </a:fld>
            <a:endParaRPr lang="en-US"/>
          </a:p>
        </p:txBody>
      </p:sp>
      <p:sp>
        <p:nvSpPr>
          <p:cNvPr id="5" name="Title 1"/>
          <p:cNvSpPr txBox="1">
            <a:spLocks/>
          </p:cNvSpPr>
          <p:nvPr/>
        </p:nvSpPr>
        <p:spPr>
          <a:xfrm>
            <a:off x="533400" y="152400"/>
            <a:ext cx="82296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Major types of muscles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457200" y="2076271"/>
            <a:ext cx="2328779" cy="1569660"/>
          </a:xfrm>
          <a:prstGeom prst="rect">
            <a:avLst/>
          </a:prstGeom>
        </p:spPr>
        <p:txBody>
          <a:bodyPr wrap="square">
            <a:spAutoFit/>
          </a:bodyPr>
          <a:lstStyle/>
          <a:p>
            <a:r>
              <a:rPr lang="en-US" sz="2400" b="1" dirty="0" smtClean="0"/>
              <a:t>Anatomical:</a:t>
            </a:r>
          </a:p>
          <a:p>
            <a:pPr>
              <a:buFont typeface="Arial" pitchFamily="34" charset="0"/>
              <a:buChar char="•"/>
            </a:pPr>
            <a:r>
              <a:rPr lang="en-US" sz="2400" b="1" dirty="0" smtClean="0"/>
              <a:t>Skeletal muscle </a:t>
            </a:r>
          </a:p>
          <a:p>
            <a:pPr>
              <a:buFont typeface="Arial" pitchFamily="34" charset="0"/>
              <a:buChar char="•"/>
            </a:pPr>
            <a:r>
              <a:rPr lang="en-US" sz="2400" b="1" dirty="0" smtClean="0"/>
              <a:t>Cardiac muscle</a:t>
            </a:r>
          </a:p>
          <a:p>
            <a:pPr>
              <a:buFont typeface="Arial" pitchFamily="34" charset="0"/>
              <a:buChar char="•"/>
            </a:pPr>
            <a:r>
              <a:rPr lang="en-US" sz="2400" b="1" dirty="0" smtClean="0"/>
              <a:t>Smooth muscle</a:t>
            </a:r>
          </a:p>
        </p:txBody>
      </p:sp>
      <p:cxnSp>
        <p:nvCxnSpPr>
          <p:cNvPr id="8" name="Straight Connector 7"/>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4191000"/>
            <a:ext cx="1828800" cy="1200329"/>
          </a:xfrm>
          <a:prstGeom prst="rect">
            <a:avLst/>
          </a:prstGeom>
          <a:noFill/>
        </p:spPr>
        <p:txBody>
          <a:bodyPr wrap="square" rtlCol="0">
            <a:spAutoFit/>
          </a:bodyPr>
          <a:lstStyle/>
          <a:p>
            <a:r>
              <a:rPr lang="en-US" sz="2400" b="1" dirty="0" smtClean="0"/>
              <a:t>Functional:</a:t>
            </a:r>
          </a:p>
          <a:p>
            <a:pPr>
              <a:buFont typeface="Arial" pitchFamily="34" charset="0"/>
              <a:buChar char="•"/>
            </a:pPr>
            <a:r>
              <a:rPr lang="en-US" sz="2400" b="1" dirty="0" smtClean="0"/>
              <a:t>Voluntary</a:t>
            </a:r>
          </a:p>
          <a:p>
            <a:pPr>
              <a:buFont typeface="Arial" pitchFamily="34" charset="0"/>
              <a:buChar char="•"/>
            </a:pPr>
            <a:r>
              <a:rPr lang="en-US" sz="2400" b="1" dirty="0" smtClean="0"/>
              <a:t>Involuntary</a:t>
            </a:r>
          </a:p>
        </p:txBody>
      </p:sp>
      <p:pic>
        <p:nvPicPr>
          <p:cNvPr id="9" name="Picture 8" descr="14755_16_09_12_6_14_20_8801831.jpeg"/>
          <p:cNvPicPr>
            <a:picLocks noChangeAspect="1"/>
          </p:cNvPicPr>
          <p:nvPr/>
        </p:nvPicPr>
        <p:blipFill>
          <a:blip r:embed="rId2" cstate="print"/>
          <a:stretch>
            <a:fillRect/>
          </a:stretch>
        </p:blipFill>
        <p:spPr>
          <a:xfrm>
            <a:off x="3665525" y="1447800"/>
            <a:ext cx="4030675" cy="5029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755_16_09_12_6_14_20_88021164.jpeg"/>
          <p:cNvPicPr>
            <a:picLocks noGrp="1" noChangeAspect="1"/>
          </p:cNvPicPr>
          <p:nvPr>
            <p:ph idx="1"/>
          </p:nvPr>
        </p:nvPicPr>
        <p:blipFill>
          <a:blip r:embed="rId2" cstate="print"/>
          <a:stretch>
            <a:fillRect/>
          </a:stretch>
        </p:blipFill>
        <p:spPr>
          <a:xfrm>
            <a:off x="0" y="1600200"/>
            <a:ext cx="8839200" cy="4764509"/>
          </a:xfrm>
        </p:spPr>
      </p:pic>
      <p:sp>
        <p:nvSpPr>
          <p:cNvPr id="4" name="Slide Number Placeholder 3"/>
          <p:cNvSpPr>
            <a:spLocks noGrp="1"/>
          </p:cNvSpPr>
          <p:nvPr>
            <p:ph type="sldNum" sz="quarter" idx="12"/>
          </p:nvPr>
        </p:nvSpPr>
        <p:spPr/>
        <p:txBody>
          <a:bodyPr/>
          <a:lstStyle/>
          <a:p>
            <a:fld id="{F9CD0A62-4227-4AC6-8B40-7963BF44C6BC}" type="slidenum">
              <a:rPr lang="en-US" smtClean="0"/>
              <a:pPr/>
              <a:t>4</a:t>
            </a:fld>
            <a:endParaRPr lang="en-US"/>
          </a:p>
        </p:txBody>
      </p:sp>
      <p:sp>
        <p:nvSpPr>
          <p:cNvPr id="7" name="Title 1"/>
          <p:cNvSpPr>
            <a:spLocks noGrp="1"/>
          </p:cNvSpPr>
          <p:nvPr>
            <p:ph type="title"/>
          </p:nvPr>
        </p:nvSpPr>
        <p:spPr>
          <a:xfrm>
            <a:off x="228600" y="274638"/>
            <a:ext cx="8686800" cy="1143000"/>
          </a:xfrm>
        </p:spPr>
        <p:txBody>
          <a:bodyPr>
            <a:normAutofit fontScale="90000"/>
          </a:bodyPr>
          <a:lstStyle/>
          <a:p>
            <a:r>
              <a:rPr lang="en-US" dirty="0" smtClean="0"/>
              <a:t>Comparison of 3 major types of muscle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Skeletal muscle</a:t>
            </a:r>
            <a:endParaRPr lang="en-US" dirty="0"/>
          </a:p>
        </p:txBody>
      </p:sp>
      <p:sp>
        <p:nvSpPr>
          <p:cNvPr id="3" name="Content Placeholder 2"/>
          <p:cNvSpPr>
            <a:spLocks noGrp="1"/>
          </p:cNvSpPr>
          <p:nvPr>
            <p:ph idx="1"/>
          </p:nvPr>
        </p:nvSpPr>
        <p:spPr>
          <a:xfrm>
            <a:off x="457200" y="1600200"/>
            <a:ext cx="8229600" cy="4114800"/>
          </a:xfrm>
        </p:spPr>
        <p:txBody>
          <a:bodyPr>
            <a:normAutofit/>
          </a:bodyPr>
          <a:lstStyle/>
          <a:p>
            <a:pPr algn="just"/>
            <a:r>
              <a:rPr lang="en-US" dirty="0" smtClean="0"/>
              <a:t>attached to bones</a:t>
            </a:r>
          </a:p>
          <a:p>
            <a:pPr algn="just"/>
            <a:r>
              <a:rPr lang="en-US" dirty="0" smtClean="0"/>
              <a:t>responsible for skeletal movements</a:t>
            </a:r>
          </a:p>
          <a:p>
            <a:pPr algn="just"/>
            <a:r>
              <a:rPr lang="en-US" dirty="0" smtClean="0"/>
              <a:t>CNS controls the skeletal muscles - these muscles are under conscious, or voluntary, control. </a:t>
            </a:r>
          </a:p>
          <a:p>
            <a:pPr algn="just"/>
            <a:r>
              <a:rPr lang="en-US" dirty="0" smtClean="0"/>
              <a:t>The basic unit is the muscle fiber with many nuclei.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5</a:t>
            </a:fld>
            <a:endParaRPr lang="en-US"/>
          </a:p>
        </p:txBody>
      </p:sp>
      <p:cxnSp>
        <p:nvCxnSpPr>
          <p:cNvPr id="5" name="Straight Connector 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Structure of skeletal muscle</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6</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descr="http://droualb.faculty.mjc.edu/Course%20Materials/Elementary%20Anatomy%20and%20Physiology%2050/Lecture%20outlines/06_01Figure-L.jpg"/>
          <p:cNvPicPr>
            <a:picLocks noChangeAspect="1" noChangeArrowheads="1"/>
          </p:cNvPicPr>
          <p:nvPr/>
        </p:nvPicPr>
        <p:blipFill>
          <a:blip r:embed="rId2"/>
          <a:srcRect/>
          <a:stretch>
            <a:fillRect/>
          </a:stretch>
        </p:blipFill>
        <p:spPr bwMode="auto">
          <a:xfrm>
            <a:off x="1902654" y="1295400"/>
            <a:ext cx="4650546" cy="5486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fontScale="62500" lnSpcReduction="20000"/>
          </a:bodyPr>
          <a:lstStyle/>
          <a:p>
            <a:pPr algn="just">
              <a:buNone/>
            </a:pPr>
            <a:r>
              <a:rPr lang="en-US" dirty="0" smtClean="0"/>
              <a:t>	Skeletal muscles are named based on many different factors</a:t>
            </a:r>
          </a:p>
          <a:p>
            <a:pPr algn="just"/>
            <a:r>
              <a:rPr lang="en-US" dirty="0" smtClean="0"/>
              <a:t>Location: muscles derive their names from their anatomical region. </a:t>
            </a:r>
          </a:p>
          <a:p>
            <a:pPr lvl="1" algn="just"/>
            <a:r>
              <a:rPr lang="en-US" dirty="0" smtClean="0"/>
              <a:t>The rectus </a:t>
            </a:r>
            <a:r>
              <a:rPr lang="en-US" dirty="0" err="1" smtClean="0"/>
              <a:t>abdominis</a:t>
            </a:r>
            <a:r>
              <a:rPr lang="en-US" dirty="0" smtClean="0"/>
              <a:t> and transverse </a:t>
            </a:r>
            <a:r>
              <a:rPr lang="en-US" dirty="0" err="1" smtClean="0"/>
              <a:t>abdominis</a:t>
            </a:r>
            <a:r>
              <a:rPr lang="en-US" dirty="0" smtClean="0"/>
              <a:t> are found in the </a:t>
            </a:r>
            <a:r>
              <a:rPr lang="en-US" b="1" dirty="0" smtClean="0"/>
              <a:t>abdominal region</a:t>
            </a:r>
            <a:endParaRPr lang="en-US" dirty="0" smtClean="0"/>
          </a:p>
          <a:p>
            <a:pPr algn="just"/>
            <a:r>
              <a:rPr lang="en-US" dirty="0" smtClean="0"/>
              <a:t>Origin and insertion: named based upon their connection to a stationary bone (origin) and a moving bone (insertion)</a:t>
            </a:r>
          </a:p>
          <a:p>
            <a:pPr lvl="1" algn="just"/>
            <a:r>
              <a:rPr lang="en-US" dirty="0" smtClean="0"/>
              <a:t> </a:t>
            </a:r>
            <a:r>
              <a:rPr lang="en-US" dirty="0" err="1" smtClean="0"/>
              <a:t>occipitofrontalis</a:t>
            </a:r>
            <a:r>
              <a:rPr lang="en-US" dirty="0" smtClean="0"/>
              <a:t> (connecting the </a:t>
            </a:r>
            <a:r>
              <a:rPr lang="en-US" b="1" dirty="0" smtClean="0"/>
              <a:t>occipital bone</a:t>
            </a:r>
            <a:r>
              <a:rPr lang="en-US" dirty="0" smtClean="0"/>
              <a:t> to the </a:t>
            </a:r>
            <a:r>
              <a:rPr lang="en-US" b="1" dirty="0" smtClean="0"/>
              <a:t>frontal bone</a:t>
            </a:r>
            <a:r>
              <a:rPr lang="en-US" dirty="0" smtClean="0"/>
              <a:t>).</a:t>
            </a:r>
          </a:p>
          <a:p>
            <a:pPr algn="just"/>
            <a:r>
              <a:rPr lang="en-US" dirty="0" smtClean="0"/>
              <a:t>Number of origins: Some muscles connect to more than one bone or to more than one place on a bone. A muscle with two origins is called a biceps. A muscle with three origins is a triceps muscle. Finally, a muscle with four origins is a quadriceps muscle.</a:t>
            </a:r>
          </a:p>
          <a:p>
            <a:pPr algn="just"/>
            <a:r>
              <a:rPr lang="en-US" dirty="0" smtClean="0"/>
              <a:t>Shape, size &amp; direction</a:t>
            </a:r>
          </a:p>
          <a:p>
            <a:pPr lvl="1" algn="just"/>
            <a:r>
              <a:rPr lang="en-US" dirty="0" smtClean="0"/>
              <a:t>The muscles whose fibers run straight up and down are the </a:t>
            </a:r>
            <a:r>
              <a:rPr lang="en-US" b="1" dirty="0" smtClean="0"/>
              <a:t>rectus </a:t>
            </a:r>
            <a:r>
              <a:rPr lang="en-US" b="1" dirty="0" err="1" smtClean="0"/>
              <a:t>abdominis</a:t>
            </a:r>
            <a:r>
              <a:rPr lang="en-US" b="1" dirty="0" smtClean="0"/>
              <a:t>,</a:t>
            </a:r>
            <a:r>
              <a:rPr lang="en-US" dirty="0" smtClean="0"/>
              <a:t> the ones running transversely (left to right) are the transverse </a:t>
            </a:r>
            <a:r>
              <a:rPr lang="en-US" dirty="0" err="1" smtClean="0"/>
              <a:t>abdominis</a:t>
            </a:r>
            <a:r>
              <a:rPr lang="en-US" dirty="0" smtClean="0"/>
              <a:t>, and the ones running at an angle are the </a:t>
            </a:r>
            <a:r>
              <a:rPr lang="en-US" dirty="0" err="1" smtClean="0"/>
              <a:t>obliques</a:t>
            </a:r>
            <a:r>
              <a:rPr lang="en-US" dirty="0" smtClean="0"/>
              <a:t>.</a:t>
            </a:r>
          </a:p>
          <a:p>
            <a:pPr algn="just"/>
            <a:r>
              <a:rPr lang="en-US" dirty="0" smtClean="0"/>
              <a:t>Function:</a:t>
            </a:r>
          </a:p>
          <a:p>
            <a:pPr lvl="1" algn="just"/>
            <a:r>
              <a:rPr lang="en-US" dirty="0" smtClean="0"/>
              <a:t>In the leg, there are muscles called adductors whose role is to adduct (pull together) the legs.</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7</a:t>
            </a:fld>
            <a:endParaRPr lang="en-US"/>
          </a:p>
        </p:txBody>
      </p:sp>
      <p:sp>
        <p:nvSpPr>
          <p:cNvPr id="5" name="Title 4"/>
          <p:cNvSpPr>
            <a:spLocks noGrp="1"/>
          </p:cNvSpPr>
          <p:nvPr>
            <p:ph type="title"/>
          </p:nvPr>
        </p:nvSpPr>
        <p:spPr>
          <a:xfrm>
            <a:off x="457200" y="152400"/>
            <a:ext cx="8229600" cy="1143000"/>
          </a:xfrm>
          <a:prstGeom prst="rect">
            <a:avLst/>
          </a:prstGeom>
        </p:spPr>
        <p:txBody>
          <a:bodyPr wrap="none">
            <a:spAutoFit/>
          </a:bodyPr>
          <a:lstStyle/>
          <a:p>
            <a:r>
              <a:rPr lang="en-US" b="1" dirty="0" smtClean="0"/>
              <a:t>Names of Skeletal Muscles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8</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Grp="1" noChangeAspect="1" noChangeArrowheads="1"/>
          </p:cNvPicPr>
          <p:nvPr>
            <p:ph idx="1"/>
          </p:nvPr>
        </p:nvPicPr>
        <p:blipFill>
          <a:blip r:embed="rId2"/>
          <a:srcRect l="571" t="1306" b="4652"/>
          <a:stretch>
            <a:fillRect/>
          </a:stretch>
        </p:blipFill>
        <p:spPr bwMode="auto">
          <a:xfrm>
            <a:off x="457200" y="1295400"/>
            <a:ext cx="845819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3" name="Content Placeholder 2"/>
          <p:cNvSpPr>
            <a:spLocks noGrp="1"/>
          </p:cNvSpPr>
          <p:nvPr>
            <p:ph idx="1"/>
          </p:nvPr>
        </p:nvSpPr>
        <p:spPr>
          <a:xfrm>
            <a:off x="457200" y="1600200"/>
            <a:ext cx="8305800" cy="4495800"/>
          </a:xfrm>
        </p:spPr>
        <p:txBody>
          <a:bodyPr>
            <a:noAutofit/>
          </a:bodyPr>
          <a:lstStyle/>
          <a:p>
            <a:r>
              <a:rPr lang="en-US" sz="2800" dirty="0" smtClean="0">
                <a:solidFill>
                  <a:srgbClr val="000000"/>
                </a:solidFill>
              </a:rPr>
              <a:t>Epicranius consists of:</a:t>
            </a:r>
          </a:p>
          <a:p>
            <a:pPr lvl="1"/>
            <a:r>
              <a:rPr lang="en-US" dirty="0" smtClean="0">
                <a:solidFill>
                  <a:srgbClr val="000000"/>
                </a:solidFill>
              </a:rPr>
              <a:t>frontalis (or frontal belly of epicranius)</a:t>
            </a:r>
          </a:p>
          <a:p>
            <a:pPr lvl="1"/>
            <a:r>
              <a:rPr lang="en-US" dirty="0" smtClean="0">
                <a:solidFill>
                  <a:srgbClr val="000000"/>
                </a:solidFill>
              </a:rPr>
              <a:t>occipitalis (or occipital belly of </a:t>
            </a:r>
            <a:r>
              <a:rPr lang="en-US" dirty="0" err="1" smtClean="0">
                <a:solidFill>
                  <a:srgbClr val="000000"/>
                </a:solidFill>
              </a:rPr>
              <a:t>epicranius</a:t>
            </a:r>
            <a:r>
              <a:rPr lang="en-US" dirty="0" smtClean="0">
                <a:solidFill>
                  <a:srgbClr val="000000"/>
                </a:solidFill>
              </a:rPr>
              <a:t>)</a:t>
            </a:r>
          </a:p>
          <a:p>
            <a:pPr lvl="1">
              <a:buNone/>
            </a:pPr>
            <a:r>
              <a:rPr lang="en-US" dirty="0" smtClean="0">
                <a:solidFill>
                  <a:srgbClr val="000000"/>
                </a:solidFill>
              </a:rPr>
              <a:t>These two muscles pull the scalp forward and backward</a:t>
            </a:r>
          </a:p>
          <a:p>
            <a:r>
              <a:rPr lang="en-US" sz="2800" dirty="0" smtClean="0">
                <a:solidFill>
                  <a:srgbClr val="000000"/>
                </a:solidFill>
              </a:rPr>
              <a:t>Various muscles are involved in opening and closing the eyes and mouth, and smiling</a:t>
            </a:r>
          </a:p>
          <a:p>
            <a:pPr>
              <a:buNone/>
            </a:pPr>
            <a:r>
              <a:rPr lang="en-US" sz="2800" dirty="0" smtClean="0">
                <a:solidFill>
                  <a:srgbClr val="000000"/>
                </a:solidFill>
              </a:rPr>
              <a:t>	Ex: orbicularis oculi, orbicularis oris, zygomaticus etc.</a:t>
            </a:r>
          </a:p>
          <a:p>
            <a:pPr>
              <a:buNone/>
            </a:pPr>
            <a:r>
              <a:rPr lang="en-US" sz="2800" dirty="0" smtClean="0">
                <a:solidFill>
                  <a:srgbClr val="000000"/>
                </a:solidFill>
              </a:rPr>
              <a:t>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9</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288</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Muscle </vt:lpstr>
      <vt:lpstr>Introduction </vt:lpstr>
      <vt:lpstr>PowerPoint Presentation</vt:lpstr>
      <vt:lpstr>Comparison of 3 major types of muscle</vt:lpstr>
      <vt:lpstr>Skeletal muscle</vt:lpstr>
      <vt:lpstr>Structure of skeletal muscle</vt:lpstr>
      <vt:lpstr>Names of Skeletal Muscles</vt:lpstr>
      <vt:lpstr>Muscles of the Scalp and Face</vt:lpstr>
      <vt:lpstr>Muscles of the Scalp and Face</vt:lpstr>
      <vt:lpstr>Muscles of the Scalp and Face</vt:lpstr>
      <vt:lpstr>PowerPoint Presentation</vt:lpstr>
      <vt:lpstr>Cardiac muscle</vt:lpstr>
      <vt:lpstr>Structure of cardiac muscle</vt:lpstr>
      <vt:lpstr>Structure of cardiac muscle</vt:lpstr>
      <vt:lpstr>Smooth muscle</vt:lpstr>
      <vt:lpstr>PowerPoint Presentation</vt:lpstr>
      <vt:lpstr>Summery………….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dc:title>
  <dc:creator>Su</dc:creator>
  <cp:lastModifiedBy>su</cp:lastModifiedBy>
  <cp:revision>94</cp:revision>
  <dcterms:created xsi:type="dcterms:W3CDTF">2012-12-08T04:25:06Z</dcterms:created>
  <dcterms:modified xsi:type="dcterms:W3CDTF">2018-04-09T03:58:09Z</dcterms:modified>
</cp:coreProperties>
</file>