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738" y="973668"/>
            <a:ext cx="8937937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Lecture-4: Discrete Time Signal &amp; System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6" y="2691684"/>
            <a:ext cx="8205475" cy="3392510"/>
          </a:xfrm>
        </p:spPr>
        <p:txBody>
          <a:bodyPr/>
          <a:lstStyle/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Representation: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6698389" y="3131456"/>
            <a:ext cx="563915" cy="100585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82427" y="2823671"/>
            <a:ext cx="2954976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47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4788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 for n=1,3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4788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x(n)=	4, for n=2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4788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0, elsewhere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736860" y="5186091"/>
            <a:ext cx="12065" cy="401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-90152" y="2167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-90152" y="6739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4788" algn="l"/>
              </a:tabLst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4788" algn="l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518487" y="4724413"/>
            <a:ext cx="370486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4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4788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(n)=</a:t>
            </a:r>
            <a:r>
              <a:rPr kumimoji="0" lang="en-US" altLang="en-US" sz="2000" b="0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{1,   2,   -1,   3,   -2,   1}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4788" algn="l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81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679" y="973668"/>
            <a:ext cx="8387327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Elementary Discrete-time Signal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10178454" cy="3887452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Unit Sample Sequence/Unit Impulse Response: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denoted by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where, 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n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=0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0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 n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≠0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Unit Step signal</a:t>
                </a: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denoted by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where,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u(n</a:t>
                </a:r>
                <a:r>
                  <a:rPr 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 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n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0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n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10178454" cy="3887452"/>
              </a:xfrm>
              <a:blipFill>
                <a:blip r:embed="rId2"/>
                <a:stretch>
                  <a:fillRect l="-479" t="-1254" b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Left Brace 4"/>
          <p:cNvSpPr/>
          <p:nvPr/>
        </p:nvSpPr>
        <p:spPr>
          <a:xfrm>
            <a:off x="2031680" y="3426787"/>
            <a:ext cx="401320" cy="82867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2120725" y="5625447"/>
            <a:ext cx="657860" cy="86550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54954" y="2603500"/>
                <a:ext cx="8825659" cy="3906482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Unit ramp signal: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is denoted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u</a:t>
                </a:r>
                <a:r>
                  <a:rPr lang="en-US" sz="2200" baseline="-25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where, </a:t>
                </a:r>
              </a:p>
              <a:p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200" baseline="-25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      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n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0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n&lt;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exponential signal: 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x(n) = a</a:t>
                </a:r>
                <a:r>
                  <a:rPr lang="en-US" sz="2200" baseline="3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4954" y="2603500"/>
                <a:ext cx="8825659" cy="3906482"/>
              </a:xfrm>
              <a:blipFill>
                <a:blip r:embed="rId2"/>
                <a:stretch>
                  <a:fillRect l="-552" t="-1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>
            <a:off x="2049880" y="3926750"/>
            <a:ext cx="657860" cy="86550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5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591" y="973668"/>
            <a:ext cx="7727323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Discrete-time Signal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6220" y="2382592"/>
                <a:ext cx="10032642" cy="4327301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Energy Signals: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energy E of a signal x(n) is defined by,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 </m:t>
                    </m:r>
                    <m:nary>
                      <m:naryPr>
                        <m:chr m:val="∑"/>
                        <m:ctrlPr>
                          <a:rPr lang="pt-BR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pt-BR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 </m:t>
                        </m:r>
                      </m:sub>
                      <m:sup>
                        <m:r>
                          <a:rPr lang="pt-BR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sSup>
                          <m:sSupPr>
                            <m:ctrlPr>
                              <a:rPr lang="pt-BR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e>
                          <m:sup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energy of a signal can be finite or infinite. </a:t>
                </a: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E is finite (0 &lt; E &lt;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then x(n) is called an energy signal.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Power Signals: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average power of a discrete-time signal x(n) is defined by,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𝑵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𝑵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  <m:nary>
                      <m:naryPr>
                        <m:chr m:val="∑"/>
                        <m:ctrlPr>
                          <a:rPr lang="en-US" sz="2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=−</m:t>
                        </m:r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</m:sub>
                      <m: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</m:sup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sSup>
                          <m:sSupPr>
                            <m:ctrlPr>
                              <a:rPr lang="pt-B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</m:e>
                          <m:sup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6220" y="2382592"/>
                <a:ext cx="10032642" cy="4327301"/>
              </a:xfrm>
              <a:blipFill>
                <a:blip r:embed="rId2"/>
                <a:stretch>
                  <a:fillRect l="-4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75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6670" y="2538483"/>
                <a:ext cx="10689465" cy="4217159"/>
              </a:xfrm>
            </p:spPr>
            <p:txBody>
              <a:bodyPr>
                <a:normAutofit fontScale="92500"/>
              </a:bodyPr>
              <a:lstStyle/>
              <a:p>
                <a:pPr indent="-288925" algn="ctr" defTabSz="114300">
                  <a:buFont typeface="Wingdings" panose="05000000000000000000" pitchFamily="2" charset="2"/>
                  <a:buChar char="§"/>
                  <a:tabLst>
                    <a:tab pos="53975" algn="l"/>
                    <a:tab pos="109538" algn="l"/>
                  </a:tabLst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we define the signal energy of x(n) over the finite interval -N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as,                      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sz="2200" b="0" i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m:rPr>
                          <m:nor/>
                        </m:rPr>
                        <a:rPr lang="en-US" sz="2200" baseline="-25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N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pt-BR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r>
                            <a:rPr lang="en-US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sSup>
                            <m:sSupPr>
                              <m:ctrlPr>
                                <a:rPr lang="pt-BR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US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  <m:r>
                                <a:rPr lang="en-US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|</m:t>
                              </m:r>
                            </m:e>
                            <m:sup>
                              <m:r>
                                <a:rPr lang="en-US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Then the signal energy E is,</a:t>
                </a: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                                                           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𝑵</m:t>
                            </m:r>
                            <m: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E</m:t>
                    </m:r>
                    <m:r>
                      <m:rPr>
                        <m:nor/>
                      </m:rPr>
                      <a:rPr lang="en-US" sz="2200" baseline="-25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</m:t>
                    </m:r>
                  </m:oMath>
                </a14:m>
                <a:endParaRPr lang="en-US" sz="2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and The average power of the signal x(n) is,</a:t>
                </a:r>
              </a:p>
              <a:p>
                <a:pPr marL="0" indent="0">
                  <a:buNone/>
                </a:pP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𝑵</m:t>
                            </m:r>
                            <m: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𝑵</m:t>
                            </m:r>
                            <m: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den>
                        </m:f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func>
                    <m:r>
                      <m:rPr>
                        <m:nor/>
                      </m:rPr>
                      <a:rPr lang="en-US" sz="22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E</m:t>
                    </m:r>
                    <m:r>
                      <m:rPr>
                        <m:nor/>
                      </m:rPr>
                      <a:rPr lang="en-US" sz="2200" baseline="-25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N</m:t>
                    </m:r>
                  </m:oMath>
                </a14:m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670" y="2538483"/>
                <a:ext cx="10689465" cy="4217159"/>
              </a:xfrm>
              <a:blipFill>
                <a:blip r:embed="rId2"/>
                <a:stretch>
                  <a:fillRect t="-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332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4955" y="973668"/>
            <a:ext cx="5071412" cy="70696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8740" y="2415654"/>
                <a:ext cx="10809027" cy="4442346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Example-2.1.1: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power and energy of the unit step signal.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Example-2.2.1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response of the following system to the input signal,</a:t>
                </a:r>
              </a:p>
              <a:p>
                <a:pPr marL="0" lvl="0" indent="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  <a:tabLst>
                    <a:tab pos="1474788" algn="l"/>
                  </a:tabLst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altLang="en-US" sz="20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</a:t>
                </a:r>
                <a:r>
                  <a:rPr lang="en-US" alt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lvl="0" indent="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  <a:tabLst>
                    <a:tab pos="1474788" algn="l"/>
                  </a:tabLst>
                </a:pPr>
                <a:r>
                  <a:rPr lang="en-US" alt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                </a:t>
                </a:r>
                <a:r>
                  <a:rPr lang="en-US" alt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| </a:t>
                </a:r>
                <a:r>
                  <a:rPr lang="en-US" alt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 |</a:t>
                </a:r>
                <a:r>
                  <a:rPr lang="en-US" alt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-3</a:t>
                </a:r>
                <a14:m>
                  <m:oMath xmlns:m="http://schemas.openxmlformats.org/officeDocument/2006/math">
                    <m:r>
                      <a:rPr lang="en-US" alt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𝒏</m:t>
                    </m:r>
                  </m:oMath>
                </a14:m>
                <a:endParaRPr lang="en-US" alt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lvl="0" indent="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  <a:tabLst>
                    <a:tab pos="1474788" algn="l"/>
                  </a:tabLst>
                </a:pPr>
                <a:r>
                  <a:rPr lang="en-US" alt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x(n)  =</a:t>
                </a:r>
                <a:r>
                  <a:rPr lang="en-US" alt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0</a:t>
                </a:r>
                <a:r>
                  <a:rPr lang="en-US" alt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otherwise</a:t>
                </a:r>
              </a:p>
              <a:p>
                <a:pPr marL="457200" lvl="0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AutoNum type="alphaLcParenBoth"/>
                  <a:tabLst>
                    <a:tab pos="1474788" algn="l"/>
                  </a:tabLst>
                </a:pPr>
                <a:r>
                  <a:rPr lang="en-US" alt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y(n)= x(n)</a:t>
                </a:r>
              </a:p>
              <a:p>
                <a:pPr marL="457200" lvl="0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AutoNum type="alphaLcParenBoth"/>
                  <a:tabLst>
                    <a:tab pos="1474788" algn="l"/>
                  </a:tabLst>
                </a:pPr>
                <a:r>
                  <a:rPr lang="en-US" alt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x(n-1)</a:t>
                </a:r>
              </a:p>
              <a:p>
                <a:pPr marL="457200" lvl="0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AutoNum type="alphaLcParenBoth"/>
                  <a:tabLst>
                    <a:tab pos="1474788" algn="l"/>
                  </a:tabLst>
                </a:pPr>
                <a:r>
                  <a:rPr lang="en-US" alt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x(n+1)</a:t>
                </a:r>
              </a:p>
              <a:p>
                <a:pPr marL="457200" lvl="0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AutoNum type="alphaLcParenBoth"/>
                  <a:tabLst>
                    <a:tab pos="1474788" algn="l"/>
                  </a:tabLst>
                </a:pPr>
                <a:r>
                  <a:rPr lang="en-US" alt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1/3 [x(n+1)+ x(n)+x(n-1)]</a:t>
                </a:r>
              </a:p>
              <a:p>
                <a:pPr marL="457200" lvl="0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AutoNum type="alphaLcParenBoth"/>
                  <a:tabLst>
                    <a:tab pos="1474788" algn="l"/>
                  </a:tabLst>
                </a:pPr>
                <a:r>
                  <a:rPr lang="en-US" alt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max{x(n+1), x(n), x(n-1)}</a:t>
                </a:r>
              </a:p>
              <a:p>
                <a:pPr marL="457200" lvl="0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AutoNum type="alphaLcParenBoth"/>
                  <a:tabLst>
                    <a:tab pos="1474788" algn="l"/>
                  </a:tabLst>
                </a:pPr>
                <a:r>
                  <a:rPr lang="en-US" altLang="en-US" sz="2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(n)=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  <m:r>
                          <a:rPr lang="pt-BR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  <m:sup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e>
                        </m:d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</m:e>
                        </m:d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d>
                          <m:dPr>
                            <m:ctrlP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e>
                        </m:d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+…</m:t>
                        </m:r>
                      </m:e>
                    </m:nary>
                  </m:oMath>
                </a14:m>
                <a:endParaRPr lang="en-US" altLang="en-US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None/>
                  <a:tabLst>
                    <a:tab pos="1474788" algn="l"/>
                  </a:tabLst>
                </a:pPr>
                <a:endParaRPr lang="en-US" alt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0" indent="-457200"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AutoNum type="alphaLcParenBoth"/>
                  <a:tabLst>
                    <a:tab pos="1474788" algn="l"/>
                  </a:tabLst>
                </a:pPr>
                <a:endPara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8740" y="2415654"/>
                <a:ext cx="10809027" cy="4442346"/>
              </a:xfrm>
              <a:blipFill>
                <a:blip r:embed="rId2"/>
                <a:stretch>
                  <a:fillRect l="-620" t="-1097" b="-10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Brace 3"/>
          <p:cNvSpPr/>
          <p:nvPr/>
        </p:nvSpPr>
        <p:spPr>
          <a:xfrm>
            <a:off x="4015158" y="3732747"/>
            <a:ext cx="638729" cy="771013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00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272</TotalTime>
  <Words>164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Ion Boardroom</vt:lpstr>
      <vt:lpstr>Lecture-4: Discrete Time Signal &amp; System</vt:lpstr>
      <vt:lpstr>Some Elementary Discrete-time Signal</vt:lpstr>
      <vt:lpstr>PowerPoint Presentation</vt:lpstr>
      <vt:lpstr>Classification of Discrete-time Signal</vt:lpstr>
      <vt:lpstr>PowerPoint Presentation</vt:lpstr>
      <vt:lpstr>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Lecture-4: Discrete Time Signal &amp; System</dc:title>
  <dc:creator>Shapna</dc:creator>
  <cp:lastModifiedBy>Shapna</cp:lastModifiedBy>
  <cp:revision>37</cp:revision>
  <dcterms:created xsi:type="dcterms:W3CDTF">2017-01-22T16:05:41Z</dcterms:created>
  <dcterms:modified xsi:type="dcterms:W3CDTF">2017-02-03T16:28:26Z</dcterms:modified>
</cp:coreProperties>
</file>