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notesMasterIdLst>
    <p:notesMasterId r:id="rId33"/>
  </p:notesMasterIdLst>
  <p:sldIdLst>
    <p:sldId id="256" r:id="rId2"/>
    <p:sldId id="315" r:id="rId3"/>
    <p:sldId id="257" r:id="rId4"/>
    <p:sldId id="258" r:id="rId5"/>
    <p:sldId id="305" r:id="rId6"/>
    <p:sldId id="293" r:id="rId7"/>
    <p:sldId id="259" r:id="rId8"/>
    <p:sldId id="307" r:id="rId9"/>
    <p:sldId id="308" r:id="rId10"/>
    <p:sldId id="314" r:id="rId11"/>
    <p:sldId id="306" r:id="rId12"/>
    <p:sldId id="310" r:id="rId13"/>
    <p:sldId id="311" r:id="rId14"/>
    <p:sldId id="312" r:id="rId15"/>
    <p:sldId id="299" r:id="rId16"/>
    <p:sldId id="313" r:id="rId17"/>
    <p:sldId id="265" r:id="rId18"/>
    <p:sldId id="357" r:id="rId19"/>
    <p:sldId id="345" r:id="rId20"/>
    <p:sldId id="358" r:id="rId21"/>
    <p:sldId id="359" r:id="rId22"/>
    <p:sldId id="360" r:id="rId23"/>
    <p:sldId id="362" r:id="rId24"/>
    <p:sldId id="363" r:id="rId25"/>
    <p:sldId id="364" r:id="rId26"/>
    <p:sldId id="365" r:id="rId27"/>
    <p:sldId id="366" r:id="rId28"/>
    <p:sldId id="370" r:id="rId29"/>
    <p:sldId id="371" r:id="rId30"/>
    <p:sldId id="368" r:id="rId31"/>
    <p:sldId id="361" r:id="rId32"/>
  </p:sldIdLst>
  <p:sldSz cx="10972800" cy="7315200"/>
  <p:notesSz cx="6858000" cy="9144000"/>
  <p:defaultTextStyle>
    <a:defPPr>
      <a:defRPr lang="en-US"/>
    </a:defPPr>
    <a:lvl1pPr marL="0" algn="l" defTabSz="1044976" rtl="0" eaLnBrk="1" latinLnBrk="0" hangingPunct="1">
      <a:defRPr sz="2100" kern="1200">
        <a:solidFill>
          <a:schemeClr val="tx1"/>
        </a:solidFill>
        <a:latin typeface="+mn-lt"/>
        <a:ea typeface="+mn-ea"/>
        <a:cs typeface="+mn-cs"/>
      </a:defRPr>
    </a:lvl1pPr>
    <a:lvl2pPr marL="522488" algn="l" defTabSz="1044976" rtl="0" eaLnBrk="1" latinLnBrk="0" hangingPunct="1">
      <a:defRPr sz="2100" kern="1200">
        <a:solidFill>
          <a:schemeClr val="tx1"/>
        </a:solidFill>
        <a:latin typeface="+mn-lt"/>
        <a:ea typeface="+mn-ea"/>
        <a:cs typeface="+mn-cs"/>
      </a:defRPr>
    </a:lvl2pPr>
    <a:lvl3pPr marL="1044976" algn="l" defTabSz="1044976" rtl="0" eaLnBrk="1" latinLnBrk="0" hangingPunct="1">
      <a:defRPr sz="2100" kern="1200">
        <a:solidFill>
          <a:schemeClr val="tx1"/>
        </a:solidFill>
        <a:latin typeface="+mn-lt"/>
        <a:ea typeface="+mn-ea"/>
        <a:cs typeface="+mn-cs"/>
      </a:defRPr>
    </a:lvl3pPr>
    <a:lvl4pPr marL="1567464" algn="l" defTabSz="1044976" rtl="0" eaLnBrk="1" latinLnBrk="0" hangingPunct="1">
      <a:defRPr sz="2100" kern="1200">
        <a:solidFill>
          <a:schemeClr val="tx1"/>
        </a:solidFill>
        <a:latin typeface="+mn-lt"/>
        <a:ea typeface="+mn-ea"/>
        <a:cs typeface="+mn-cs"/>
      </a:defRPr>
    </a:lvl4pPr>
    <a:lvl5pPr marL="2089953" algn="l" defTabSz="1044976" rtl="0" eaLnBrk="1" latinLnBrk="0" hangingPunct="1">
      <a:defRPr sz="2100" kern="1200">
        <a:solidFill>
          <a:schemeClr val="tx1"/>
        </a:solidFill>
        <a:latin typeface="+mn-lt"/>
        <a:ea typeface="+mn-ea"/>
        <a:cs typeface="+mn-cs"/>
      </a:defRPr>
    </a:lvl5pPr>
    <a:lvl6pPr marL="2612441" algn="l" defTabSz="1044976" rtl="0" eaLnBrk="1" latinLnBrk="0" hangingPunct="1">
      <a:defRPr sz="2100" kern="1200">
        <a:solidFill>
          <a:schemeClr val="tx1"/>
        </a:solidFill>
        <a:latin typeface="+mn-lt"/>
        <a:ea typeface="+mn-ea"/>
        <a:cs typeface="+mn-cs"/>
      </a:defRPr>
    </a:lvl6pPr>
    <a:lvl7pPr marL="3134929" algn="l" defTabSz="1044976" rtl="0" eaLnBrk="1" latinLnBrk="0" hangingPunct="1">
      <a:defRPr sz="2100" kern="1200">
        <a:solidFill>
          <a:schemeClr val="tx1"/>
        </a:solidFill>
        <a:latin typeface="+mn-lt"/>
        <a:ea typeface="+mn-ea"/>
        <a:cs typeface="+mn-cs"/>
      </a:defRPr>
    </a:lvl7pPr>
    <a:lvl8pPr marL="3657417" algn="l" defTabSz="1044976" rtl="0" eaLnBrk="1" latinLnBrk="0" hangingPunct="1">
      <a:defRPr sz="2100" kern="1200">
        <a:solidFill>
          <a:schemeClr val="tx1"/>
        </a:solidFill>
        <a:latin typeface="+mn-lt"/>
        <a:ea typeface="+mn-ea"/>
        <a:cs typeface="+mn-cs"/>
      </a:defRPr>
    </a:lvl8pPr>
    <a:lvl9pPr marL="4179905" algn="l" defTabSz="104497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34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9E980"/>
    <a:srgbClr val="5642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p:cViewPr varScale="1">
        <p:scale>
          <a:sx n="63" d="100"/>
          <a:sy n="63" d="100"/>
        </p:scale>
        <p:origin x="1242" y="72"/>
      </p:cViewPr>
      <p:guideLst>
        <p:guide orient="horz" pos="2304"/>
        <p:guide pos="345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37D078-544D-4424-A92B-D55869A1A973}" type="datetimeFigureOut">
              <a:rPr lang="en-US" smtClean="0"/>
              <a:pPr/>
              <a:t>12/17/2024</a:t>
            </a:fld>
            <a:endParaRPr lang="en-US"/>
          </a:p>
        </p:txBody>
      </p:sp>
      <p:sp>
        <p:nvSpPr>
          <p:cNvPr id="4" name="Slide Image Placeholder 3"/>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E6C264-8CDD-4977-9449-924C3C104519}" type="slidenum">
              <a:rPr lang="en-US" smtClean="0"/>
              <a:pPr/>
              <a:t>‹#›</a:t>
            </a:fld>
            <a:endParaRPr lang="en-US"/>
          </a:p>
        </p:txBody>
      </p:sp>
    </p:spTree>
    <p:extLst>
      <p:ext uri="{BB962C8B-B14F-4D97-AF65-F5344CB8AC3E}">
        <p14:creationId xmlns:p14="http://schemas.microsoft.com/office/powerpoint/2010/main" val="3990195513"/>
      </p:ext>
    </p:extLst>
  </p:cSld>
  <p:clrMap bg1="lt1" tx1="dk1" bg2="lt2" tx2="dk2" accent1="accent1" accent2="accent2" accent3="accent3" accent4="accent4" accent5="accent5" accent6="accent6" hlink="hlink" folHlink="folHlink"/>
  <p:notesStyle>
    <a:lvl1pPr marL="0" algn="l" defTabSz="1044976" rtl="0" eaLnBrk="1" latinLnBrk="0" hangingPunct="1">
      <a:defRPr sz="1400" kern="1200">
        <a:solidFill>
          <a:schemeClr val="tx1"/>
        </a:solidFill>
        <a:latin typeface="+mn-lt"/>
        <a:ea typeface="+mn-ea"/>
        <a:cs typeface="+mn-cs"/>
      </a:defRPr>
    </a:lvl1pPr>
    <a:lvl2pPr marL="522488" algn="l" defTabSz="1044976" rtl="0" eaLnBrk="1" latinLnBrk="0" hangingPunct="1">
      <a:defRPr sz="1400" kern="1200">
        <a:solidFill>
          <a:schemeClr val="tx1"/>
        </a:solidFill>
        <a:latin typeface="+mn-lt"/>
        <a:ea typeface="+mn-ea"/>
        <a:cs typeface="+mn-cs"/>
      </a:defRPr>
    </a:lvl2pPr>
    <a:lvl3pPr marL="1044976" algn="l" defTabSz="1044976" rtl="0" eaLnBrk="1" latinLnBrk="0" hangingPunct="1">
      <a:defRPr sz="1400" kern="1200">
        <a:solidFill>
          <a:schemeClr val="tx1"/>
        </a:solidFill>
        <a:latin typeface="+mn-lt"/>
        <a:ea typeface="+mn-ea"/>
        <a:cs typeface="+mn-cs"/>
      </a:defRPr>
    </a:lvl3pPr>
    <a:lvl4pPr marL="1567464" algn="l" defTabSz="1044976" rtl="0" eaLnBrk="1" latinLnBrk="0" hangingPunct="1">
      <a:defRPr sz="1400" kern="1200">
        <a:solidFill>
          <a:schemeClr val="tx1"/>
        </a:solidFill>
        <a:latin typeface="+mn-lt"/>
        <a:ea typeface="+mn-ea"/>
        <a:cs typeface="+mn-cs"/>
      </a:defRPr>
    </a:lvl4pPr>
    <a:lvl5pPr marL="2089953" algn="l" defTabSz="1044976" rtl="0" eaLnBrk="1" latinLnBrk="0" hangingPunct="1">
      <a:defRPr sz="1400" kern="1200">
        <a:solidFill>
          <a:schemeClr val="tx1"/>
        </a:solidFill>
        <a:latin typeface="+mn-lt"/>
        <a:ea typeface="+mn-ea"/>
        <a:cs typeface="+mn-cs"/>
      </a:defRPr>
    </a:lvl5pPr>
    <a:lvl6pPr marL="2612441" algn="l" defTabSz="1044976" rtl="0" eaLnBrk="1" latinLnBrk="0" hangingPunct="1">
      <a:defRPr sz="1400" kern="1200">
        <a:solidFill>
          <a:schemeClr val="tx1"/>
        </a:solidFill>
        <a:latin typeface="+mn-lt"/>
        <a:ea typeface="+mn-ea"/>
        <a:cs typeface="+mn-cs"/>
      </a:defRPr>
    </a:lvl6pPr>
    <a:lvl7pPr marL="3134929" algn="l" defTabSz="1044976" rtl="0" eaLnBrk="1" latinLnBrk="0" hangingPunct="1">
      <a:defRPr sz="1400" kern="1200">
        <a:solidFill>
          <a:schemeClr val="tx1"/>
        </a:solidFill>
        <a:latin typeface="+mn-lt"/>
        <a:ea typeface="+mn-ea"/>
        <a:cs typeface="+mn-cs"/>
      </a:defRPr>
    </a:lvl7pPr>
    <a:lvl8pPr marL="3657417" algn="l" defTabSz="1044976" rtl="0" eaLnBrk="1" latinLnBrk="0" hangingPunct="1">
      <a:defRPr sz="1400" kern="1200">
        <a:solidFill>
          <a:schemeClr val="tx1"/>
        </a:solidFill>
        <a:latin typeface="+mn-lt"/>
        <a:ea typeface="+mn-ea"/>
        <a:cs typeface="+mn-cs"/>
      </a:defRPr>
    </a:lvl8pPr>
    <a:lvl9pPr marL="4179905" algn="l" defTabSz="104497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pPr eaLnBrk="1" hangingPunct="1"/>
            <a:r>
              <a:rPr lang="en-US" altLang="en-US">
                <a:latin typeface="Arial" pitchFamily="34" charset="0"/>
              </a:rPr>
              <a:t>Brain drain; why put money into school systems knowing educated wont stay in your country after graduation; </a:t>
            </a:r>
          </a:p>
        </p:txBody>
      </p:sp>
      <p:sp>
        <p:nvSpPr>
          <p:cNvPr id="23556" name="Slide Number Placeholder 3"/>
          <p:cNvSpPr>
            <a:spLocks noGrp="1"/>
          </p:cNvSpPr>
          <p:nvPr>
            <p:ph type="sldNum" sz="quarter" idx="5"/>
          </p:nvPr>
        </p:nvSpPr>
        <p:spPr>
          <a:noFill/>
        </p:spPr>
        <p:txBody>
          <a:bodyPr/>
          <a:lstStyle/>
          <a:p>
            <a:fld id="{2B3C40CD-F12B-48B8-B518-91A42F9628FE}" type="slidenum">
              <a:rPr lang="en-GB" altLang="en-US" smtClean="0">
                <a:latin typeface="Arial" pitchFamily="34" charset="0"/>
              </a:rPr>
              <a:pPr/>
              <a:t>15</a:t>
            </a:fld>
            <a:endParaRPr lang="en-GB" altLang="en-US">
              <a:latin typeface="Arial" pitchFamily="34" charset="0"/>
            </a:endParaRPr>
          </a:p>
        </p:txBody>
      </p:sp>
    </p:spTree>
    <p:extLst>
      <p:ext uri="{BB962C8B-B14F-4D97-AF65-F5344CB8AC3E}">
        <p14:creationId xmlns:p14="http://schemas.microsoft.com/office/powerpoint/2010/main" val="1522083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F929769-3514-4894-9E7F-D17818D08857}" type="slidenum">
              <a:rPr lang="en-SG" smtClean="0"/>
              <a:t>18</a:t>
            </a:fld>
            <a:endParaRPr lang="en-SG"/>
          </a:p>
        </p:txBody>
      </p:sp>
    </p:spTree>
    <p:extLst>
      <p:ext uri="{BB962C8B-B14F-4D97-AF65-F5344CB8AC3E}">
        <p14:creationId xmlns:p14="http://schemas.microsoft.com/office/powerpoint/2010/main" val="1867153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E6C264-8CDD-4977-9449-924C3C104519}" type="slidenum">
              <a:rPr lang="en-US" smtClean="0"/>
              <a:pPr/>
              <a:t>25</a:t>
            </a:fld>
            <a:endParaRPr lang="en-US"/>
          </a:p>
        </p:txBody>
      </p:sp>
    </p:spTree>
    <p:extLst>
      <p:ext uri="{BB962C8B-B14F-4D97-AF65-F5344CB8AC3E}">
        <p14:creationId xmlns:p14="http://schemas.microsoft.com/office/powerpoint/2010/main" val="3599129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10159" y="-9032"/>
            <a:ext cx="11003765" cy="7333264"/>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356715" y="2564837"/>
            <a:ext cx="6992063" cy="1756055"/>
          </a:xfrm>
        </p:spPr>
        <p:txBody>
          <a:bodyPr anchor="b">
            <a:noAutofit/>
          </a:bodyPr>
          <a:lstStyle>
            <a:lvl1pPr algn="r">
              <a:defRPr sz="576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356715" y="4320890"/>
            <a:ext cx="6992063" cy="1170026"/>
          </a:xfrm>
        </p:spPr>
        <p:txBody>
          <a:bodyPr anchor="t"/>
          <a:lstStyle>
            <a:lvl1pPr marL="0" indent="0" algn="r">
              <a:buNone/>
              <a:defRPr>
                <a:solidFill>
                  <a:schemeClr val="tx1">
                    <a:lumMod val="50000"/>
                    <a:lumOff val="50000"/>
                  </a:schemeClr>
                </a:solidFill>
              </a:defRPr>
            </a:lvl1pPr>
            <a:lvl2pPr marL="487695" indent="0" algn="ctr">
              <a:buNone/>
              <a:defRPr>
                <a:solidFill>
                  <a:schemeClr val="tx1">
                    <a:tint val="75000"/>
                  </a:schemeClr>
                </a:solidFill>
              </a:defRPr>
            </a:lvl2pPr>
            <a:lvl3pPr marL="975390" indent="0" algn="ctr">
              <a:buNone/>
              <a:defRPr>
                <a:solidFill>
                  <a:schemeClr val="tx1">
                    <a:tint val="75000"/>
                  </a:schemeClr>
                </a:solidFill>
              </a:defRPr>
            </a:lvl3pPr>
            <a:lvl4pPr marL="1463086" indent="0" algn="ctr">
              <a:buNone/>
              <a:defRPr>
                <a:solidFill>
                  <a:schemeClr val="tx1">
                    <a:tint val="75000"/>
                  </a:schemeClr>
                </a:solidFill>
              </a:defRPr>
            </a:lvl4pPr>
            <a:lvl5pPr marL="1950781" indent="0" algn="ctr">
              <a:buNone/>
              <a:defRPr>
                <a:solidFill>
                  <a:schemeClr val="tx1">
                    <a:tint val="75000"/>
                  </a:schemeClr>
                </a:solidFill>
              </a:defRPr>
            </a:lvl5pPr>
            <a:lvl6pPr marL="2438476" indent="0" algn="ctr">
              <a:buNone/>
              <a:defRPr>
                <a:solidFill>
                  <a:schemeClr val="tx1">
                    <a:tint val="75000"/>
                  </a:schemeClr>
                </a:solidFill>
              </a:defRPr>
            </a:lvl6pPr>
            <a:lvl7pPr marL="2926171" indent="0" algn="ctr">
              <a:buNone/>
              <a:defRPr>
                <a:solidFill>
                  <a:schemeClr val="tx1">
                    <a:tint val="75000"/>
                  </a:schemeClr>
                </a:solidFill>
              </a:defRPr>
            </a:lvl7pPr>
            <a:lvl8pPr marL="3413867" indent="0" algn="ctr">
              <a:buNone/>
              <a:defRPr>
                <a:solidFill>
                  <a:schemeClr val="tx1">
                    <a:tint val="75000"/>
                  </a:schemeClr>
                </a:solidFill>
              </a:defRPr>
            </a:lvl8pPr>
            <a:lvl9pPr marL="3901562"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CD19420-531E-48D8-B354-A9B4429CBA6D}"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2BC5B-E9F7-4AEB-B926-F92C17F3FD3E}" type="slidenum">
              <a:rPr lang="en-US" smtClean="0"/>
              <a:pPr/>
              <a:t>‹#›</a:t>
            </a:fld>
            <a:endParaRPr lang="en-US"/>
          </a:p>
        </p:txBody>
      </p:sp>
    </p:spTree>
    <p:extLst>
      <p:ext uri="{BB962C8B-B14F-4D97-AF65-F5344CB8AC3E}">
        <p14:creationId xmlns:p14="http://schemas.microsoft.com/office/powerpoint/2010/main" val="4046990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731520" y="650240"/>
            <a:ext cx="7617257" cy="3630507"/>
          </a:xfrm>
        </p:spPr>
        <p:txBody>
          <a:bodyPr anchor="ctr">
            <a:normAutofit/>
          </a:bodyPr>
          <a:lstStyle>
            <a:lvl1pPr algn="l">
              <a:defRPr sz="4693" b="0" cap="none"/>
            </a:lvl1pPr>
          </a:lstStyle>
          <a:p>
            <a:r>
              <a:rPr lang="en-US"/>
              <a:t>Click to edit Master title style</a:t>
            </a:r>
            <a:endParaRPr lang="en-US" dirty="0"/>
          </a:p>
        </p:txBody>
      </p:sp>
      <p:sp>
        <p:nvSpPr>
          <p:cNvPr id="3" name="Text Placeholder 2"/>
          <p:cNvSpPr>
            <a:spLocks noGrp="1"/>
          </p:cNvSpPr>
          <p:nvPr>
            <p:ph type="body" idx="1"/>
          </p:nvPr>
        </p:nvSpPr>
        <p:spPr>
          <a:xfrm>
            <a:off x="731520" y="4768427"/>
            <a:ext cx="7617257" cy="1675693"/>
          </a:xfrm>
        </p:spPr>
        <p:txBody>
          <a:bodyPr anchor="ctr">
            <a:normAutofit/>
          </a:bodyPr>
          <a:lstStyle>
            <a:lvl1pPr marL="0" indent="0" algn="l">
              <a:buNone/>
              <a:defRPr sz="1920">
                <a:solidFill>
                  <a:schemeClr val="tx1">
                    <a:lumMod val="75000"/>
                    <a:lumOff val="25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D19420-531E-48D8-B354-A9B4429CBA6D}"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2BC5B-E9F7-4AEB-B926-F92C17F3FD3E}" type="slidenum">
              <a:rPr lang="en-US" smtClean="0"/>
              <a:pPr/>
              <a:t>‹#›</a:t>
            </a:fld>
            <a:endParaRPr lang="en-US"/>
          </a:p>
        </p:txBody>
      </p:sp>
    </p:spTree>
    <p:extLst>
      <p:ext uri="{BB962C8B-B14F-4D97-AF65-F5344CB8AC3E}">
        <p14:creationId xmlns:p14="http://schemas.microsoft.com/office/powerpoint/2010/main" val="3559176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29862" y="650240"/>
            <a:ext cx="7286618" cy="3224107"/>
          </a:xfrm>
        </p:spPr>
        <p:txBody>
          <a:bodyPr anchor="ctr">
            <a:normAutofit/>
          </a:bodyPr>
          <a:lstStyle>
            <a:lvl1pPr algn="l">
              <a:defRPr sz="4693"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21289" y="3874347"/>
            <a:ext cx="6503765" cy="406400"/>
          </a:xfrm>
        </p:spPr>
        <p:txBody>
          <a:bodyPr anchor="ctr">
            <a:noAutofit/>
          </a:bodyPr>
          <a:lstStyle>
            <a:lvl1pPr marL="0" indent="0">
              <a:buFontTx/>
              <a:buNone/>
              <a:defRPr sz="1707">
                <a:solidFill>
                  <a:schemeClr val="tx1">
                    <a:lumMod val="50000"/>
                    <a:lumOff val="50000"/>
                  </a:schemeClr>
                </a:solidFill>
              </a:defRPr>
            </a:lvl1pPr>
            <a:lvl2pPr marL="487695" indent="0">
              <a:buFontTx/>
              <a:buNone/>
              <a:defRPr/>
            </a:lvl2pPr>
            <a:lvl3pPr marL="975390" indent="0">
              <a:buFontTx/>
              <a:buNone/>
              <a:defRPr/>
            </a:lvl3pPr>
            <a:lvl4pPr marL="1463086" indent="0">
              <a:buFontTx/>
              <a:buNone/>
              <a:defRPr/>
            </a:lvl4pPr>
            <a:lvl5pPr marL="1950781" indent="0">
              <a:buFontTx/>
              <a:buNone/>
              <a:defRPr/>
            </a:lvl5pPr>
          </a:lstStyle>
          <a:p>
            <a:pPr lvl="0"/>
            <a:r>
              <a:rPr lang="en-US"/>
              <a:t>Click to edit Master text styles</a:t>
            </a:r>
          </a:p>
        </p:txBody>
      </p:sp>
      <p:sp>
        <p:nvSpPr>
          <p:cNvPr id="3" name="Text Placeholder 2"/>
          <p:cNvSpPr>
            <a:spLocks noGrp="1"/>
          </p:cNvSpPr>
          <p:nvPr>
            <p:ph type="body" idx="1"/>
          </p:nvPr>
        </p:nvSpPr>
        <p:spPr>
          <a:xfrm>
            <a:off x="731518" y="4768427"/>
            <a:ext cx="7617258" cy="1675693"/>
          </a:xfrm>
        </p:spPr>
        <p:txBody>
          <a:bodyPr anchor="ctr">
            <a:normAutofit/>
          </a:bodyPr>
          <a:lstStyle>
            <a:lvl1pPr marL="0" indent="0" algn="l">
              <a:buNone/>
              <a:defRPr sz="1920">
                <a:solidFill>
                  <a:schemeClr val="tx1">
                    <a:lumMod val="75000"/>
                    <a:lumOff val="25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D19420-531E-48D8-B354-A9B4429CBA6D}"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2BC5B-E9F7-4AEB-B926-F92C17F3FD3E}" type="slidenum">
              <a:rPr lang="en-US" smtClean="0"/>
              <a:pPr/>
              <a:t>‹#›</a:t>
            </a:fld>
            <a:endParaRPr lang="en-US"/>
          </a:p>
        </p:txBody>
      </p:sp>
      <p:sp>
        <p:nvSpPr>
          <p:cNvPr id="24" name="TextBox 23"/>
          <p:cNvSpPr txBox="1"/>
          <p:nvPr/>
        </p:nvSpPr>
        <p:spPr>
          <a:xfrm>
            <a:off x="579254" y="843070"/>
            <a:ext cx="548783" cy="623761"/>
          </a:xfrm>
          <a:prstGeom prst="rect">
            <a:avLst/>
          </a:prstGeom>
        </p:spPr>
        <p:txBody>
          <a:bodyPr vert="horz" lIns="97536" tIns="48768" rIns="97536" bIns="48768" rtlCol="0" anchor="ctr">
            <a:noAutofit/>
          </a:bodyPr>
          <a:lstStyle/>
          <a:p>
            <a:pPr lvl="0"/>
            <a:r>
              <a:rPr lang="en-US" sz="8534"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097239" y="3078993"/>
            <a:ext cx="548783" cy="623761"/>
          </a:xfrm>
          <a:prstGeom prst="rect">
            <a:avLst/>
          </a:prstGeom>
        </p:spPr>
        <p:txBody>
          <a:bodyPr vert="horz" lIns="97536" tIns="48768" rIns="97536" bIns="48768" rtlCol="0" anchor="ctr">
            <a:noAutofit/>
          </a:bodyPr>
          <a:lstStyle/>
          <a:p>
            <a:pPr lvl="0"/>
            <a:r>
              <a:rPr lang="en-US" sz="8534"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09966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731518" y="2060787"/>
            <a:ext cx="7617258" cy="2768491"/>
          </a:xfrm>
        </p:spPr>
        <p:txBody>
          <a:bodyPr anchor="b">
            <a:normAutofit/>
          </a:bodyPr>
          <a:lstStyle>
            <a:lvl1pPr algn="l">
              <a:defRPr sz="4693" b="0" cap="none"/>
            </a:lvl1pPr>
          </a:lstStyle>
          <a:p>
            <a:r>
              <a:rPr lang="en-US"/>
              <a:t>Click to edit Master title style</a:t>
            </a:r>
            <a:endParaRPr lang="en-US" dirty="0"/>
          </a:p>
        </p:txBody>
      </p:sp>
      <p:sp>
        <p:nvSpPr>
          <p:cNvPr id="3" name="Text Placeholder 2"/>
          <p:cNvSpPr>
            <a:spLocks noGrp="1"/>
          </p:cNvSpPr>
          <p:nvPr>
            <p:ph type="body" idx="1"/>
          </p:nvPr>
        </p:nvSpPr>
        <p:spPr>
          <a:xfrm>
            <a:off x="731518" y="4829278"/>
            <a:ext cx="7617258" cy="1614842"/>
          </a:xfrm>
        </p:spPr>
        <p:txBody>
          <a:bodyPr anchor="t">
            <a:normAutofit/>
          </a:bodyPr>
          <a:lstStyle>
            <a:lvl1pPr marL="0" indent="0" algn="l">
              <a:buNone/>
              <a:defRPr sz="1920">
                <a:solidFill>
                  <a:schemeClr val="tx1">
                    <a:lumMod val="75000"/>
                    <a:lumOff val="25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D19420-531E-48D8-B354-A9B4429CBA6D}"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2BC5B-E9F7-4AEB-B926-F92C17F3FD3E}" type="slidenum">
              <a:rPr lang="en-US" smtClean="0"/>
              <a:pPr/>
              <a:t>‹#›</a:t>
            </a:fld>
            <a:endParaRPr lang="en-US"/>
          </a:p>
        </p:txBody>
      </p:sp>
    </p:spTree>
    <p:extLst>
      <p:ext uri="{BB962C8B-B14F-4D97-AF65-F5344CB8AC3E}">
        <p14:creationId xmlns:p14="http://schemas.microsoft.com/office/powerpoint/2010/main" val="749102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29862" y="650240"/>
            <a:ext cx="7286618" cy="3224107"/>
          </a:xfrm>
        </p:spPr>
        <p:txBody>
          <a:bodyPr anchor="ctr">
            <a:normAutofit/>
          </a:bodyPr>
          <a:lstStyle>
            <a:lvl1pPr algn="l">
              <a:defRPr sz="4693"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731517" y="4280747"/>
            <a:ext cx="7617259" cy="548531"/>
          </a:xfrm>
        </p:spPr>
        <p:txBody>
          <a:bodyPr anchor="b">
            <a:noAutofit/>
          </a:bodyPr>
          <a:lstStyle>
            <a:lvl1pPr marL="0" indent="0">
              <a:buFontTx/>
              <a:buNone/>
              <a:defRPr sz="2560">
                <a:solidFill>
                  <a:schemeClr val="tx1">
                    <a:lumMod val="75000"/>
                    <a:lumOff val="25000"/>
                  </a:schemeClr>
                </a:solidFill>
              </a:defRPr>
            </a:lvl1pPr>
            <a:lvl2pPr marL="487695" indent="0">
              <a:buFontTx/>
              <a:buNone/>
              <a:defRPr/>
            </a:lvl2pPr>
            <a:lvl3pPr marL="975390" indent="0">
              <a:buFontTx/>
              <a:buNone/>
              <a:defRPr/>
            </a:lvl3pPr>
            <a:lvl4pPr marL="1463086" indent="0">
              <a:buFontTx/>
              <a:buNone/>
              <a:defRPr/>
            </a:lvl4pPr>
            <a:lvl5pPr marL="1950781" indent="0">
              <a:buFontTx/>
              <a:buNone/>
              <a:defRPr/>
            </a:lvl5pPr>
          </a:lstStyle>
          <a:p>
            <a:pPr lvl="0"/>
            <a:r>
              <a:rPr lang="en-US"/>
              <a:t>Click to edit Master text styles</a:t>
            </a:r>
          </a:p>
        </p:txBody>
      </p:sp>
      <p:sp>
        <p:nvSpPr>
          <p:cNvPr id="3" name="Text Placeholder 2"/>
          <p:cNvSpPr>
            <a:spLocks noGrp="1"/>
          </p:cNvSpPr>
          <p:nvPr>
            <p:ph type="body" idx="1"/>
          </p:nvPr>
        </p:nvSpPr>
        <p:spPr>
          <a:xfrm>
            <a:off x="731518" y="4829278"/>
            <a:ext cx="7617258" cy="1614842"/>
          </a:xfrm>
        </p:spPr>
        <p:txBody>
          <a:bodyPr anchor="t">
            <a:normAutofit/>
          </a:bodyPr>
          <a:lstStyle>
            <a:lvl1pPr marL="0" indent="0" algn="l">
              <a:buNone/>
              <a:defRPr sz="1920">
                <a:solidFill>
                  <a:schemeClr val="tx1">
                    <a:lumMod val="50000"/>
                    <a:lumOff val="50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D19420-531E-48D8-B354-A9B4429CBA6D}"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2BC5B-E9F7-4AEB-B926-F92C17F3FD3E}" type="slidenum">
              <a:rPr lang="en-US" smtClean="0"/>
              <a:pPr/>
              <a:t>‹#›</a:t>
            </a:fld>
            <a:endParaRPr lang="en-US"/>
          </a:p>
        </p:txBody>
      </p:sp>
      <p:sp>
        <p:nvSpPr>
          <p:cNvPr id="24" name="TextBox 23"/>
          <p:cNvSpPr txBox="1"/>
          <p:nvPr/>
        </p:nvSpPr>
        <p:spPr>
          <a:xfrm>
            <a:off x="579254" y="843070"/>
            <a:ext cx="548783" cy="623761"/>
          </a:xfrm>
          <a:prstGeom prst="rect">
            <a:avLst/>
          </a:prstGeom>
        </p:spPr>
        <p:txBody>
          <a:bodyPr vert="horz" lIns="97536" tIns="48768" rIns="97536" bIns="48768" rtlCol="0" anchor="ctr">
            <a:noAutofit/>
          </a:bodyPr>
          <a:lstStyle/>
          <a:p>
            <a:pPr lvl="0"/>
            <a:r>
              <a:rPr lang="en-US" sz="8534"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097239" y="3078993"/>
            <a:ext cx="548783" cy="623761"/>
          </a:xfrm>
          <a:prstGeom prst="rect">
            <a:avLst/>
          </a:prstGeom>
        </p:spPr>
        <p:txBody>
          <a:bodyPr vert="horz" lIns="97536" tIns="48768" rIns="97536" bIns="48768" rtlCol="0" anchor="ctr">
            <a:noAutofit/>
          </a:bodyPr>
          <a:lstStyle/>
          <a:p>
            <a:pPr lvl="0"/>
            <a:r>
              <a:rPr lang="en-US" sz="8534"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980271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739018" y="650240"/>
            <a:ext cx="7609758" cy="3224107"/>
          </a:xfrm>
        </p:spPr>
        <p:txBody>
          <a:bodyPr anchor="ctr">
            <a:normAutofit/>
          </a:bodyPr>
          <a:lstStyle>
            <a:lvl1pPr algn="l">
              <a:defRPr sz="4693"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731517" y="4280747"/>
            <a:ext cx="7617259" cy="548531"/>
          </a:xfrm>
        </p:spPr>
        <p:txBody>
          <a:bodyPr anchor="b">
            <a:noAutofit/>
          </a:bodyPr>
          <a:lstStyle>
            <a:lvl1pPr marL="0" indent="0">
              <a:buFontTx/>
              <a:buNone/>
              <a:defRPr sz="2560">
                <a:solidFill>
                  <a:schemeClr val="accent1"/>
                </a:solidFill>
              </a:defRPr>
            </a:lvl1pPr>
            <a:lvl2pPr marL="487695" indent="0">
              <a:buFontTx/>
              <a:buNone/>
              <a:defRPr/>
            </a:lvl2pPr>
            <a:lvl3pPr marL="975390" indent="0">
              <a:buFontTx/>
              <a:buNone/>
              <a:defRPr/>
            </a:lvl3pPr>
            <a:lvl4pPr marL="1463086" indent="0">
              <a:buFontTx/>
              <a:buNone/>
              <a:defRPr/>
            </a:lvl4pPr>
            <a:lvl5pPr marL="1950781" indent="0">
              <a:buFontTx/>
              <a:buNone/>
              <a:defRPr/>
            </a:lvl5pPr>
          </a:lstStyle>
          <a:p>
            <a:pPr lvl="0"/>
            <a:r>
              <a:rPr lang="en-US"/>
              <a:t>Click to edit Master text styles</a:t>
            </a:r>
          </a:p>
        </p:txBody>
      </p:sp>
      <p:sp>
        <p:nvSpPr>
          <p:cNvPr id="3" name="Text Placeholder 2"/>
          <p:cNvSpPr>
            <a:spLocks noGrp="1"/>
          </p:cNvSpPr>
          <p:nvPr>
            <p:ph type="body" idx="1"/>
          </p:nvPr>
        </p:nvSpPr>
        <p:spPr>
          <a:xfrm>
            <a:off x="731518" y="4829278"/>
            <a:ext cx="7617258" cy="1614842"/>
          </a:xfrm>
        </p:spPr>
        <p:txBody>
          <a:bodyPr anchor="t">
            <a:normAutofit/>
          </a:bodyPr>
          <a:lstStyle>
            <a:lvl1pPr marL="0" indent="0" algn="l">
              <a:buNone/>
              <a:defRPr sz="1920">
                <a:solidFill>
                  <a:schemeClr val="tx1">
                    <a:lumMod val="50000"/>
                    <a:lumOff val="50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D19420-531E-48D8-B354-A9B4429CBA6D}"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2BC5B-E9F7-4AEB-B926-F92C17F3FD3E}" type="slidenum">
              <a:rPr lang="en-US" smtClean="0"/>
              <a:pPr/>
              <a:t>‹#›</a:t>
            </a:fld>
            <a:endParaRPr lang="en-US"/>
          </a:p>
        </p:txBody>
      </p:sp>
    </p:spTree>
    <p:extLst>
      <p:ext uri="{BB962C8B-B14F-4D97-AF65-F5344CB8AC3E}">
        <p14:creationId xmlns:p14="http://schemas.microsoft.com/office/powerpoint/2010/main" val="21866189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D19420-531E-48D8-B354-A9B4429CBA6D}"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2BC5B-E9F7-4AEB-B926-F92C17F3FD3E}" type="slidenum">
              <a:rPr lang="en-US" smtClean="0"/>
              <a:pPr/>
              <a:t>‹#›</a:t>
            </a:fld>
            <a:endParaRPr lang="en-US"/>
          </a:p>
        </p:txBody>
      </p:sp>
    </p:spTree>
    <p:extLst>
      <p:ext uri="{BB962C8B-B14F-4D97-AF65-F5344CB8AC3E}">
        <p14:creationId xmlns:p14="http://schemas.microsoft.com/office/powerpoint/2010/main" val="3036454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72775" y="650240"/>
            <a:ext cx="1174574" cy="5601548"/>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731519" y="650240"/>
            <a:ext cx="6234031" cy="560154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D19420-531E-48D8-B354-A9B4429CBA6D}"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2BC5B-E9F7-4AEB-B926-F92C17F3FD3E}" type="slidenum">
              <a:rPr lang="en-US" smtClean="0"/>
              <a:pPr/>
              <a:t>‹#›</a:t>
            </a:fld>
            <a:endParaRPr lang="en-US"/>
          </a:p>
        </p:txBody>
      </p:sp>
    </p:spTree>
    <p:extLst>
      <p:ext uri="{BB962C8B-B14F-4D97-AF65-F5344CB8AC3E}">
        <p14:creationId xmlns:p14="http://schemas.microsoft.com/office/powerpoint/2010/main" val="32329371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48640" y="292947"/>
            <a:ext cx="9875520" cy="1219200"/>
          </a:xfrm>
        </p:spPr>
        <p:txBody>
          <a:bodyPr/>
          <a:lstStyle/>
          <a:p>
            <a:r>
              <a:rPr lang="en-US"/>
              <a:t>Click to edit Master title style</a:t>
            </a:r>
          </a:p>
        </p:txBody>
      </p:sp>
      <p:sp>
        <p:nvSpPr>
          <p:cNvPr id="3" name="Text Placeholder 2"/>
          <p:cNvSpPr>
            <a:spLocks noGrp="1"/>
          </p:cNvSpPr>
          <p:nvPr>
            <p:ph type="body" sz="half" idx="1"/>
          </p:nvPr>
        </p:nvSpPr>
        <p:spPr>
          <a:xfrm>
            <a:off x="548640" y="1706880"/>
            <a:ext cx="4846320" cy="48276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5577840" y="1706880"/>
            <a:ext cx="4846320" cy="23317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5577840" y="4201161"/>
            <a:ext cx="4846320" cy="2333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13"/>
          <p:cNvSpPr>
            <a:spLocks noGrp="1"/>
          </p:cNvSpPr>
          <p:nvPr>
            <p:ph type="dt" sz="half" idx="10"/>
          </p:nvPr>
        </p:nvSpPr>
        <p:spPr/>
        <p:txBody>
          <a:bodyPr/>
          <a:lstStyle>
            <a:lvl1pPr>
              <a:defRPr/>
            </a:lvl1pPr>
          </a:lstStyle>
          <a:p>
            <a:pPr>
              <a:defRPr/>
            </a:pPr>
            <a:endParaRPr lang="en-GB"/>
          </a:p>
        </p:txBody>
      </p:sp>
      <p:sp>
        <p:nvSpPr>
          <p:cNvPr id="7" name="Footer Placeholder 2"/>
          <p:cNvSpPr>
            <a:spLocks noGrp="1"/>
          </p:cNvSpPr>
          <p:nvPr>
            <p:ph type="ftr" sz="quarter" idx="11"/>
          </p:nvPr>
        </p:nvSpPr>
        <p:spPr/>
        <p:txBody>
          <a:bodyPr/>
          <a:lstStyle>
            <a:lvl1pPr>
              <a:defRPr/>
            </a:lvl1pPr>
          </a:lstStyle>
          <a:p>
            <a:pPr>
              <a:defRPr/>
            </a:pPr>
            <a:endParaRPr lang="en-GB"/>
          </a:p>
        </p:txBody>
      </p:sp>
      <p:sp>
        <p:nvSpPr>
          <p:cNvPr id="8" name="Slide Number Placeholder 22"/>
          <p:cNvSpPr>
            <a:spLocks noGrp="1"/>
          </p:cNvSpPr>
          <p:nvPr>
            <p:ph type="sldNum" sz="quarter" idx="12"/>
          </p:nvPr>
        </p:nvSpPr>
        <p:spPr/>
        <p:txBody>
          <a:bodyPr/>
          <a:lstStyle>
            <a:lvl1pPr>
              <a:defRPr/>
            </a:lvl1pPr>
          </a:lstStyle>
          <a:p>
            <a:pPr>
              <a:defRPr/>
            </a:pPr>
            <a:fld id="{9263949A-B27C-439C-B300-6C3D7E083BFA}" type="slidenum">
              <a:rPr lang="en-GB"/>
              <a:pPr>
                <a:defRPr/>
              </a:pPr>
              <a:t>‹#›</a:t>
            </a:fld>
            <a:r>
              <a:rPr lang="en-GB"/>
              <a:t>1</a:t>
            </a:r>
          </a:p>
        </p:txBody>
      </p:sp>
    </p:spTree>
    <p:extLst>
      <p:ext uri="{BB962C8B-B14F-4D97-AF65-F5344CB8AC3E}">
        <p14:creationId xmlns:p14="http://schemas.microsoft.com/office/powerpoint/2010/main" val="1699604979"/>
      </p:ext>
    </p:extLst>
  </p:cSld>
  <p:clrMapOvr>
    <a:masterClrMapping/>
  </p:clrMapOvr>
  <p:transition>
    <p:check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D19420-531E-48D8-B354-A9B4429CBA6D}"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2BC5B-E9F7-4AEB-B926-F92C17F3FD3E}" type="slidenum">
              <a:rPr lang="en-US" smtClean="0"/>
              <a:pPr/>
              <a:t>‹#›</a:t>
            </a:fld>
            <a:endParaRPr lang="en-US"/>
          </a:p>
        </p:txBody>
      </p:sp>
    </p:spTree>
    <p:extLst>
      <p:ext uri="{BB962C8B-B14F-4D97-AF65-F5344CB8AC3E}">
        <p14:creationId xmlns:p14="http://schemas.microsoft.com/office/powerpoint/2010/main" val="1321374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31518" y="2880926"/>
            <a:ext cx="7617258" cy="1948353"/>
          </a:xfrm>
        </p:spPr>
        <p:txBody>
          <a:bodyPr anchor="b"/>
          <a:lstStyle>
            <a:lvl1pPr algn="l">
              <a:defRPr sz="4267" b="0" cap="none"/>
            </a:lvl1pPr>
          </a:lstStyle>
          <a:p>
            <a:r>
              <a:rPr lang="en-US"/>
              <a:t>Click to edit Master title style</a:t>
            </a:r>
            <a:endParaRPr lang="en-US" dirty="0"/>
          </a:p>
        </p:txBody>
      </p:sp>
      <p:sp>
        <p:nvSpPr>
          <p:cNvPr id="3" name="Text Placeholder 2"/>
          <p:cNvSpPr>
            <a:spLocks noGrp="1"/>
          </p:cNvSpPr>
          <p:nvPr>
            <p:ph type="body" idx="1"/>
          </p:nvPr>
        </p:nvSpPr>
        <p:spPr>
          <a:xfrm>
            <a:off x="731518" y="4829278"/>
            <a:ext cx="7617258" cy="917760"/>
          </a:xfrm>
        </p:spPr>
        <p:txBody>
          <a:bodyPr anchor="t"/>
          <a:lstStyle>
            <a:lvl1pPr marL="0" indent="0" algn="l">
              <a:buNone/>
              <a:defRPr sz="2133">
                <a:solidFill>
                  <a:schemeClr val="tx1">
                    <a:lumMod val="50000"/>
                    <a:lumOff val="50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D19420-531E-48D8-B354-A9B4429CBA6D}"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2BC5B-E9F7-4AEB-B926-F92C17F3FD3E}" type="slidenum">
              <a:rPr lang="en-US" smtClean="0"/>
              <a:pPr/>
              <a:t>‹#›</a:t>
            </a:fld>
            <a:endParaRPr lang="en-US"/>
          </a:p>
        </p:txBody>
      </p:sp>
    </p:spTree>
    <p:extLst>
      <p:ext uri="{BB962C8B-B14F-4D97-AF65-F5344CB8AC3E}">
        <p14:creationId xmlns:p14="http://schemas.microsoft.com/office/powerpoint/2010/main" val="1992740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650240"/>
            <a:ext cx="7617257" cy="1408853"/>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31521" y="2304628"/>
            <a:ext cx="3705731" cy="4139490"/>
          </a:xfrm>
        </p:spPr>
        <p:txBody>
          <a:bodyPr>
            <a:normAutofit/>
          </a:bodyPr>
          <a:lstStyle>
            <a:lvl1pPr>
              <a:defRPr sz="1920"/>
            </a:lvl1pPr>
            <a:lvl2pPr>
              <a:defRPr sz="1707"/>
            </a:lvl2pPr>
            <a:lvl3pPr>
              <a:defRPr sz="1493"/>
            </a:lvl3pPr>
            <a:lvl4pPr>
              <a:defRPr sz="1280"/>
            </a:lvl4pPr>
            <a:lvl5pPr>
              <a:defRPr sz="1280"/>
            </a:lvl5pPr>
            <a:lvl6pPr>
              <a:defRPr sz="1280"/>
            </a:lvl6pPr>
            <a:lvl7pPr>
              <a:defRPr sz="1280"/>
            </a:lvl7pPr>
            <a:lvl8pPr>
              <a:defRPr sz="1280"/>
            </a:lvl8pPr>
            <a:lvl9pPr>
              <a:defRPr sz="12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3045" y="2304630"/>
            <a:ext cx="3705732" cy="4139491"/>
          </a:xfrm>
        </p:spPr>
        <p:txBody>
          <a:bodyPr>
            <a:normAutofit/>
          </a:bodyPr>
          <a:lstStyle>
            <a:lvl1pPr>
              <a:defRPr sz="1920"/>
            </a:lvl1pPr>
            <a:lvl2pPr>
              <a:defRPr sz="1707"/>
            </a:lvl2pPr>
            <a:lvl3pPr>
              <a:defRPr sz="1493"/>
            </a:lvl3pPr>
            <a:lvl4pPr>
              <a:defRPr sz="1280"/>
            </a:lvl4pPr>
            <a:lvl5pPr>
              <a:defRPr sz="1280"/>
            </a:lvl5pPr>
            <a:lvl6pPr>
              <a:defRPr sz="1280"/>
            </a:lvl6pPr>
            <a:lvl7pPr>
              <a:defRPr sz="1280"/>
            </a:lvl7pPr>
            <a:lvl8pPr>
              <a:defRPr sz="1280"/>
            </a:lvl8pPr>
            <a:lvl9pPr>
              <a:defRPr sz="12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CD19420-531E-48D8-B354-A9B4429CBA6D}" type="datetimeFigureOut">
              <a:rPr lang="en-US" smtClean="0"/>
              <a:pPr/>
              <a:t>12/17/2024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F2BC5B-E9F7-4AEB-B926-F92C17F3FD3E}" type="slidenum">
              <a:rPr lang="en-US" smtClean="0"/>
              <a:pPr/>
              <a:t>‹#›</a:t>
            </a:fld>
            <a:endParaRPr lang="en-US"/>
          </a:p>
        </p:txBody>
      </p:sp>
    </p:spTree>
    <p:extLst>
      <p:ext uri="{BB962C8B-B14F-4D97-AF65-F5344CB8AC3E}">
        <p14:creationId xmlns:p14="http://schemas.microsoft.com/office/powerpoint/2010/main" val="3397446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1519" y="650240"/>
            <a:ext cx="7617256" cy="1408853"/>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31519" y="2305049"/>
            <a:ext cx="3708806" cy="614679"/>
          </a:xfrm>
        </p:spPr>
        <p:txBody>
          <a:bodyPr anchor="b">
            <a:noAutofit/>
          </a:bodyPr>
          <a:lstStyle>
            <a:lvl1pPr marL="0" indent="0">
              <a:buNone/>
              <a:defRPr sz="2560" b="0"/>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a:t>Click to edit Master text styles</a:t>
            </a:r>
          </a:p>
        </p:txBody>
      </p:sp>
      <p:sp>
        <p:nvSpPr>
          <p:cNvPr id="4" name="Content Placeholder 3"/>
          <p:cNvSpPr>
            <a:spLocks noGrp="1"/>
          </p:cNvSpPr>
          <p:nvPr>
            <p:ph sz="half" idx="2"/>
          </p:nvPr>
        </p:nvSpPr>
        <p:spPr>
          <a:xfrm>
            <a:off x="731519" y="2919730"/>
            <a:ext cx="3708806" cy="352439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39968" y="2305049"/>
            <a:ext cx="3708806" cy="614679"/>
          </a:xfrm>
        </p:spPr>
        <p:txBody>
          <a:bodyPr anchor="b">
            <a:noAutofit/>
          </a:bodyPr>
          <a:lstStyle>
            <a:lvl1pPr marL="0" indent="0">
              <a:buNone/>
              <a:defRPr sz="2560" b="0"/>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a:t>Click to edit Master text styles</a:t>
            </a:r>
          </a:p>
        </p:txBody>
      </p:sp>
      <p:sp>
        <p:nvSpPr>
          <p:cNvPr id="6" name="Content Placeholder 5"/>
          <p:cNvSpPr>
            <a:spLocks noGrp="1"/>
          </p:cNvSpPr>
          <p:nvPr>
            <p:ph sz="quarter" idx="4"/>
          </p:nvPr>
        </p:nvSpPr>
        <p:spPr>
          <a:xfrm>
            <a:off x="4639968" y="2919730"/>
            <a:ext cx="3708806" cy="352439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CD19420-531E-48D8-B354-A9B4429CBA6D}" type="datetimeFigureOut">
              <a:rPr lang="en-US" smtClean="0"/>
              <a:pPr/>
              <a:t>12/17/2024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F2BC5B-E9F7-4AEB-B926-F92C17F3FD3E}" type="slidenum">
              <a:rPr lang="en-US" smtClean="0"/>
              <a:pPr/>
              <a:t>‹#›</a:t>
            </a:fld>
            <a:endParaRPr lang="en-US"/>
          </a:p>
        </p:txBody>
      </p:sp>
    </p:spTree>
    <p:extLst>
      <p:ext uri="{BB962C8B-B14F-4D97-AF65-F5344CB8AC3E}">
        <p14:creationId xmlns:p14="http://schemas.microsoft.com/office/powerpoint/2010/main" val="2191281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31519" y="650240"/>
            <a:ext cx="7617257" cy="1408853"/>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CD19420-531E-48D8-B354-A9B4429CBA6D}" type="datetimeFigureOut">
              <a:rPr lang="en-US" smtClean="0"/>
              <a:pPr/>
              <a:t>12/17/2024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F2BC5B-E9F7-4AEB-B926-F92C17F3FD3E}" type="slidenum">
              <a:rPr lang="en-US" smtClean="0"/>
              <a:pPr/>
              <a:t>‹#›</a:t>
            </a:fld>
            <a:endParaRPr lang="en-US"/>
          </a:p>
        </p:txBody>
      </p:sp>
    </p:spTree>
    <p:extLst>
      <p:ext uri="{BB962C8B-B14F-4D97-AF65-F5344CB8AC3E}">
        <p14:creationId xmlns:p14="http://schemas.microsoft.com/office/powerpoint/2010/main" val="3875704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D19420-531E-48D8-B354-A9B4429CBA6D}" type="datetimeFigureOut">
              <a:rPr lang="en-US" smtClean="0"/>
              <a:pPr/>
              <a:t>12/17/2024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F2BC5B-E9F7-4AEB-B926-F92C17F3FD3E}" type="slidenum">
              <a:rPr lang="en-US" smtClean="0"/>
              <a:pPr/>
              <a:t>‹#›</a:t>
            </a:fld>
            <a:endParaRPr lang="en-US"/>
          </a:p>
        </p:txBody>
      </p:sp>
    </p:spTree>
    <p:extLst>
      <p:ext uri="{BB962C8B-B14F-4D97-AF65-F5344CB8AC3E}">
        <p14:creationId xmlns:p14="http://schemas.microsoft.com/office/powerpoint/2010/main" val="3687211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1519" y="1598511"/>
            <a:ext cx="3348218" cy="1363697"/>
          </a:xfrm>
        </p:spPr>
        <p:txBody>
          <a:bodyPr anchor="b">
            <a:normAutofit/>
          </a:bodyPr>
          <a:lstStyle>
            <a:lvl1pPr>
              <a:defRPr sz="2133"/>
            </a:lvl1pPr>
          </a:lstStyle>
          <a:p>
            <a:r>
              <a:rPr lang="en-US"/>
              <a:t>Click to edit Master title style</a:t>
            </a:r>
            <a:endParaRPr lang="en-US" dirty="0"/>
          </a:p>
        </p:txBody>
      </p:sp>
      <p:sp>
        <p:nvSpPr>
          <p:cNvPr id="3" name="Content Placeholder 2"/>
          <p:cNvSpPr>
            <a:spLocks noGrp="1"/>
          </p:cNvSpPr>
          <p:nvPr>
            <p:ph idx="1"/>
          </p:nvPr>
        </p:nvSpPr>
        <p:spPr>
          <a:xfrm>
            <a:off x="4285531" y="549254"/>
            <a:ext cx="4063244" cy="58948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31519" y="2962207"/>
            <a:ext cx="3348218" cy="2756746"/>
          </a:xfrm>
        </p:spPr>
        <p:txBody>
          <a:bodyPr>
            <a:normAutofit/>
          </a:bodyPr>
          <a:lstStyle>
            <a:lvl1pPr marL="0" indent="0">
              <a:buNone/>
              <a:defRPr sz="1493"/>
            </a:lvl1pPr>
            <a:lvl2pPr marL="365771" indent="0">
              <a:buNone/>
              <a:defRPr sz="1120"/>
            </a:lvl2pPr>
            <a:lvl3pPr marL="731543" indent="0">
              <a:buNone/>
              <a:defRPr sz="960"/>
            </a:lvl3pPr>
            <a:lvl4pPr marL="1097314" indent="0">
              <a:buNone/>
              <a:defRPr sz="800"/>
            </a:lvl4pPr>
            <a:lvl5pPr marL="1463086" indent="0">
              <a:buNone/>
              <a:defRPr sz="800"/>
            </a:lvl5pPr>
            <a:lvl6pPr marL="1828857" indent="0">
              <a:buNone/>
              <a:defRPr sz="800"/>
            </a:lvl6pPr>
            <a:lvl7pPr marL="2194629" indent="0">
              <a:buNone/>
              <a:defRPr sz="800"/>
            </a:lvl7pPr>
            <a:lvl8pPr marL="2560400" indent="0">
              <a:buNone/>
              <a:defRPr sz="800"/>
            </a:lvl8pPr>
            <a:lvl9pPr marL="2926171"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5CD19420-531E-48D8-B354-A9B4429CBA6D}" type="datetimeFigureOut">
              <a:rPr lang="en-US" smtClean="0"/>
              <a:pPr/>
              <a:t>12/17/2024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F2BC5B-E9F7-4AEB-B926-F92C17F3FD3E}" type="slidenum">
              <a:rPr lang="en-US" smtClean="0"/>
              <a:pPr/>
              <a:t>‹#›</a:t>
            </a:fld>
            <a:endParaRPr lang="en-US"/>
          </a:p>
        </p:txBody>
      </p:sp>
    </p:spTree>
    <p:extLst>
      <p:ext uri="{BB962C8B-B14F-4D97-AF65-F5344CB8AC3E}">
        <p14:creationId xmlns:p14="http://schemas.microsoft.com/office/powerpoint/2010/main" val="761763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1519" y="5120640"/>
            <a:ext cx="7617257" cy="604521"/>
          </a:xfrm>
        </p:spPr>
        <p:txBody>
          <a:bodyPr anchor="b">
            <a:normAutofit/>
          </a:bodyPr>
          <a:lstStyle>
            <a:lvl1pPr algn="l">
              <a:defRPr sz="256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1519" y="650240"/>
            <a:ext cx="7617257" cy="4102099"/>
          </a:xfrm>
        </p:spPr>
        <p:txBody>
          <a:bodyPr anchor="t">
            <a:normAutofit/>
          </a:bodyPr>
          <a:lstStyle>
            <a:lvl1pPr marL="0" indent="0" algn="ctr">
              <a:buNone/>
              <a:defRPr sz="1707"/>
            </a:lvl1pPr>
            <a:lvl2pPr marL="487695" indent="0">
              <a:buNone/>
              <a:defRPr sz="1707"/>
            </a:lvl2pPr>
            <a:lvl3pPr marL="975390" indent="0">
              <a:buNone/>
              <a:defRPr sz="1707"/>
            </a:lvl3pPr>
            <a:lvl4pPr marL="1463086" indent="0">
              <a:buNone/>
              <a:defRPr sz="1707"/>
            </a:lvl4pPr>
            <a:lvl5pPr marL="1950781" indent="0">
              <a:buNone/>
              <a:defRPr sz="1707"/>
            </a:lvl5pPr>
            <a:lvl6pPr marL="2438476" indent="0">
              <a:buNone/>
              <a:defRPr sz="1707"/>
            </a:lvl6pPr>
            <a:lvl7pPr marL="2926171" indent="0">
              <a:buNone/>
              <a:defRPr sz="1707"/>
            </a:lvl7pPr>
            <a:lvl8pPr marL="3413867" indent="0">
              <a:buNone/>
              <a:defRPr sz="1707"/>
            </a:lvl8pPr>
            <a:lvl9pPr marL="3901562" indent="0">
              <a:buNone/>
              <a:defRPr sz="1707"/>
            </a:lvl9pPr>
          </a:lstStyle>
          <a:p>
            <a:r>
              <a:rPr lang="en-US"/>
              <a:t>Click icon to add picture</a:t>
            </a:r>
            <a:endParaRPr lang="en-US" dirty="0"/>
          </a:p>
        </p:txBody>
      </p:sp>
      <p:sp>
        <p:nvSpPr>
          <p:cNvPr id="4" name="Text Placeholder 3"/>
          <p:cNvSpPr>
            <a:spLocks noGrp="1"/>
          </p:cNvSpPr>
          <p:nvPr>
            <p:ph type="body" sz="half" idx="2"/>
          </p:nvPr>
        </p:nvSpPr>
        <p:spPr>
          <a:xfrm>
            <a:off x="731519" y="5725161"/>
            <a:ext cx="7617257" cy="718959"/>
          </a:xfrm>
        </p:spPr>
        <p:txBody>
          <a:bodyPr>
            <a:normAutofit/>
          </a:bodyPr>
          <a:lstStyle>
            <a:lvl1pPr marL="0" indent="0">
              <a:buNone/>
              <a:defRPr sz="1280"/>
            </a:lvl1pPr>
            <a:lvl2pPr marL="487695" indent="0">
              <a:buNone/>
              <a:defRPr sz="1280"/>
            </a:lvl2pPr>
            <a:lvl3pPr marL="975390" indent="0">
              <a:buNone/>
              <a:defRPr sz="1067"/>
            </a:lvl3pPr>
            <a:lvl4pPr marL="1463086" indent="0">
              <a:buNone/>
              <a:defRPr sz="960"/>
            </a:lvl4pPr>
            <a:lvl5pPr marL="1950781" indent="0">
              <a:buNone/>
              <a:defRPr sz="960"/>
            </a:lvl5pPr>
            <a:lvl6pPr marL="2438476" indent="0">
              <a:buNone/>
              <a:defRPr sz="960"/>
            </a:lvl6pPr>
            <a:lvl7pPr marL="2926171" indent="0">
              <a:buNone/>
              <a:defRPr sz="960"/>
            </a:lvl7pPr>
            <a:lvl8pPr marL="3413867" indent="0">
              <a:buNone/>
              <a:defRPr sz="960"/>
            </a:lvl8pPr>
            <a:lvl9pPr marL="3901562" indent="0">
              <a:buNone/>
              <a:defRPr sz="960"/>
            </a:lvl9pPr>
          </a:lstStyle>
          <a:p>
            <a:pPr lvl="0"/>
            <a:r>
              <a:rPr lang="en-US"/>
              <a:t>Click to edit Master text styles</a:t>
            </a:r>
          </a:p>
        </p:txBody>
      </p:sp>
      <p:sp>
        <p:nvSpPr>
          <p:cNvPr id="5" name="Date Placeholder 4"/>
          <p:cNvSpPr>
            <a:spLocks noGrp="1"/>
          </p:cNvSpPr>
          <p:nvPr>
            <p:ph type="dt" sz="half" idx="10"/>
          </p:nvPr>
        </p:nvSpPr>
        <p:spPr/>
        <p:txBody>
          <a:bodyPr/>
          <a:lstStyle/>
          <a:p>
            <a:fld id="{5CD19420-531E-48D8-B354-A9B4429CBA6D}" type="datetimeFigureOut">
              <a:rPr lang="en-US" smtClean="0"/>
              <a:pPr/>
              <a:t>12/17/2024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F2BC5B-E9F7-4AEB-B926-F92C17F3FD3E}" type="slidenum">
              <a:rPr lang="en-US" smtClean="0"/>
              <a:pPr/>
              <a:t>‹#›</a:t>
            </a:fld>
            <a:endParaRPr lang="en-US"/>
          </a:p>
        </p:txBody>
      </p:sp>
    </p:spTree>
    <p:extLst>
      <p:ext uri="{BB962C8B-B14F-4D97-AF65-F5344CB8AC3E}">
        <p14:creationId xmlns:p14="http://schemas.microsoft.com/office/powerpoint/2010/main" val="3208108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0160" y="-9032"/>
            <a:ext cx="11003766" cy="7333264"/>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731519" y="650240"/>
            <a:ext cx="7617256" cy="140885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731519" y="2304630"/>
            <a:ext cx="7617257" cy="41394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86310" y="6444121"/>
            <a:ext cx="820958" cy="389467"/>
          </a:xfrm>
          <a:prstGeom prst="rect">
            <a:avLst/>
          </a:prstGeom>
        </p:spPr>
        <p:txBody>
          <a:bodyPr vert="horz" lIns="91440" tIns="45720" rIns="91440" bIns="45720" rtlCol="0" anchor="ctr"/>
          <a:lstStyle>
            <a:lvl1pPr algn="r">
              <a:defRPr sz="960">
                <a:solidFill>
                  <a:schemeClr val="tx1">
                    <a:tint val="75000"/>
                  </a:schemeClr>
                </a:solidFill>
              </a:defRPr>
            </a:lvl1pPr>
          </a:lstStyle>
          <a:p>
            <a:fld id="{5CD19420-531E-48D8-B354-A9B4429CBA6D}" type="datetimeFigureOut">
              <a:rPr lang="en-US" smtClean="0"/>
              <a:pPr/>
              <a:t>12/17/2024</a:t>
            </a:fld>
            <a:endParaRPr lang="en-US"/>
          </a:p>
        </p:txBody>
      </p:sp>
      <p:sp>
        <p:nvSpPr>
          <p:cNvPr id="5" name="Footer Placeholder 4"/>
          <p:cNvSpPr>
            <a:spLocks noGrp="1"/>
          </p:cNvSpPr>
          <p:nvPr>
            <p:ph type="ftr" sz="quarter" idx="3"/>
          </p:nvPr>
        </p:nvSpPr>
        <p:spPr>
          <a:xfrm>
            <a:off x="731519" y="6444121"/>
            <a:ext cx="5547568" cy="389467"/>
          </a:xfrm>
          <a:prstGeom prst="rect">
            <a:avLst/>
          </a:prstGeom>
        </p:spPr>
        <p:txBody>
          <a:bodyPr vert="horz" lIns="91440" tIns="45720" rIns="91440" bIns="45720" rtlCol="0" anchor="ctr"/>
          <a:lstStyle>
            <a:lvl1pPr algn="l">
              <a:defRPr sz="9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733611" y="6444121"/>
            <a:ext cx="615166" cy="389467"/>
          </a:xfrm>
          <a:prstGeom prst="rect">
            <a:avLst/>
          </a:prstGeom>
        </p:spPr>
        <p:txBody>
          <a:bodyPr vert="horz" lIns="91440" tIns="45720" rIns="91440" bIns="45720" rtlCol="0" anchor="ctr"/>
          <a:lstStyle>
            <a:lvl1pPr algn="r">
              <a:defRPr sz="960">
                <a:solidFill>
                  <a:schemeClr val="accent1"/>
                </a:solidFill>
              </a:defRPr>
            </a:lvl1pPr>
          </a:lstStyle>
          <a:p>
            <a:fld id="{60F2BC5B-E9F7-4AEB-B926-F92C17F3FD3E}" type="slidenum">
              <a:rPr lang="en-US" smtClean="0"/>
              <a:pPr/>
              <a:t>‹#›</a:t>
            </a:fld>
            <a:endParaRPr lang="en-US"/>
          </a:p>
        </p:txBody>
      </p:sp>
    </p:spTree>
    <p:extLst>
      <p:ext uri="{BB962C8B-B14F-4D97-AF65-F5344CB8AC3E}">
        <p14:creationId xmlns:p14="http://schemas.microsoft.com/office/powerpoint/2010/main" val="3075930579"/>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Lst>
  <p:txStyles>
    <p:titleStyle>
      <a:lvl1pPr algn="l" defTabSz="487695" rtl="0" eaLnBrk="1" latinLnBrk="0" hangingPunct="1">
        <a:spcBef>
          <a:spcPct val="0"/>
        </a:spcBef>
        <a:buNone/>
        <a:defRPr sz="384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71" indent="-365771" algn="l" defTabSz="487695" rtl="0" eaLnBrk="1" latinLnBrk="0" hangingPunct="1">
        <a:spcBef>
          <a:spcPts val="1067"/>
        </a:spcBef>
        <a:spcAft>
          <a:spcPts val="0"/>
        </a:spcAft>
        <a:buClr>
          <a:schemeClr val="accent1"/>
        </a:buClr>
        <a:buSzPct val="80000"/>
        <a:buFont typeface="Wingdings 3" charset="2"/>
        <a:buChar char=""/>
        <a:defRPr sz="1920" kern="1200">
          <a:solidFill>
            <a:schemeClr val="tx1">
              <a:lumMod val="75000"/>
              <a:lumOff val="25000"/>
            </a:schemeClr>
          </a:solidFill>
          <a:latin typeface="+mn-lt"/>
          <a:ea typeface="+mn-ea"/>
          <a:cs typeface="+mn-cs"/>
        </a:defRPr>
      </a:lvl1pPr>
      <a:lvl2pPr marL="792505" indent="-304810" algn="l" defTabSz="487695" rtl="0" eaLnBrk="1" latinLnBrk="0" hangingPunct="1">
        <a:spcBef>
          <a:spcPts val="1067"/>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2pPr>
      <a:lvl3pPr marL="1219238" indent="-243848" algn="l" defTabSz="487695" rtl="0" eaLnBrk="1" latinLnBrk="0" hangingPunct="1">
        <a:spcBef>
          <a:spcPts val="1067"/>
        </a:spcBef>
        <a:spcAft>
          <a:spcPts val="0"/>
        </a:spcAft>
        <a:buClr>
          <a:schemeClr val="accent1"/>
        </a:buClr>
        <a:buSzPct val="80000"/>
        <a:buFont typeface="Wingdings 3" charset="2"/>
        <a:buChar char=""/>
        <a:defRPr sz="1493" kern="1200">
          <a:solidFill>
            <a:schemeClr val="tx1">
              <a:lumMod val="75000"/>
              <a:lumOff val="25000"/>
            </a:schemeClr>
          </a:solidFill>
          <a:latin typeface="+mn-lt"/>
          <a:ea typeface="+mn-ea"/>
          <a:cs typeface="+mn-cs"/>
        </a:defRPr>
      </a:lvl3pPr>
      <a:lvl4pPr marL="1706933" indent="-243848" algn="l" defTabSz="487695" rtl="0" eaLnBrk="1" latinLnBrk="0" hangingPunct="1">
        <a:spcBef>
          <a:spcPts val="1067"/>
        </a:spcBef>
        <a:spcAft>
          <a:spcPts val="0"/>
        </a:spcAft>
        <a:buClr>
          <a:schemeClr val="accent1"/>
        </a:buClr>
        <a:buSzPct val="80000"/>
        <a:buFont typeface="Wingdings 3" charset="2"/>
        <a:buChar char=""/>
        <a:defRPr sz="1280" kern="1200">
          <a:solidFill>
            <a:schemeClr val="tx1">
              <a:lumMod val="75000"/>
              <a:lumOff val="25000"/>
            </a:schemeClr>
          </a:solidFill>
          <a:latin typeface="+mn-lt"/>
          <a:ea typeface="+mn-ea"/>
          <a:cs typeface="+mn-cs"/>
        </a:defRPr>
      </a:lvl4pPr>
      <a:lvl5pPr marL="2194629" indent="-243848" algn="l" defTabSz="487695" rtl="0" eaLnBrk="1" latinLnBrk="0" hangingPunct="1">
        <a:spcBef>
          <a:spcPts val="1067"/>
        </a:spcBef>
        <a:spcAft>
          <a:spcPts val="0"/>
        </a:spcAft>
        <a:buClr>
          <a:schemeClr val="accent1"/>
        </a:buClr>
        <a:buSzPct val="80000"/>
        <a:buFont typeface="Wingdings 3" charset="2"/>
        <a:buChar char=""/>
        <a:defRPr sz="1280" kern="1200">
          <a:solidFill>
            <a:schemeClr val="tx1">
              <a:lumMod val="75000"/>
              <a:lumOff val="25000"/>
            </a:schemeClr>
          </a:solidFill>
          <a:latin typeface="+mn-lt"/>
          <a:ea typeface="+mn-ea"/>
          <a:cs typeface="+mn-cs"/>
        </a:defRPr>
      </a:lvl5pPr>
      <a:lvl6pPr marL="2682324" indent="-243848" algn="l" defTabSz="487695" rtl="0" eaLnBrk="1" latinLnBrk="0" hangingPunct="1">
        <a:spcBef>
          <a:spcPts val="1067"/>
        </a:spcBef>
        <a:spcAft>
          <a:spcPts val="0"/>
        </a:spcAft>
        <a:buClr>
          <a:schemeClr val="accent1"/>
        </a:buClr>
        <a:buSzPct val="80000"/>
        <a:buFont typeface="Wingdings 3" charset="2"/>
        <a:buChar char=""/>
        <a:defRPr sz="1280" kern="1200">
          <a:solidFill>
            <a:schemeClr val="tx1">
              <a:lumMod val="75000"/>
              <a:lumOff val="25000"/>
            </a:schemeClr>
          </a:solidFill>
          <a:latin typeface="+mn-lt"/>
          <a:ea typeface="+mn-ea"/>
          <a:cs typeface="+mn-cs"/>
        </a:defRPr>
      </a:lvl6pPr>
      <a:lvl7pPr marL="3170019" indent="-243848" algn="l" defTabSz="487695" rtl="0" eaLnBrk="1" latinLnBrk="0" hangingPunct="1">
        <a:spcBef>
          <a:spcPts val="1067"/>
        </a:spcBef>
        <a:spcAft>
          <a:spcPts val="0"/>
        </a:spcAft>
        <a:buClr>
          <a:schemeClr val="accent1"/>
        </a:buClr>
        <a:buSzPct val="80000"/>
        <a:buFont typeface="Wingdings 3" charset="2"/>
        <a:buChar char=""/>
        <a:defRPr sz="1280" kern="1200">
          <a:solidFill>
            <a:schemeClr val="tx1">
              <a:lumMod val="75000"/>
              <a:lumOff val="25000"/>
            </a:schemeClr>
          </a:solidFill>
          <a:latin typeface="+mn-lt"/>
          <a:ea typeface="+mn-ea"/>
          <a:cs typeface="+mn-cs"/>
        </a:defRPr>
      </a:lvl7pPr>
      <a:lvl8pPr marL="3657714" indent="-243848" algn="l" defTabSz="487695" rtl="0" eaLnBrk="1" latinLnBrk="0" hangingPunct="1">
        <a:spcBef>
          <a:spcPts val="1067"/>
        </a:spcBef>
        <a:spcAft>
          <a:spcPts val="0"/>
        </a:spcAft>
        <a:buClr>
          <a:schemeClr val="accent1"/>
        </a:buClr>
        <a:buSzPct val="80000"/>
        <a:buFont typeface="Wingdings 3" charset="2"/>
        <a:buChar char=""/>
        <a:defRPr sz="1280" kern="1200">
          <a:solidFill>
            <a:schemeClr val="tx1">
              <a:lumMod val="75000"/>
              <a:lumOff val="25000"/>
            </a:schemeClr>
          </a:solidFill>
          <a:latin typeface="+mn-lt"/>
          <a:ea typeface="+mn-ea"/>
          <a:cs typeface="+mn-cs"/>
        </a:defRPr>
      </a:lvl8pPr>
      <a:lvl9pPr marL="4145410" indent="-243848" algn="l" defTabSz="487695" rtl="0" eaLnBrk="1" latinLnBrk="0" hangingPunct="1">
        <a:spcBef>
          <a:spcPts val="1067"/>
        </a:spcBef>
        <a:spcAft>
          <a:spcPts val="0"/>
        </a:spcAft>
        <a:buClr>
          <a:schemeClr val="accent1"/>
        </a:buClr>
        <a:buSzPct val="80000"/>
        <a:buFont typeface="Wingdings 3" charset="2"/>
        <a:buChar char=""/>
        <a:defRPr sz="1280" kern="1200">
          <a:solidFill>
            <a:schemeClr val="tx1">
              <a:lumMod val="75000"/>
              <a:lumOff val="25000"/>
            </a:schemeClr>
          </a:solidFill>
          <a:latin typeface="+mn-lt"/>
          <a:ea typeface="+mn-ea"/>
          <a:cs typeface="+mn-cs"/>
        </a:defRPr>
      </a:lvl9pPr>
    </p:bodyStyle>
    <p:otherStyle>
      <a:defPPr>
        <a:defRPr lang="en-US"/>
      </a:defPPr>
      <a:lvl1pPr marL="0" algn="l" defTabSz="487695" rtl="0" eaLnBrk="1" latinLnBrk="0" hangingPunct="1">
        <a:defRPr sz="1920" kern="1200">
          <a:solidFill>
            <a:schemeClr val="tx1"/>
          </a:solidFill>
          <a:latin typeface="+mn-lt"/>
          <a:ea typeface="+mn-ea"/>
          <a:cs typeface="+mn-cs"/>
        </a:defRPr>
      </a:lvl1pPr>
      <a:lvl2pPr marL="487695" algn="l" defTabSz="487695" rtl="0" eaLnBrk="1" latinLnBrk="0" hangingPunct="1">
        <a:defRPr sz="1920" kern="1200">
          <a:solidFill>
            <a:schemeClr val="tx1"/>
          </a:solidFill>
          <a:latin typeface="+mn-lt"/>
          <a:ea typeface="+mn-ea"/>
          <a:cs typeface="+mn-cs"/>
        </a:defRPr>
      </a:lvl2pPr>
      <a:lvl3pPr marL="975390" algn="l" defTabSz="487695" rtl="0" eaLnBrk="1" latinLnBrk="0" hangingPunct="1">
        <a:defRPr sz="1920" kern="1200">
          <a:solidFill>
            <a:schemeClr val="tx1"/>
          </a:solidFill>
          <a:latin typeface="+mn-lt"/>
          <a:ea typeface="+mn-ea"/>
          <a:cs typeface="+mn-cs"/>
        </a:defRPr>
      </a:lvl3pPr>
      <a:lvl4pPr marL="1463086" algn="l" defTabSz="487695" rtl="0" eaLnBrk="1" latinLnBrk="0" hangingPunct="1">
        <a:defRPr sz="1920" kern="1200">
          <a:solidFill>
            <a:schemeClr val="tx1"/>
          </a:solidFill>
          <a:latin typeface="+mn-lt"/>
          <a:ea typeface="+mn-ea"/>
          <a:cs typeface="+mn-cs"/>
        </a:defRPr>
      </a:lvl4pPr>
      <a:lvl5pPr marL="1950781" algn="l" defTabSz="487695" rtl="0" eaLnBrk="1" latinLnBrk="0" hangingPunct="1">
        <a:defRPr sz="1920" kern="1200">
          <a:solidFill>
            <a:schemeClr val="tx1"/>
          </a:solidFill>
          <a:latin typeface="+mn-lt"/>
          <a:ea typeface="+mn-ea"/>
          <a:cs typeface="+mn-cs"/>
        </a:defRPr>
      </a:lvl5pPr>
      <a:lvl6pPr marL="2438476" algn="l" defTabSz="487695" rtl="0" eaLnBrk="1" latinLnBrk="0" hangingPunct="1">
        <a:defRPr sz="1920" kern="1200">
          <a:solidFill>
            <a:schemeClr val="tx1"/>
          </a:solidFill>
          <a:latin typeface="+mn-lt"/>
          <a:ea typeface="+mn-ea"/>
          <a:cs typeface="+mn-cs"/>
        </a:defRPr>
      </a:lvl6pPr>
      <a:lvl7pPr marL="2926171" algn="l" defTabSz="487695" rtl="0" eaLnBrk="1" latinLnBrk="0" hangingPunct="1">
        <a:defRPr sz="1920" kern="1200">
          <a:solidFill>
            <a:schemeClr val="tx1"/>
          </a:solidFill>
          <a:latin typeface="+mn-lt"/>
          <a:ea typeface="+mn-ea"/>
          <a:cs typeface="+mn-cs"/>
        </a:defRPr>
      </a:lvl7pPr>
      <a:lvl8pPr marL="3413867" algn="l" defTabSz="487695" rtl="0" eaLnBrk="1" latinLnBrk="0" hangingPunct="1">
        <a:defRPr sz="1920" kern="1200">
          <a:solidFill>
            <a:schemeClr val="tx1"/>
          </a:solidFill>
          <a:latin typeface="+mn-lt"/>
          <a:ea typeface="+mn-ea"/>
          <a:cs typeface="+mn-cs"/>
        </a:defRPr>
      </a:lvl8pPr>
      <a:lvl9pPr marL="3901562" algn="l" defTabSz="487695"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7.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2960" y="1981200"/>
            <a:ext cx="9326880" cy="914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pPr algn="ctr"/>
            <a:r>
              <a:rPr lang="en-US" sz="4000" b="1" dirty="0">
                <a:solidFill>
                  <a:schemeClr val="tx1"/>
                </a:solidFill>
                <a:latin typeface="+mj-lt"/>
              </a:rPr>
              <a:t>Paradigms of Rural Development</a:t>
            </a:r>
          </a:p>
        </p:txBody>
      </p:sp>
      <p:sp>
        <p:nvSpPr>
          <p:cNvPr id="3" name="Subtitle 2"/>
          <p:cNvSpPr>
            <a:spLocks noGrp="1"/>
          </p:cNvSpPr>
          <p:nvPr>
            <p:ph type="subTitle" idx="1"/>
          </p:nvPr>
        </p:nvSpPr>
        <p:spPr>
          <a:xfrm>
            <a:off x="1295400" y="3647607"/>
            <a:ext cx="7680960" cy="1676400"/>
          </a:xfrm>
        </p:spPr>
        <p:style>
          <a:lnRef idx="1">
            <a:schemeClr val="accent5"/>
          </a:lnRef>
          <a:fillRef idx="2">
            <a:schemeClr val="accent5"/>
          </a:fillRef>
          <a:effectRef idx="1">
            <a:schemeClr val="accent5"/>
          </a:effectRef>
          <a:fontRef idx="minor">
            <a:schemeClr val="dk1"/>
          </a:fontRef>
        </p:style>
        <p:txBody>
          <a:bodyPr>
            <a:normAutofit/>
          </a:bodyPr>
          <a:lstStyle/>
          <a:p>
            <a:pPr algn="ctr"/>
            <a:r>
              <a:rPr lang="en-US" sz="3200" b="1" dirty="0">
                <a:solidFill>
                  <a:srgbClr val="5642D0"/>
                </a:solidFill>
              </a:rPr>
              <a:t>Department of Development Studies</a:t>
            </a:r>
          </a:p>
          <a:p>
            <a:pPr algn="ctr"/>
            <a:r>
              <a:rPr lang="en-US" sz="3200" b="1" dirty="0">
                <a:solidFill>
                  <a:srgbClr val="5642D0"/>
                </a:solidFill>
              </a:rPr>
              <a:t>Daffodil International University </a:t>
            </a:r>
          </a:p>
        </p:txBody>
      </p:sp>
    </p:spTree>
    <p:extLst>
      <p:ext uri="{BB962C8B-B14F-4D97-AF65-F5344CB8AC3E}">
        <p14:creationId xmlns:p14="http://schemas.microsoft.com/office/powerpoint/2010/main" val="4149325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559" y="876300"/>
            <a:ext cx="9860281" cy="685800"/>
          </a:xfrm>
        </p:spPr>
        <p:style>
          <a:lnRef idx="1">
            <a:schemeClr val="accent5"/>
          </a:lnRef>
          <a:fillRef idx="2">
            <a:schemeClr val="accent5"/>
          </a:fillRef>
          <a:effectRef idx="1">
            <a:schemeClr val="accent5"/>
          </a:effectRef>
          <a:fontRef idx="minor">
            <a:schemeClr val="dk1"/>
          </a:fontRef>
        </p:style>
        <p:txBody>
          <a:bodyPr>
            <a:normAutofit/>
          </a:bodyPr>
          <a:lstStyle/>
          <a:p>
            <a:pPr algn="ctr"/>
            <a:r>
              <a:rPr lang="en-US" dirty="0">
                <a:latin typeface="Eras Demi ITC" pitchFamily="34" charset="0"/>
              </a:rPr>
              <a:t>Implications of Modernization Theory </a:t>
            </a:r>
          </a:p>
        </p:txBody>
      </p:sp>
      <p:sp>
        <p:nvSpPr>
          <p:cNvPr id="3" name="Content Placeholder 2"/>
          <p:cNvSpPr>
            <a:spLocks noGrp="1"/>
          </p:cNvSpPr>
          <p:nvPr>
            <p:ph idx="1"/>
          </p:nvPr>
        </p:nvSpPr>
        <p:spPr>
          <a:xfrm>
            <a:off x="381000" y="1219200"/>
            <a:ext cx="10439400" cy="6324600"/>
          </a:xfrm>
        </p:spPr>
        <p:txBody>
          <a:bodyPr>
            <a:normAutofit/>
          </a:bodyPr>
          <a:lstStyle/>
          <a:p>
            <a:pPr marL="0" indent="0" algn="just">
              <a:buNone/>
            </a:pPr>
            <a:endParaRPr lang="en-US" sz="2600" dirty="0">
              <a:solidFill>
                <a:schemeClr val="tx1"/>
              </a:solidFill>
              <a:latin typeface="Eras Demi ITC" pitchFamily="34" charset="0"/>
            </a:endParaRPr>
          </a:p>
          <a:p>
            <a:pPr algn="just">
              <a:buClr>
                <a:srgbClr val="FF0000"/>
              </a:buClr>
              <a:buFont typeface="Wingdings" panose="05000000000000000000" pitchFamily="2" charset="2"/>
              <a:buChar char="Ø"/>
            </a:pPr>
            <a:r>
              <a:rPr lang="en-US" sz="2600" dirty="0">
                <a:solidFill>
                  <a:srgbClr val="00B0F0"/>
                </a:solidFill>
                <a:latin typeface="Eras Demi ITC" pitchFamily="34" charset="0"/>
              </a:rPr>
              <a:t>Technology Transfer: </a:t>
            </a:r>
            <a:r>
              <a:rPr lang="en-US" sz="2600" dirty="0">
                <a:solidFill>
                  <a:schemeClr val="tx1"/>
                </a:solidFill>
                <a:latin typeface="Eras Demi ITC" pitchFamily="34" charset="0"/>
              </a:rPr>
              <a:t>Modernization theory led to a push for the transfer of technology and expertise from industrialized nations to less developed ones, such transfers would facilitate their development and modernization.</a:t>
            </a:r>
          </a:p>
          <a:p>
            <a:pPr marL="0" indent="0" algn="just">
              <a:buClr>
                <a:srgbClr val="FF0000"/>
              </a:buClr>
              <a:buNone/>
            </a:pPr>
            <a:endParaRPr lang="en-US" sz="2600" dirty="0">
              <a:solidFill>
                <a:schemeClr val="tx1"/>
              </a:solidFill>
              <a:latin typeface="Eras Demi ITC" pitchFamily="34" charset="0"/>
            </a:endParaRPr>
          </a:p>
          <a:p>
            <a:pPr algn="just">
              <a:buClr>
                <a:srgbClr val="FF0000"/>
              </a:buClr>
              <a:buFont typeface="Wingdings" panose="05000000000000000000" pitchFamily="2" charset="2"/>
              <a:buChar char="Ø"/>
            </a:pPr>
            <a:r>
              <a:rPr lang="en-US" sz="2600" dirty="0">
                <a:solidFill>
                  <a:srgbClr val="00B0F0"/>
                </a:solidFill>
                <a:latin typeface="Eras Demi ITC" pitchFamily="34" charset="0"/>
              </a:rPr>
              <a:t>Understanding Social Change: </a:t>
            </a:r>
            <a:r>
              <a:rPr lang="en-US" sz="2600" dirty="0">
                <a:solidFill>
                  <a:schemeClr val="tx1"/>
                </a:solidFill>
                <a:latin typeface="Eras Demi ITC" pitchFamily="34" charset="0"/>
              </a:rPr>
              <a:t>It contributed to the understanding of social change and the transition from traditional to modern societies. </a:t>
            </a:r>
          </a:p>
        </p:txBody>
      </p:sp>
    </p:spTree>
    <p:extLst>
      <p:ext uri="{BB962C8B-B14F-4D97-AF65-F5344CB8AC3E}">
        <p14:creationId xmlns:p14="http://schemas.microsoft.com/office/powerpoint/2010/main" val="1144587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9860281" cy="1219200"/>
          </a:xfrm>
        </p:spPr>
        <p:style>
          <a:lnRef idx="1">
            <a:schemeClr val="accent5"/>
          </a:lnRef>
          <a:fillRef idx="2">
            <a:schemeClr val="accent5"/>
          </a:fillRef>
          <a:effectRef idx="1">
            <a:schemeClr val="accent5"/>
          </a:effectRef>
          <a:fontRef idx="minor">
            <a:schemeClr val="dk1"/>
          </a:fontRef>
        </p:style>
        <p:txBody>
          <a:bodyPr>
            <a:normAutofit fontScale="90000"/>
          </a:bodyPr>
          <a:lstStyle/>
          <a:p>
            <a:pPr algn="ctr"/>
            <a:r>
              <a:rPr lang="en-US" dirty="0">
                <a:latin typeface="Eras Demi ITC" pitchFamily="34" charset="0"/>
              </a:rPr>
              <a:t>Relationship with Rural Development </a:t>
            </a:r>
            <a:br>
              <a:rPr lang="en-US" dirty="0">
                <a:latin typeface="Eras Demi ITC" pitchFamily="34" charset="0"/>
              </a:rPr>
            </a:br>
            <a:r>
              <a:rPr lang="en-US" dirty="0">
                <a:latin typeface="Eras Demi ITC" pitchFamily="34" charset="0"/>
              </a:rPr>
              <a:t>(Bangladesh Context)</a:t>
            </a:r>
          </a:p>
        </p:txBody>
      </p:sp>
      <p:sp>
        <p:nvSpPr>
          <p:cNvPr id="3" name="Content Placeholder 2"/>
          <p:cNvSpPr>
            <a:spLocks noGrp="1"/>
          </p:cNvSpPr>
          <p:nvPr>
            <p:ph idx="1"/>
          </p:nvPr>
        </p:nvSpPr>
        <p:spPr>
          <a:xfrm>
            <a:off x="182881" y="1371600"/>
            <a:ext cx="10439400" cy="5715000"/>
          </a:xfrm>
        </p:spPr>
        <p:txBody>
          <a:bodyPr>
            <a:normAutofit fontScale="77500" lnSpcReduction="20000"/>
          </a:bodyPr>
          <a:lstStyle/>
          <a:p>
            <a:pPr marL="0" indent="0" algn="just">
              <a:buNone/>
            </a:pPr>
            <a:r>
              <a:rPr lang="en-US" sz="3000" dirty="0">
                <a:latin typeface="Eras Demi ITC" pitchFamily="34" charset="0"/>
              </a:rPr>
              <a:t>Modernization theory has both positive &amp; negative feature in relation with rural development of Bangladesh.  </a:t>
            </a:r>
          </a:p>
          <a:p>
            <a:pPr marL="0" indent="0" algn="just">
              <a:buNone/>
            </a:pPr>
            <a:r>
              <a:rPr lang="en-US" sz="4000" dirty="0">
                <a:solidFill>
                  <a:srgbClr val="FF0000"/>
                </a:solidFill>
                <a:latin typeface="Eras Demi ITC" pitchFamily="34" charset="0"/>
              </a:rPr>
              <a:t>Positive Aspects: </a:t>
            </a:r>
          </a:p>
          <a:p>
            <a:pPr algn="just">
              <a:buClr>
                <a:srgbClr val="0070C0"/>
              </a:buClr>
              <a:buFont typeface="Courier New" panose="02070309020205020404" pitchFamily="49" charset="0"/>
              <a:buChar char="o"/>
            </a:pPr>
            <a:r>
              <a:rPr lang="en-US" sz="3000" dirty="0">
                <a:solidFill>
                  <a:srgbClr val="00B050"/>
                </a:solidFill>
                <a:latin typeface="Eras Demi ITC" pitchFamily="34" charset="0"/>
              </a:rPr>
              <a:t>Agricultural Modernization: </a:t>
            </a:r>
            <a:r>
              <a:rPr lang="en-US" sz="3000" dirty="0">
                <a:solidFill>
                  <a:schemeClr val="tx1"/>
                </a:solidFill>
                <a:latin typeface="Eras Demi ITC" pitchFamily="34" charset="0"/>
              </a:rPr>
              <a:t>These efforts include the introduction of high-yield crop varieties, irrigation projects, better farming practices, and the use of technology to improve agricultural productivity. </a:t>
            </a:r>
          </a:p>
          <a:p>
            <a:pPr marL="0" indent="0" algn="just">
              <a:buNone/>
            </a:pPr>
            <a:endParaRPr lang="en-US" sz="3000" dirty="0">
              <a:solidFill>
                <a:schemeClr val="tx1"/>
              </a:solidFill>
              <a:latin typeface="Eras Demi ITC" pitchFamily="34" charset="0"/>
            </a:endParaRPr>
          </a:p>
          <a:p>
            <a:pPr algn="just">
              <a:buClr>
                <a:srgbClr val="00B0F0"/>
              </a:buClr>
              <a:buFont typeface="Courier New" panose="02070309020205020404" pitchFamily="49" charset="0"/>
              <a:buChar char="o"/>
            </a:pPr>
            <a:r>
              <a:rPr lang="en-US" sz="3000" dirty="0">
                <a:solidFill>
                  <a:srgbClr val="00B050"/>
                </a:solidFill>
                <a:latin typeface="Eras Demi ITC" pitchFamily="34" charset="0"/>
              </a:rPr>
              <a:t>Infrastructure Development: </a:t>
            </a:r>
            <a:r>
              <a:rPr lang="en-US" sz="3000" dirty="0">
                <a:solidFill>
                  <a:schemeClr val="tx1"/>
                </a:solidFill>
                <a:latin typeface="Eras Demi ITC" pitchFamily="34" charset="0"/>
              </a:rPr>
              <a:t>Modernization efforts to development of infrastructure such as building roads, bridges, and transportation networks to facilitate the movement of goods and people which linking rural areas with urban centers and markets.</a:t>
            </a:r>
          </a:p>
          <a:p>
            <a:pPr marL="0" indent="0" algn="just">
              <a:buNone/>
            </a:pPr>
            <a:endParaRPr lang="en-US" sz="3000" dirty="0">
              <a:solidFill>
                <a:schemeClr val="tx1"/>
              </a:solidFill>
              <a:latin typeface="Eras Demi ITC" pitchFamily="34" charset="0"/>
            </a:endParaRPr>
          </a:p>
          <a:p>
            <a:pPr algn="just">
              <a:buClr>
                <a:srgbClr val="00B0F0"/>
              </a:buClr>
              <a:buFont typeface="Courier New" panose="02070309020205020404" pitchFamily="49" charset="0"/>
              <a:buChar char="o"/>
            </a:pPr>
            <a:r>
              <a:rPr lang="en-US" sz="3000" dirty="0">
                <a:solidFill>
                  <a:srgbClr val="00B050"/>
                </a:solidFill>
                <a:latin typeface="Eras Demi ITC" pitchFamily="34" charset="0"/>
              </a:rPr>
              <a:t>Social and Educational Improvement: </a:t>
            </a:r>
            <a:r>
              <a:rPr lang="en-US" sz="3000" dirty="0">
                <a:solidFill>
                  <a:schemeClr val="tx1"/>
                </a:solidFill>
                <a:latin typeface="Eras Demi ITC" pitchFamily="34" charset="0"/>
              </a:rPr>
              <a:t>Rural development programs in Bangladesh focus on improving enhancing access to education, healthcare, and social services. Promoting education is seen as essential for increasing human capital.</a:t>
            </a:r>
          </a:p>
          <a:p>
            <a:pPr marL="0" indent="0" algn="just">
              <a:buNone/>
            </a:pPr>
            <a:endParaRPr lang="en-US" sz="3000" dirty="0">
              <a:solidFill>
                <a:srgbClr val="FF0000"/>
              </a:solidFill>
              <a:latin typeface="Eras Demi ITC" pitchFamily="34" charset="0"/>
            </a:endParaRPr>
          </a:p>
        </p:txBody>
      </p:sp>
    </p:spTree>
    <p:extLst>
      <p:ext uri="{BB962C8B-B14F-4D97-AF65-F5344CB8AC3E}">
        <p14:creationId xmlns:p14="http://schemas.microsoft.com/office/powerpoint/2010/main" val="4292291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1"/>
            <a:ext cx="9860281" cy="1143000"/>
          </a:xfrm>
        </p:spPr>
        <p:style>
          <a:lnRef idx="1">
            <a:schemeClr val="accent5"/>
          </a:lnRef>
          <a:fillRef idx="2">
            <a:schemeClr val="accent5"/>
          </a:fillRef>
          <a:effectRef idx="1">
            <a:schemeClr val="accent5"/>
          </a:effectRef>
          <a:fontRef idx="minor">
            <a:schemeClr val="dk1"/>
          </a:fontRef>
        </p:style>
        <p:txBody>
          <a:bodyPr>
            <a:normAutofit fontScale="90000"/>
          </a:bodyPr>
          <a:lstStyle/>
          <a:p>
            <a:pPr algn="ctr"/>
            <a:r>
              <a:rPr lang="en-US" dirty="0">
                <a:latin typeface="Eras Demi ITC" pitchFamily="34" charset="0"/>
              </a:rPr>
              <a:t>Impact of Modernization Theory </a:t>
            </a:r>
            <a:br>
              <a:rPr lang="en-US" dirty="0">
                <a:latin typeface="Eras Demi ITC" pitchFamily="34" charset="0"/>
              </a:rPr>
            </a:br>
            <a:r>
              <a:rPr lang="en-US" dirty="0">
                <a:latin typeface="Eras Demi ITC" pitchFamily="34" charset="0"/>
              </a:rPr>
              <a:t>(Bangladesh Context)</a:t>
            </a:r>
          </a:p>
        </p:txBody>
      </p:sp>
      <p:sp>
        <p:nvSpPr>
          <p:cNvPr id="3" name="Content Placeholder 2"/>
          <p:cNvSpPr>
            <a:spLocks noGrp="1"/>
          </p:cNvSpPr>
          <p:nvPr>
            <p:ph idx="1"/>
          </p:nvPr>
        </p:nvSpPr>
        <p:spPr>
          <a:xfrm>
            <a:off x="182881" y="1524000"/>
            <a:ext cx="10439400" cy="5562600"/>
          </a:xfrm>
        </p:spPr>
        <p:txBody>
          <a:bodyPr>
            <a:normAutofit fontScale="85000" lnSpcReduction="20000"/>
          </a:bodyPr>
          <a:lstStyle/>
          <a:p>
            <a:pPr algn="just">
              <a:buClr>
                <a:srgbClr val="00B0F0"/>
              </a:buClr>
              <a:buFont typeface="Courier New" panose="02070309020205020404" pitchFamily="49" charset="0"/>
              <a:buChar char="o"/>
            </a:pPr>
            <a:r>
              <a:rPr lang="en-US" sz="2800" dirty="0">
                <a:solidFill>
                  <a:srgbClr val="00B050"/>
                </a:solidFill>
                <a:latin typeface="Eras Demi ITC" pitchFamily="34" charset="0"/>
              </a:rPr>
              <a:t>Technological Advancements: </a:t>
            </a:r>
            <a:r>
              <a:rPr lang="en-US" sz="2800" dirty="0">
                <a:latin typeface="Eras Demi ITC" pitchFamily="34" charset="0"/>
              </a:rPr>
              <a:t>The adoption of modern technologies in agriculture and rural areas has led to increased efficiency and productivity. This has the potential to enhance the livelihoods of rural communities and reduce poverty.</a:t>
            </a:r>
          </a:p>
          <a:p>
            <a:pPr marL="0" indent="0" algn="just">
              <a:buNone/>
            </a:pPr>
            <a:endParaRPr lang="en-US" sz="2800" dirty="0">
              <a:latin typeface="Eras Demi ITC" pitchFamily="34" charset="0"/>
            </a:endParaRPr>
          </a:p>
          <a:p>
            <a:pPr algn="just">
              <a:buClr>
                <a:srgbClr val="00B0F0"/>
              </a:buClr>
              <a:buFont typeface="Courier New" panose="02070309020205020404" pitchFamily="49" charset="0"/>
              <a:buChar char="o"/>
            </a:pPr>
            <a:r>
              <a:rPr lang="en-US" sz="2800" dirty="0">
                <a:solidFill>
                  <a:srgbClr val="00B050"/>
                </a:solidFill>
                <a:latin typeface="Eras Demi ITC" pitchFamily="34" charset="0"/>
              </a:rPr>
              <a:t>Economic Growth: </a:t>
            </a:r>
            <a:r>
              <a:rPr lang="en-US" sz="2800" dirty="0">
                <a:latin typeface="Eras Demi ITC" pitchFamily="34" charset="0"/>
              </a:rPr>
              <a:t>The emphasis on economic modernization has contributed to increased agricultural productivity and diversification of the rural economy. Improved farming practices, the introduction of high-yield crop varieties, and irrigation projects have led to higher agricultural yields, contributing to economic growth.</a:t>
            </a:r>
          </a:p>
          <a:p>
            <a:pPr marL="0" indent="0" algn="just">
              <a:buNone/>
            </a:pPr>
            <a:endParaRPr lang="en-US" sz="2800" dirty="0">
              <a:latin typeface="Eras Demi ITC" pitchFamily="34" charset="0"/>
            </a:endParaRPr>
          </a:p>
          <a:p>
            <a:pPr algn="just">
              <a:buClr>
                <a:srgbClr val="00B0F0"/>
              </a:buClr>
              <a:buFont typeface="Courier New" panose="02070309020205020404" pitchFamily="49" charset="0"/>
              <a:buChar char="o"/>
            </a:pPr>
            <a:r>
              <a:rPr lang="en-US" sz="2800" dirty="0">
                <a:solidFill>
                  <a:srgbClr val="00B050"/>
                </a:solidFill>
                <a:latin typeface="Eras Demi ITC" pitchFamily="34" charset="0"/>
              </a:rPr>
              <a:t>Poverty Alleviation: </a:t>
            </a:r>
            <a:r>
              <a:rPr lang="en-US" sz="2800" dirty="0">
                <a:latin typeface="Eras Demi ITC" pitchFamily="34" charset="0"/>
              </a:rPr>
              <a:t>Bangladesh aims to reduce poverty and raise the standard of living for rural populations by creating income-generating opportunities and providing support to small-scale entrepreneurs and farmers.</a:t>
            </a:r>
          </a:p>
          <a:p>
            <a:pPr marL="0" indent="0" algn="just">
              <a:buNone/>
            </a:pPr>
            <a:endParaRPr lang="en-US" sz="3000" dirty="0">
              <a:latin typeface="Eras Demi ITC" pitchFamily="34" charset="0"/>
            </a:endParaRPr>
          </a:p>
          <a:p>
            <a:pPr marL="0" indent="0" algn="just">
              <a:buNone/>
            </a:pPr>
            <a:endParaRPr lang="en-US" sz="3000" dirty="0">
              <a:solidFill>
                <a:schemeClr val="tx1"/>
              </a:solidFill>
              <a:latin typeface="Eras Demi ITC" pitchFamily="34" charset="0"/>
            </a:endParaRPr>
          </a:p>
          <a:p>
            <a:pPr marL="0" indent="0" algn="just">
              <a:buNone/>
            </a:pPr>
            <a:endParaRPr lang="en-US" sz="3000" dirty="0">
              <a:solidFill>
                <a:srgbClr val="FF0000"/>
              </a:solidFill>
              <a:latin typeface="Eras Demi ITC" pitchFamily="34" charset="0"/>
            </a:endParaRPr>
          </a:p>
        </p:txBody>
      </p:sp>
    </p:spTree>
    <p:extLst>
      <p:ext uri="{BB962C8B-B14F-4D97-AF65-F5344CB8AC3E}">
        <p14:creationId xmlns:p14="http://schemas.microsoft.com/office/powerpoint/2010/main" val="456949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9860281" cy="1142999"/>
          </a:xfrm>
        </p:spPr>
        <p:style>
          <a:lnRef idx="1">
            <a:schemeClr val="accent5"/>
          </a:lnRef>
          <a:fillRef idx="2">
            <a:schemeClr val="accent5"/>
          </a:fillRef>
          <a:effectRef idx="1">
            <a:schemeClr val="accent5"/>
          </a:effectRef>
          <a:fontRef idx="minor">
            <a:schemeClr val="dk1"/>
          </a:fontRef>
        </p:style>
        <p:txBody>
          <a:bodyPr>
            <a:normAutofit fontScale="90000"/>
          </a:bodyPr>
          <a:lstStyle/>
          <a:p>
            <a:pPr algn="ctr"/>
            <a:r>
              <a:rPr lang="en-US" dirty="0">
                <a:latin typeface="Eras Demi ITC" pitchFamily="34" charset="0"/>
              </a:rPr>
              <a:t>Impact of Modernization Theory </a:t>
            </a:r>
            <a:br>
              <a:rPr lang="en-US" dirty="0">
                <a:latin typeface="Eras Demi ITC" pitchFamily="34" charset="0"/>
              </a:rPr>
            </a:br>
            <a:r>
              <a:rPr lang="en-US" dirty="0">
                <a:latin typeface="Eras Demi ITC" pitchFamily="34" charset="0"/>
              </a:rPr>
              <a:t>(Bangladesh Context)</a:t>
            </a:r>
          </a:p>
        </p:txBody>
      </p:sp>
      <p:sp>
        <p:nvSpPr>
          <p:cNvPr id="3" name="Content Placeholder 2"/>
          <p:cNvSpPr>
            <a:spLocks noGrp="1"/>
          </p:cNvSpPr>
          <p:nvPr>
            <p:ph idx="1"/>
          </p:nvPr>
        </p:nvSpPr>
        <p:spPr>
          <a:xfrm>
            <a:off x="182881" y="1447800"/>
            <a:ext cx="10439400" cy="5638799"/>
          </a:xfrm>
        </p:spPr>
        <p:txBody>
          <a:bodyPr>
            <a:normAutofit fontScale="55000" lnSpcReduction="20000"/>
          </a:bodyPr>
          <a:lstStyle/>
          <a:p>
            <a:pPr marL="0" indent="0" algn="just">
              <a:buNone/>
            </a:pPr>
            <a:r>
              <a:rPr lang="en-US" sz="5100" dirty="0">
                <a:solidFill>
                  <a:srgbClr val="FF0000"/>
                </a:solidFill>
                <a:latin typeface="Eras Demi ITC" pitchFamily="34" charset="0"/>
              </a:rPr>
              <a:t>Negative Aspects: </a:t>
            </a:r>
          </a:p>
          <a:p>
            <a:pPr marL="0" indent="0" algn="just">
              <a:buNone/>
            </a:pPr>
            <a:endParaRPr lang="en-US" sz="2900" dirty="0">
              <a:latin typeface="Eras Demi ITC" pitchFamily="34" charset="0"/>
            </a:endParaRPr>
          </a:p>
          <a:p>
            <a:pPr algn="just">
              <a:buClr>
                <a:srgbClr val="00B0F0"/>
              </a:buClr>
              <a:buFont typeface="Wingdings" panose="05000000000000000000" pitchFamily="2" charset="2"/>
              <a:buChar char="q"/>
            </a:pPr>
            <a:r>
              <a:rPr lang="en-US" sz="3800" dirty="0">
                <a:solidFill>
                  <a:srgbClr val="00B050"/>
                </a:solidFill>
                <a:latin typeface="Eras Demi ITC" pitchFamily="34" charset="0"/>
              </a:rPr>
              <a:t>Western-Centric Bias: </a:t>
            </a:r>
            <a:r>
              <a:rPr lang="en-US" sz="3800" dirty="0">
                <a:solidFill>
                  <a:schemeClr val="tx1"/>
                </a:solidFill>
                <a:latin typeface="Eras Demi ITC" pitchFamily="34" charset="0"/>
              </a:rPr>
              <a:t>Modernization theory's adoption of Western values and institutions is the path to development which may not align with the cultural and historical context of Bangladesh and neglect local traditions, values, and practices. </a:t>
            </a:r>
          </a:p>
          <a:p>
            <a:pPr marL="0" indent="0" algn="just">
              <a:buNone/>
            </a:pPr>
            <a:endParaRPr lang="en-US" sz="3400" dirty="0">
              <a:solidFill>
                <a:schemeClr val="tx1"/>
              </a:solidFill>
              <a:latin typeface="Eras Demi ITC" pitchFamily="34" charset="0"/>
            </a:endParaRPr>
          </a:p>
          <a:p>
            <a:pPr algn="just">
              <a:buClr>
                <a:srgbClr val="00B0F0"/>
              </a:buClr>
              <a:buFont typeface="Wingdings" panose="05000000000000000000" pitchFamily="2" charset="2"/>
              <a:buChar char="q"/>
            </a:pPr>
            <a:r>
              <a:rPr lang="en-US" sz="3800" dirty="0">
                <a:solidFill>
                  <a:srgbClr val="00B050"/>
                </a:solidFill>
                <a:latin typeface="Eras Demi ITC" pitchFamily="34" charset="0"/>
              </a:rPr>
              <a:t>Simplification of Development: </a:t>
            </a:r>
            <a:r>
              <a:rPr lang="en-US" sz="3800" dirty="0">
                <a:solidFill>
                  <a:schemeClr val="tx1"/>
                </a:solidFill>
                <a:latin typeface="Eras Demi ITC" pitchFamily="34" charset="0"/>
              </a:rPr>
              <a:t>Modernization theory can oversimplify the complex development processes and challenges in rural Bangladesh. It often fails to account for factors such as landlessness, population density, climate change, and the unique geographic conditions that affect the country.</a:t>
            </a:r>
          </a:p>
          <a:p>
            <a:pPr marL="0" indent="0" algn="just">
              <a:buNone/>
            </a:pPr>
            <a:endParaRPr lang="en-US" sz="3400" dirty="0">
              <a:solidFill>
                <a:schemeClr val="tx1"/>
              </a:solidFill>
              <a:latin typeface="Eras Demi ITC" pitchFamily="34" charset="0"/>
            </a:endParaRPr>
          </a:p>
          <a:p>
            <a:pPr algn="just">
              <a:buClr>
                <a:srgbClr val="00B0F0"/>
              </a:buClr>
              <a:buFont typeface="Wingdings" panose="05000000000000000000" pitchFamily="2" charset="2"/>
              <a:buChar char="q"/>
            </a:pPr>
            <a:r>
              <a:rPr lang="en-US" sz="3800" dirty="0">
                <a:solidFill>
                  <a:srgbClr val="00B050"/>
                </a:solidFill>
                <a:latin typeface="Eras Demi ITC" pitchFamily="34" charset="0"/>
              </a:rPr>
              <a:t>Social and Economic Inequality: </a:t>
            </a:r>
            <a:r>
              <a:rPr lang="en-US" sz="3800" dirty="0">
                <a:solidFill>
                  <a:schemeClr val="tx1"/>
                </a:solidFill>
                <a:latin typeface="Eras Demi ITC" pitchFamily="34" charset="0"/>
              </a:rPr>
              <a:t>Modernization and economic growth can sometimes exacerbate social and economic inequalities, as not all segments of the population may benefit equally from development initiatives. Marginalized groups may be left behind.</a:t>
            </a:r>
          </a:p>
          <a:p>
            <a:pPr marL="0" indent="0" algn="just">
              <a:buNone/>
            </a:pPr>
            <a:endParaRPr lang="en-US" sz="3000" dirty="0">
              <a:solidFill>
                <a:schemeClr val="tx1"/>
              </a:solidFill>
              <a:latin typeface="Eras Demi ITC" pitchFamily="34" charset="0"/>
            </a:endParaRPr>
          </a:p>
          <a:p>
            <a:pPr marL="0" indent="0" algn="just">
              <a:buNone/>
            </a:pPr>
            <a:endParaRPr lang="en-US" sz="3000" dirty="0">
              <a:solidFill>
                <a:srgbClr val="FF0000"/>
              </a:solidFill>
              <a:latin typeface="Eras Demi ITC" pitchFamily="34" charset="0"/>
            </a:endParaRPr>
          </a:p>
        </p:txBody>
      </p:sp>
    </p:spTree>
    <p:extLst>
      <p:ext uri="{BB962C8B-B14F-4D97-AF65-F5344CB8AC3E}">
        <p14:creationId xmlns:p14="http://schemas.microsoft.com/office/powerpoint/2010/main" val="3476331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9860281" cy="1142999"/>
          </a:xfrm>
        </p:spPr>
        <p:style>
          <a:lnRef idx="1">
            <a:schemeClr val="accent5"/>
          </a:lnRef>
          <a:fillRef idx="2">
            <a:schemeClr val="accent5"/>
          </a:fillRef>
          <a:effectRef idx="1">
            <a:schemeClr val="accent5"/>
          </a:effectRef>
          <a:fontRef idx="minor">
            <a:schemeClr val="dk1"/>
          </a:fontRef>
        </p:style>
        <p:txBody>
          <a:bodyPr>
            <a:normAutofit fontScale="90000"/>
          </a:bodyPr>
          <a:lstStyle/>
          <a:p>
            <a:pPr algn="ctr"/>
            <a:r>
              <a:rPr lang="en-US" dirty="0">
                <a:latin typeface="Eras Demi ITC" pitchFamily="34" charset="0"/>
              </a:rPr>
              <a:t>Impact of Modernization Theory </a:t>
            </a:r>
            <a:br>
              <a:rPr lang="en-US" dirty="0">
                <a:latin typeface="Eras Demi ITC" pitchFamily="34" charset="0"/>
              </a:rPr>
            </a:br>
            <a:r>
              <a:rPr lang="en-US" dirty="0">
                <a:latin typeface="Eras Demi ITC" pitchFamily="34" charset="0"/>
              </a:rPr>
              <a:t>(Bangladesh Context)</a:t>
            </a:r>
          </a:p>
        </p:txBody>
      </p:sp>
      <p:sp>
        <p:nvSpPr>
          <p:cNvPr id="3" name="Content Placeholder 2"/>
          <p:cNvSpPr>
            <a:spLocks noGrp="1"/>
          </p:cNvSpPr>
          <p:nvPr>
            <p:ph idx="1"/>
          </p:nvPr>
        </p:nvSpPr>
        <p:spPr>
          <a:xfrm>
            <a:off x="182881" y="1447800"/>
            <a:ext cx="10439400" cy="5638800"/>
          </a:xfrm>
        </p:spPr>
        <p:txBody>
          <a:bodyPr>
            <a:normAutofit/>
          </a:bodyPr>
          <a:lstStyle/>
          <a:p>
            <a:pPr algn="just">
              <a:buClr>
                <a:srgbClr val="00B0F0"/>
              </a:buClr>
              <a:buFont typeface="Wingdings" panose="05000000000000000000" pitchFamily="2" charset="2"/>
              <a:buChar char="q"/>
            </a:pPr>
            <a:r>
              <a:rPr lang="en-US" sz="2800" dirty="0">
                <a:solidFill>
                  <a:srgbClr val="00B050"/>
                </a:solidFill>
                <a:latin typeface="Eras Demi ITC" pitchFamily="34" charset="0"/>
              </a:rPr>
              <a:t>Environmental Sustainability: </a:t>
            </a:r>
            <a:r>
              <a:rPr lang="en-US" sz="2800" dirty="0">
                <a:solidFill>
                  <a:schemeClr val="tx1"/>
                </a:solidFill>
                <a:latin typeface="Eras Demi ITC" pitchFamily="34" charset="0"/>
              </a:rPr>
              <a:t>In the pursuit of economic growth, there is a risk of overlooking environmental sustainability. Modernization efforts, if not carefully planned, can have negative environmental impacts in rural areas, particularly in a country like Bangladesh, which is vulnerable to climate change.</a:t>
            </a:r>
          </a:p>
          <a:p>
            <a:pPr marL="0" indent="0" algn="just">
              <a:buNone/>
            </a:pPr>
            <a:endParaRPr lang="en-US" sz="2800" dirty="0">
              <a:solidFill>
                <a:srgbClr val="FF0000"/>
              </a:solidFill>
              <a:latin typeface="Eras Demi ITC" pitchFamily="34" charset="0"/>
            </a:endParaRPr>
          </a:p>
          <a:p>
            <a:pPr algn="just">
              <a:buClr>
                <a:srgbClr val="00B0F0"/>
              </a:buClr>
              <a:buFont typeface="Wingdings" panose="05000000000000000000" pitchFamily="2" charset="2"/>
              <a:buChar char="q"/>
            </a:pPr>
            <a:r>
              <a:rPr lang="en-US" sz="2800" dirty="0">
                <a:solidFill>
                  <a:srgbClr val="00B050"/>
                </a:solidFill>
                <a:latin typeface="Eras Demi ITC" pitchFamily="34" charset="0"/>
              </a:rPr>
              <a:t>Limited Consideration of Local Context: </a:t>
            </a:r>
            <a:r>
              <a:rPr lang="en-US" sz="2800" dirty="0">
                <a:solidFill>
                  <a:schemeClr val="tx1"/>
                </a:solidFill>
                <a:latin typeface="Eras Demi ITC" pitchFamily="34" charset="0"/>
              </a:rPr>
              <a:t>The one-size-fits-all approach of modernization theory may not adequately consider the specific challenges and needs of different regions in Bangladesh because rural areas vary in terms of geography, culture and local resources.</a:t>
            </a:r>
          </a:p>
          <a:p>
            <a:pPr marL="0" indent="0" algn="just">
              <a:buNone/>
            </a:pPr>
            <a:endParaRPr lang="en-US" sz="3000" dirty="0">
              <a:solidFill>
                <a:srgbClr val="FF0000"/>
              </a:solidFill>
              <a:latin typeface="Eras Demi ITC" pitchFamily="34" charset="0"/>
            </a:endParaRPr>
          </a:p>
        </p:txBody>
      </p:sp>
    </p:spTree>
    <p:extLst>
      <p:ext uri="{BB962C8B-B14F-4D97-AF65-F5344CB8AC3E}">
        <p14:creationId xmlns:p14="http://schemas.microsoft.com/office/powerpoint/2010/main" val="1275052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sz="half" idx="1"/>
          </p:nvPr>
        </p:nvSpPr>
        <p:spPr>
          <a:xfrm>
            <a:off x="548640" y="738294"/>
            <a:ext cx="5282566" cy="5796281"/>
          </a:xfrm>
        </p:spPr>
        <p:txBody>
          <a:bodyPr>
            <a:normAutofit/>
          </a:bodyPr>
          <a:lstStyle/>
          <a:p>
            <a:pPr marL="313493" indent="-313493">
              <a:spcBef>
                <a:spcPts val="663"/>
              </a:spcBef>
              <a:buFont typeface="Wingdings 2"/>
              <a:buChar char=""/>
              <a:defRPr/>
            </a:pPr>
            <a:r>
              <a:rPr lang="en-GB" altLang="en-US" sz="3200" dirty="0">
                <a:latin typeface="Eras Demi ITC" pitchFamily="34" charset="0"/>
              </a:rPr>
              <a:t>Education in developing world mainly benefits small, local elites (those at the top) </a:t>
            </a:r>
          </a:p>
          <a:p>
            <a:pPr marL="313493" indent="-313493">
              <a:spcBef>
                <a:spcPts val="663"/>
              </a:spcBef>
              <a:buFont typeface="Wingdings 2"/>
              <a:buChar char=""/>
              <a:defRPr/>
            </a:pPr>
            <a:endParaRPr lang="en-GB" altLang="en-US" sz="3200" dirty="0">
              <a:latin typeface="Eras Demi ITC" pitchFamily="34" charset="0"/>
            </a:endParaRPr>
          </a:p>
          <a:p>
            <a:pPr marL="313493" indent="-313493">
              <a:spcBef>
                <a:spcPts val="663"/>
              </a:spcBef>
              <a:buFont typeface="Wingdings 2"/>
              <a:buChar char=""/>
              <a:defRPr/>
            </a:pPr>
            <a:r>
              <a:rPr lang="en-GB" altLang="en-US" sz="3200" dirty="0">
                <a:latin typeface="Eras Demi ITC" pitchFamily="34" charset="0"/>
              </a:rPr>
              <a:t>It assumes unlimited natural resources for industrial expansion. (ignores ecological issues)</a:t>
            </a:r>
          </a:p>
          <a:p>
            <a:pPr marL="696651" indent="-696651">
              <a:spcBef>
                <a:spcPts val="663"/>
              </a:spcBef>
              <a:buFontTx/>
              <a:buAutoNum type="arabicPlain" startAt="2"/>
              <a:defRPr/>
            </a:pPr>
            <a:endParaRPr lang="en-GB" altLang="en-US" sz="3200" b="1" dirty="0">
              <a:latin typeface="Eras Demi ITC" pitchFamily="34" charset="0"/>
            </a:endParaRPr>
          </a:p>
        </p:txBody>
      </p:sp>
      <p:pic>
        <p:nvPicPr>
          <p:cNvPr id="15364" name="Picture 4" descr="pollutant9"/>
          <p:cNvPicPr>
            <a:picLocks noGrp="1" noChangeAspect="1" noChangeArrowheads="1"/>
          </p:cNvPicPr>
          <p:nvPr>
            <p:ph sz="quarter" idx="2"/>
          </p:nvPr>
        </p:nvPicPr>
        <p:blipFill>
          <a:blip r:embed="rId3"/>
          <a:srcRect/>
          <a:stretch>
            <a:fillRect/>
          </a:stretch>
        </p:blipFill>
        <p:spPr>
          <a:xfrm>
            <a:off x="6004560" y="3657600"/>
            <a:ext cx="3901440" cy="2302933"/>
          </a:xfrm>
          <a:noFill/>
        </p:spPr>
      </p:pic>
      <p:pic>
        <p:nvPicPr>
          <p:cNvPr id="15367" name="Picture 7" descr="India Uni"/>
          <p:cNvPicPr>
            <a:picLocks noGrp="1" noChangeAspect="1" noChangeArrowheads="1"/>
          </p:cNvPicPr>
          <p:nvPr>
            <p:ph sz="quarter" idx="3"/>
          </p:nvPr>
        </p:nvPicPr>
        <p:blipFill>
          <a:blip r:embed="rId4"/>
          <a:srcRect/>
          <a:stretch>
            <a:fillRect/>
          </a:stretch>
        </p:blipFill>
        <p:spPr>
          <a:xfrm>
            <a:off x="6436996" y="1046481"/>
            <a:ext cx="3501390" cy="2333413"/>
          </a:xfrm>
          <a:noFill/>
        </p:spPr>
      </p:pic>
    </p:spTree>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dissolve">
                                      <p:cBhvr>
                                        <p:cTn id="7" dur="5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5367"/>
                                        </p:tgtEl>
                                        <p:attrNameLst>
                                          <p:attrName>style.visibility</p:attrName>
                                        </p:attrNameLst>
                                      </p:cBhvr>
                                      <p:to>
                                        <p:strVal val="visible"/>
                                      </p:to>
                                    </p:set>
                                    <p:animEffect transition="in" filter="dissolve">
                                      <p:cBhvr>
                                        <p:cTn id="12" dur="500"/>
                                        <p:tgtEl>
                                          <p:spTgt spid="1536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checkerboard(across)">
                                      <p:cBhvr>
                                        <p:cTn id="17" dur="500"/>
                                        <p:tgtEl>
                                          <p:spTgt spid="153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15364"/>
                                        </p:tgtEl>
                                        <p:attrNameLst>
                                          <p:attrName>style.visibility</p:attrName>
                                        </p:attrNameLst>
                                      </p:cBhvr>
                                      <p:to>
                                        <p:strVal val="visible"/>
                                      </p:to>
                                    </p:set>
                                    <p:animEffect transition="in" filter="dissolve">
                                      <p:cBhvr>
                                        <p:cTn id="22" dur="500"/>
                                        <p:tgtEl>
                                          <p:spTgt spid="153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1" y="990601"/>
            <a:ext cx="9860281" cy="1066799"/>
          </a:xfrm>
        </p:spPr>
        <p:style>
          <a:lnRef idx="1">
            <a:schemeClr val="accent5"/>
          </a:lnRef>
          <a:fillRef idx="2">
            <a:schemeClr val="accent5"/>
          </a:fillRef>
          <a:effectRef idx="1">
            <a:schemeClr val="accent5"/>
          </a:effectRef>
          <a:fontRef idx="minor">
            <a:schemeClr val="dk1"/>
          </a:fontRef>
        </p:style>
        <p:txBody>
          <a:bodyPr>
            <a:normAutofit/>
          </a:bodyPr>
          <a:lstStyle/>
          <a:p>
            <a:pPr algn="ctr"/>
            <a:r>
              <a:rPr lang="en-US" sz="4400" dirty="0">
                <a:latin typeface="Eras Demi ITC" pitchFamily="34" charset="0"/>
              </a:rPr>
              <a:t>In Conclusion</a:t>
            </a:r>
          </a:p>
        </p:txBody>
      </p:sp>
      <p:sp>
        <p:nvSpPr>
          <p:cNvPr id="3" name="Content Placeholder 2"/>
          <p:cNvSpPr>
            <a:spLocks noGrp="1"/>
          </p:cNvSpPr>
          <p:nvPr>
            <p:ph idx="1"/>
          </p:nvPr>
        </p:nvSpPr>
        <p:spPr>
          <a:xfrm>
            <a:off x="182881" y="2057400"/>
            <a:ext cx="10439400" cy="5029200"/>
          </a:xfrm>
        </p:spPr>
        <p:txBody>
          <a:bodyPr>
            <a:normAutofit/>
          </a:bodyPr>
          <a:lstStyle/>
          <a:p>
            <a:pPr marL="0" indent="0" algn="just">
              <a:buNone/>
            </a:pPr>
            <a:r>
              <a:rPr lang="en-US" sz="2800" dirty="0">
                <a:solidFill>
                  <a:schemeClr val="tx1"/>
                </a:solidFill>
              </a:rPr>
              <a:t>Modernization theory in Bangladesh has led to some positive outcomes, it is important to recognize its limitations and adapt development strategies to the specific needs and challenges of the country, considering local traditions, values, and the impact of climate change which essential for effective rural development. </a:t>
            </a:r>
            <a:endParaRPr lang="en-US" sz="3000" dirty="0">
              <a:solidFill>
                <a:schemeClr val="tx1"/>
              </a:solidFill>
            </a:endParaRPr>
          </a:p>
        </p:txBody>
      </p:sp>
    </p:spTree>
    <p:extLst>
      <p:ext uri="{BB962C8B-B14F-4D97-AF65-F5344CB8AC3E}">
        <p14:creationId xmlns:p14="http://schemas.microsoft.com/office/powerpoint/2010/main" val="4110302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BB6E672-C450-2BDE-C253-96160275F103}"/>
              </a:ext>
            </a:extLst>
          </p:cNvPr>
          <p:cNvSpPr>
            <a:spLocks noGrp="1"/>
          </p:cNvSpPr>
          <p:nvPr>
            <p:ph type="ctrTitle"/>
          </p:nvPr>
        </p:nvSpPr>
        <p:spPr>
          <a:xfrm>
            <a:off x="0" y="571501"/>
            <a:ext cx="10972800" cy="868679"/>
          </a:xfrm>
        </p:spPr>
        <p:txBody>
          <a:bodyPr>
            <a:noAutofit/>
          </a:bodyPr>
          <a:lstStyle/>
          <a:p>
            <a:pPr algn="ctr"/>
            <a:r>
              <a:rPr lang="en-US" sz="3600" b="1" dirty="0">
                <a:solidFill>
                  <a:schemeClr val="tx1"/>
                </a:solidFill>
                <a:latin typeface="+mn-lt"/>
                <a:cs typeface="Times New Roman" panose="02020603050405020304" pitchFamily="18" charset="0"/>
              </a:rPr>
              <a:t>The Gandhian Model of Rural Development</a:t>
            </a:r>
          </a:p>
        </p:txBody>
      </p:sp>
      <p:pic>
        <p:nvPicPr>
          <p:cNvPr id="2" name="Picture 1">
            <a:extLst>
              <a:ext uri="{FF2B5EF4-FFF2-40B4-BE49-F238E27FC236}">
                <a16:creationId xmlns:a16="http://schemas.microsoft.com/office/drawing/2014/main" id="{C08CF1F6-6C71-759F-5ABC-28C2A2BF9543}"/>
              </a:ext>
            </a:extLst>
          </p:cNvPr>
          <p:cNvPicPr>
            <a:picLocks noChangeAspect="1"/>
          </p:cNvPicPr>
          <p:nvPr/>
        </p:nvPicPr>
        <p:blipFill>
          <a:blip r:embed="rId2"/>
          <a:stretch>
            <a:fillRect/>
          </a:stretch>
        </p:blipFill>
        <p:spPr>
          <a:xfrm>
            <a:off x="685800" y="1577342"/>
            <a:ext cx="9906000" cy="4664075"/>
          </a:xfrm>
          <a:prstGeom prst="rect">
            <a:avLst/>
          </a:prstGeom>
        </p:spPr>
      </p:pic>
    </p:spTree>
    <p:extLst>
      <p:ext uri="{BB962C8B-B14F-4D97-AF65-F5344CB8AC3E}">
        <p14:creationId xmlns:p14="http://schemas.microsoft.com/office/powerpoint/2010/main" val="14265144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EF20C-A326-7A54-AE33-9CAF3B77BC6A}"/>
              </a:ext>
            </a:extLst>
          </p:cNvPr>
          <p:cNvSpPr>
            <a:spLocks noGrp="1"/>
          </p:cNvSpPr>
          <p:nvPr>
            <p:ph type="title"/>
          </p:nvPr>
        </p:nvSpPr>
        <p:spPr>
          <a:xfrm>
            <a:off x="607740" y="1295400"/>
            <a:ext cx="8819464" cy="762000"/>
          </a:xfrm>
        </p:spPr>
        <p:txBody>
          <a:bodyPr/>
          <a:lstStyle/>
          <a:p>
            <a:r>
              <a:rPr lang="en-US" b="1" dirty="0">
                <a:solidFill>
                  <a:schemeClr val="tx1"/>
                </a:solidFill>
              </a:rPr>
              <a:t>Gandhian Rural Development Model</a:t>
            </a:r>
            <a:endParaRPr lang="en-GB" b="1" dirty="0">
              <a:solidFill>
                <a:schemeClr val="tx1"/>
              </a:solidFill>
            </a:endParaRPr>
          </a:p>
        </p:txBody>
      </p:sp>
      <p:pic>
        <p:nvPicPr>
          <p:cNvPr id="2050" name="Picture 2" descr="gandhian model for rural development rural economy of gandhiji zws 70 |  Loksatta">
            <a:extLst>
              <a:ext uri="{FF2B5EF4-FFF2-40B4-BE49-F238E27FC236}">
                <a16:creationId xmlns:a16="http://schemas.microsoft.com/office/drawing/2014/main" id="{EF4A6235-CC26-0D73-4246-8AF9B1A4F403}"/>
              </a:ext>
            </a:extLst>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7582064" y="2565269"/>
            <a:ext cx="3117710" cy="238773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0F6014B-BE99-D842-F98B-0B72CE76EF5A}"/>
              </a:ext>
            </a:extLst>
          </p:cNvPr>
          <p:cNvSpPr txBox="1"/>
          <p:nvPr/>
        </p:nvSpPr>
        <p:spPr>
          <a:xfrm>
            <a:off x="607740" y="2448038"/>
            <a:ext cx="6783660" cy="2677656"/>
          </a:xfrm>
          <a:prstGeom prst="rect">
            <a:avLst/>
          </a:prstGeom>
          <a:noFill/>
        </p:spPr>
        <p:txBody>
          <a:bodyPr wrap="square">
            <a:spAutoFit/>
          </a:bodyPr>
          <a:lstStyle/>
          <a:p>
            <a:pPr algn="just"/>
            <a:r>
              <a:rPr lang="en-US" sz="2400" dirty="0"/>
              <a:t>Gandhian rural development model is based on the principles and philosophy of Mahatma Gandhi, a prominent leader of the Indian independence movement. </a:t>
            </a:r>
          </a:p>
          <a:p>
            <a:pPr algn="just"/>
            <a:endParaRPr lang="en-US" sz="2400" dirty="0"/>
          </a:p>
          <a:p>
            <a:pPr algn="just"/>
            <a:r>
              <a:rPr lang="en-US" sz="2400" dirty="0"/>
              <a:t>This model emphasizes decentralized, self-sufficient, and community-driven development.</a:t>
            </a:r>
            <a:endParaRPr lang="en-GB" sz="2400" dirty="0"/>
          </a:p>
        </p:txBody>
      </p:sp>
    </p:spTree>
    <p:extLst>
      <p:ext uri="{BB962C8B-B14F-4D97-AF65-F5344CB8AC3E}">
        <p14:creationId xmlns:p14="http://schemas.microsoft.com/office/powerpoint/2010/main" val="7047026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9A83-A9F5-4B4C-A8D9-F639D5A8E444}"/>
              </a:ext>
            </a:extLst>
          </p:cNvPr>
          <p:cNvSpPr>
            <a:spLocks noGrp="1"/>
          </p:cNvSpPr>
          <p:nvPr>
            <p:ph type="title"/>
          </p:nvPr>
        </p:nvSpPr>
        <p:spPr>
          <a:xfrm>
            <a:off x="533400" y="579993"/>
            <a:ext cx="10111928" cy="715407"/>
          </a:xfrm>
          <a:solidFill>
            <a:schemeClr val="accent5">
              <a:lumMod val="60000"/>
              <a:lumOff val="40000"/>
            </a:schemeClr>
          </a:solidFill>
        </p:spPr>
        <p:txBody>
          <a:bodyPr>
            <a:normAutofit/>
          </a:bodyPr>
          <a:lstStyle/>
          <a:p>
            <a:r>
              <a:rPr lang="en-US" sz="3600" b="1" i="0" dirty="0">
                <a:solidFill>
                  <a:srgbClr val="0F0F0F"/>
                </a:solidFill>
                <a:effectLst/>
                <a:latin typeface="+mn-lt"/>
              </a:rPr>
              <a:t>Key elements of the Gandhian Model</a:t>
            </a:r>
            <a:endParaRPr lang="en-GB" sz="3600" b="1" dirty="0">
              <a:solidFill>
                <a:schemeClr val="tx1"/>
              </a:solidFill>
              <a:latin typeface="+mn-lt"/>
            </a:endParaRPr>
          </a:p>
        </p:txBody>
      </p:sp>
      <p:sp>
        <p:nvSpPr>
          <p:cNvPr id="3" name="Content Placeholder 2">
            <a:extLst>
              <a:ext uri="{FF2B5EF4-FFF2-40B4-BE49-F238E27FC236}">
                <a16:creationId xmlns:a16="http://schemas.microsoft.com/office/drawing/2014/main" id="{8C5F8AAA-1BF7-DA2D-01C6-4E1A71F0A452}"/>
              </a:ext>
            </a:extLst>
          </p:cNvPr>
          <p:cNvSpPr>
            <a:spLocks noGrp="1"/>
          </p:cNvSpPr>
          <p:nvPr>
            <p:ph idx="1"/>
          </p:nvPr>
        </p:nvSpPr>
        <p:spPr>
          <a:xfrm>
            <a:off x="533400" y="1447800"/>
            <a:ext cx="9906000" cy="5298873"/>
          </a:xfrm>
        </p:spPr>
        <p:txBody>
          <a:bodyPr anchor="t">
            <a:noAutofit/>
          </a:bodyPr>
          <a:lstStyle/>
          <a:p>
            <a:pPr algn="just">
              <a:buFont typeface="+mj-lt"/>
              <a:buAutoNum type="arabicPeriod"/>
            </a:pPr>
            <a:r>
              <a:rPr lang="en-US" sz="2200" b="1" dirty="0">
                <a:solidFill>
                  <a:schemeClr val="tx1"/>
                </a:solidFill>
              </a:rPr>
              <a:t>Self-reliance and Self-sufficiency: </a:t>
            </a:r>
            <a:r>
              <a:rPr lang="en-US" sz="2200" dirty="0">
                <a:solidFill>
                  <a:schemeClr val="tx1"/>
                </a:solidFill>
              </a:rPr>
              <a:t>Gandhiji stressed how important it was to be "Swadeshi," which means "self-sufficient." He thought that communities should make and buy things in their own areas so that they didn't have to rely on resources from other places.</a:t>
            </a:r>
          </a:p>
          <a:p>
            <a:pPr algn="just">
              <a:buFont typeface="+mj-lt"/>
              <a:buAutoNum type="arabicPeriod"/>
            </a:pPr>
            <a:endParaRPr lang="en-US" sz="700" b="1" dirty="0">
              <a:solidFill>
                <a:schemeClr val="tx1"/>
              </a:solidFill>
            </a:endParaRPr>
          </a:p>
          <a:p>
            <a:pPr algn="just">
              <a:buFont typeface="+mj-lt"/>
              <a:buAutoNum type="arabicPeriod"/>
            </a:pPr>
            <a:r>
              <a:rPr lang="en-US" sz="2200" b="1" dirty="0">
                <a:solidFill>
                  <a:schemeClr val="tx1"/>
                </a:solidFill>
              </a:rPr>
              <a:t>Development centered on the village: </a:t>
            </a:r>
            <a:r>
              <a:rPr lang="en-US" sz="2200" dirty="0">
                <a:solidFill>
                  <a:schemeClr val="tx1"/>
                </a:solidFill>
              </a:rPr>
              <a:t>The Gandhian approach puts a lot of weight on improving farming communities. Gandhi dreamed of an India where towns would be able to take care of themselves and their growth would help the country as a whole make progress.</a:t>
            </a:r>
          </a:p>
          <a:p>
            <a:pPr algn="just">
              <a:buFont typeface="+mj-lt"/>
              <a:buAutoNum type="arabicPeriod"/>
            </a:pPr>
            <a:endParaRPr lang="en-US" sz="1000" b="1" dirty="0">
              <a:solidFill>
                <a:schemeClr val="tx1"/>
              </a:solidFill>
            </a:endParaRPr>
          </a:p>
          <a:p>
            <a:pPr algn="just">
              <a:buFont typeface="+mj-lt"/>
              <a:buAutoNum type="arabicPeriod"/>
            </a:pPr>
            <a:r>
              <a:rPr lang="en-US" sz="2200" b="1" dirty="0">
                <a:solidFill>
                  <a:schemeClr val="tx1"/>
                </a:solidFill>
              </a:rPr>
              <a:t>Khadi and Cottage Industries: </a:t>
            </a:r>
            <a:r>
              <a:rPr lang="en-US" sz="2200" dirty="0">
                <a:solidFill>
                  <a:schemeClr val="tx1"/>
                </a:solidFill>
              </a:rPr>
              <a:t>Gandhi pushed for the spinning and weaving of khadi (cloth that is spun and made by hand) as a way to give rural people more power and jobs. At the local level, he thought that encouraging small businesses would help the economy stay strong</a:t>
            </a:r>
            <a:r>
              <a:rPr lang="en-US" sz="2200" b="1" dirty="0">
                <a:solidFill>
                  <a:schemeClr val="tx1"/>
                </a:solidFill>
              </a:rPr>
              <a:t>.</a:t>
            </a:r>
            <a:endParaRPr lang="en-GB" sz="2200" dirty="0">
              <a:solidFill>
                <a:schemeClr val="tx1"/>
              </a:solidFill>
            </a:endParaRPr>
          </a:p>
        </p:txBody>
      </p:sp>
    </p:spTree>
    <p:extLst>
      <p:ext uri="{BB962C8B-B14F-4D97-AF65-F5344CB8AC3E}">
        <p14:creationId xmlns:p14="http://schemas.microsoft.com/office/powerpoint/2010/main" val="1922456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007506"/>
            <a:ext cx="7617256" cy="873760"/>
          </a:xfrm>
        </p:spPr>
        <p:style>
          <a:lnRef idx="1">
            <a:schemeClr val="accent5"/>
          </a:lnRef>
          <a:fillRef idx="2">
            <a:schemeClr val="accent5"/>
          </a:fillRef>
          <a:effectRef idx="1">
            <a:schemeClr val="accent5"/>
          </a:effectRef>
          <a:fontRef idx="minor">
            <a:schemeClr val="dk1"/>
          </a:fontRef>
        </p:style>
        <p:txBody>
          <a:bodyPr/>
          <a:lstStyle/>
          <a:p>
            <a:pPr algn="ctr"/>
            <a:r>
              <a:rPr lang="en-US" dirty="0">
                <a:latin typeface="Eras Demi ITC" pitchFamily="34" charset="0"/>
              </a:rPr>
              <a:t>Chapter Objectives</a:t>
            </a:r>
          </a:p>
        </p:txBody>
      </p:sp>
      <p:sp>
        <p:nvSpPr>
          <p:cNvPr id="3" name="Content Placeholder 2"/>
          <p:cNvSpPr>
            <a:spLocks noGrp="1"/>
          </p:cNvSpPr>
          <p:nvPr>
            <p:ph idx="1"/>
          </p:nvPr>
        </p:nvSpPr>
        <p:spPr>
          <a:xfrm>
            <a:off x="838200" y="2222875"/>
            <a:ext cx="9067800" cy="3178581"/>
          </a:xfrm>
        </p:spPr>
        <p:txBody>
          <a:bodyPr>
            <a:noAutofit/>
          </a:bodyPr>
          <a:lstStyle/>
          <a:p>
            <a:pPr algn="just"/>
            <a:r>
              <a:rPr lang="en-US" sz="2800" dirty="0">
                <a:solidFill>
                  <a:schemeClr val="tx1"/>
                </a:solidFill>
              </a:rPr>
              <a:t>Understanding the Modernization theory, its background, assumptions, and implication in Bangladesh context.</a:t>
            </a:r>
          </a:p>
          <a:p>
            <a:pPr algn="just"/>
            <a:r>
              <a:rPr lang="en-US" sz="2800" dirty="0">
                <a:solidFill>
                  <a:schemeClr val="tx1"/>
                </a:solidFill>
              </a:rPr>
              <a:t>Discovering the </a:t>
            </a:r>
            <a:r>
              <a:rPr lang="en-US" sz="2800" b="1" dirty="0">
                <a:solidFill>
                  <a:schemeClr val="tx1"/>
                </a:solidFill>
              </a:rPr>
              <a:t>Gandhian Rural Development Model, its basic assumptions and contribution for rural development </a:t>
            </a:r>
            <a:endParaRPr lang="en-US" sz="2800" dirty="0">
              <a:solidFill>
                <a:schemeClr val="tx1"/>
              </a:solidFill>
            </a:endParaRPr>
          </a:p>
          <a:p>
            <a:pPr marL="0" indent="0" algn="just">
              <a:buNone/>
            </a:pPr>
            <a:endParaRPr lang="en-US" sz="2400" dirty="0">
              <a:latin typeface="Eras Demi ITC" pitchFamily="34" charset="0"/>
            </a:endParaRPr>
          </a:p>
          <a:p>
            <a:pPr algn="just"/>
            <a:endParaRPr lang="en-US" sz="2400" dirty="0">
              <a:latin typeface="Eras Demi ITC" pitchFamily="34" charset="0"/>
            </a:endParaRPr>
          </a:p>
          <a:p>
            <a:pPr algn="just"/>
            <a:endParaRPr lang="en-US" sz="2400" dirty="0">
              <a:latin typeface="Eras Demi ITC" pitchFamily="34" charset="0"/>
            </a:endParaRPr>
          </a:p>
        </p:txBody>
      </p:sp>
    </p:spTree>
    <p:extLst>
      <p:ext uri="{BB962C8B-B14F-4D97-AF65-F5344CB8AC3E}">
        <p14:creationId xmlns:p14="http://schemas.microsoft.com/office/powerpoint/2010/main" val="52413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9A83-A9F5-4B4C-A8D9-F639D5A8E444}"/>
              </a:ext>
            </a:extLst>
          </p:cNvPr>
          <p:cNvSpPr>
            <a:spLocks noGrp="1"/>
          </p:cNvSpPr>
          <p:nvPr>
            <p:ph type="title"/>
          </p:nvPr>
        </p:nvSpPr>
        <p:spPr>
          <a:xfrm>
            <a:off x="533400" y="579993"/>
            <a:ext cx="10111928" cy="715407"/>
          </a:xfrm>
          <a:solidFill>
            <a:schemeClr val="accent5">
              <a:lumMod val="60000"/>
              <a:lumOff val="40000"/>
            </a:schemeClr>
          </a:solidFill>
        </p:spPr>
        <p:txBody>
          <a:bodyPr>
            <a:normAutofit/>
          </a:bodyPr>
          <a:lstStyle/>
          <a:p>
            <a:r>
              <a:rPr lang="en-US" sz="3600" b="1" i="0" dirty="0">
                <a:solidFill>
                  <a:srgbClr val="0F0F0F"/>
                </a:solidFill>
                <a:effectLst/>
                <a:latin typeface="+mn-lt"/>
              </a:rPr>
              <a:t>Key elements of the Gandhian Model</a:t>
            </a:r>
            <a:endParaRPr lang="en-GB" sz="3600" b="1" dirty="0">
              <a:solidFill>
                <a:schemeClr val="tx1"/>
              </a:solidFill>
              <a:latin typeface="+mn-lt"/>
            </a:endParaRPr>
          </a:p>
        </p:txBody>
      </p:sp>
      <p:sp>
        <p:nvSpPr>
          <p:cNvPr id="3" name="Content Placeholder 2">
            <a:extLst>
              <a:ext uri="{FF2B5EF4-FFF2-40B4-BE49-F238E27FC236}">
                <a16:creationId xmlns:a16="http://schemas.microsoft.com/office/drawing/2014/main" id="{8C5F8AAA-1BF7-DA2D-01C6-4E1A71F0A452}"/>
              </a:ext>
            </a:extLst>
          </p:cNvPr>
          <p:cNvSpPr>
            <a:spLocks noGrp="1"/>
          </p:cNvSpPr>
          <p:nvPr>
            <p:ph idx="1"/>
          </p:nvPr>
        </p:nvSpPr>
        <p:spPr>
          <a:xfrm>
            <a:off x="533400" y="1447800"/>
            <a:ext cx="10111928" cy="5562600"/>
          </a:xfrm>
        </p:spPr>
        <p:txBody>
          <a:bodyPr anchor="t">
            <a:noAutofit/>
          </a:bodyPr>
          <a:lstStyle/>
          <a:p>
            <a:pPr marL="457200" indent="-457200" algn="just">
              <a:buFont typeface="+mj-lt"/>
              <a:buAutoNum type="arabicPeriod" startAt="4"/>
            </a:pPr>
            <a:r>
              <a:rPr lang="en-US" sz="2200" b="1" dirty="0">
                <a:solidFill>
                  <a:schemeClr val="tx1"/>
                </a:solidFill>
              </a:rPr>
              <a:t>Economic Decentralization: </a:t>
            </a:r>
            <a:r>
              <a:rPr lang="en-US" sz="2200" dirty="0">
                <a:solidFill>
                  <a:schemeClr val="tx1"/>
                </a:solidFill>
              </a:rPr>
              <a:t>Gandhi advocated decentralizing economic and political authority. Gandhi feared large-scale industrialization would exploit labor and concentrate wealth in a few hands.</a:t>
            </a:r>
          </a:p>
          <a:p>
            <a:pPr marL="457200" indent="-457200" algn="just">
              <a:buFont typeface="+mj-lt"/>
              <a:buAutoNum type="arabicPeriod" startAt="4"/>
            </a:pPr>
            <a:endParaRPr lang="en-US" sz="200" b="1" dirty="0">
              <a:solidFill>
                <a:schemeClr val="tx1"/>
              </a:solidFill>
            </a:endParaRPr>
          </a:p>
          <a:p>
            <a:pPr marL="457200" indent="-457200" algn="just">
              <a:buFont typeface="+mj-lt"/>
              <a:buAutoNum type="arabicPeriod" startAt="4"/>
            </a:pPr>
            <a:r>
              <a:rPr lang="en-US" sz="2200" b="1" dirty="0">
                <a:solidFill>
                  <a:schemeClr val="tx1"/>
                </a:solidFill>
              </a:rPr>
              <a:t>Sarvodaya: "</a:t>
            </a:r>
            <a:r>
              <a:rPr lang="en-US" sz="2200" dirty="0">
                <a:solidFill>
                  <a:schemeClr val="tx1"/>
                </a:solidFill>
              </a:rPr>
              <a:t>Sarvodaya" denotes universal welfare. Gandhi wanted a society where everyone's well-being was considered and development activities lifted the weakest.</a:t>
            </a:r>
          </a:p>
          <a:p>
            <a:pPr marL="457200" indent="-457200" algn="just">
              <a:buFont typeface="+mj-lt"/>
              <a:buAutoNum type="arabicPeriod" startAt="4"/>
            </a:pPr>
            <a:endParaRPr lang="en-US" sz="700" dirty="0">
              <a:solidFill>
                <a:schemeClr val="tx1"/>
              </a:solidFill>
            </a:endParaRPr>
          </a:p>
          <a:p>
            <a:pPr marL="457200" indent="-457200" algn="just">
              <a:buFont typeface="+mj-lt"/>
              <a:buAutoNum type="arabicPeriod" startAt="4"/>
            </a:pPr>
            <a:r>
              <a:rPr lang="en-US" sz="2200" b="1" dirty="0">
                <a:solidFill>
                  <a:schemeClr val="tx1"/>
                </a:solidFill>
              </a:rPr>
              <a:t>Gandhiji's "Gram Swaraj"—</a:t>
            </a:r>
            <a:r>
              <a:rPr lang="en-US" sz="2200" dirty="0">
                <a:solidFill>
                  <a:schemeClr val="tx1"/>
                </a:solidFill>
              </a:rPr>
              <a:t>village self-governance—believed local communities should run their own affairs. This empowers villagers to participate in life-changing decisions</a:t>
            </a:r>
            <a:r>
              <a:rPr lang="en-US" sz="2200" b="1" dirty="0">
                <a:solidFill>
                  <a:schemeClr val="tx1"/>
                </a:solidFill>
              </a:rPr>
              <a:t>.</a:t>
            </a:r>
          </a:p>
          <a:p>
            <a:pPr marL="457200" indent="-457200" algn="just">
              <a:buFont typeface="+mj-lt"/>
              <a:buAutoNum type="arabicPeriod" startAt="4"/>
            </a:pPr>
            <a:endParaRPr lang="en-US" sz="300" b="1" dirty="0">
              <a:solidFill>
                <a:schemeClr val="tx1"/>
              </a:solidFill>
            </a:endParaRPr>
          </a:p>
          <a:p>
            <a:pPr marL="457200" indent="-457200" algn="just">
              <a:buFont typeface="+mj-lt"/>
              <a:buAutoNum type="arabicPeriod" startAt="4"/>
            </a:pPr>
            <a:r>
              <a:rPr lang="en-US" sz="2200" b="1" dirty="0">
                <a:solidFill>
                  <a:schemeClr val="tx1"/>
                </a:solidFill>
              </a:rPr>
              <a:t>Non-violence and Satyagraha: </a:t>
            </a:r>
            <a:r>
              <a:rPr lang="en-US" sz="2200" dirty="0">
                <a:solidFill>
                  <a:schemeClr val="tx1"/>
                </a:solidFill>
              </a:rPr>
              <a:t>Gandhi's rural development strategy is based on non-violence (ahimsa) and satyagraha (truth force). He advocated nonviolent social and economic growth.</a:t>
            </a:r>
            <a:endParaRPr lang="en-GB" sz="2200" dirty="0">
              <a:solidFill>
                <a:schemeClr val="tx1"/>
              </a:solidFill>
            </a:endParaRPr>
          </a:p>
        </p:txBody>
      </p:sp>
    </p:spTree>
    <p:extLst>
      <p:ext uri="{BB962C8B-B14F-4D97-AF65-F5344CB8AC3E}">
        <p14:creationId xmlns:p14="http://schemas.microsoft.com/office/powerpoint/2010/main" val="4940339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9A83-A9F5-4B4C-A8D9-F639D5A8E444}"/>
              </a:ext>
            </a:extLst>
          </p:cNvPr>
          <p:cNvSpPr>
            <a:spLocks noGrp="1"/>
          </p:cNvSpPr>
          <p:nvPr>
            <p:ph type="title"/>
          </p:nvPr>
        </p:nvSpPr>
        <p:spPr>
          <a:xfrm>
            <a:off x="533400" y="579993"/>
            <a:ext cx="10111928" cy="715407"/>
          </a:xfrm>
          <a:solidFill>
            <a:schemeClr val="accent5">
              <a:lumMod val="60000"/>
              <a:lumOff val="40000"/>
            </a:schemeClr>
          </a:solidFill>
        </p:spPr>
        <p:txBody>
          <a:bodyPr>
            <a:normAutofit/>
          </a:bodyPr>
          <a:lstStyle/>
          <a:p>
            <a:r>
              <a:rPr lang="en-US" sz="3600" b="1" dirty="0">
                <a:solidFill>
                  <a:srgbClr val="0F0F0F"/>
                </a:solidFill>
                <a:latin typeface="+mn-lt"/>
              </a:rPr>
              <a:t>Implications</a:t>
            </a:r>
            <a:r>
              <a:rPr lang="en-US" sz="3600" b="1" i="0" dirty="0">
                <a:solidFill>
                  <a:srgbClr val="0F0F0F"/>
                </a:solidFill>
                <a:effectLst/>
                <a:latin typeface="+mn-lt"/>
              </a:rPr>
              <a:t> of the Gandhian Model in BD</a:t>
            </a:r>
            <a:endParaRPr lang="en-GB" sz="3600" b="1" dirty="0">
              <a:solidFill>
                <a:schemeClr val="tx1"/>
              </a:solidFill>
              <a:latin typeface="+mn-lt"/>
            </a:endParaRPr>
          </a:p>
        </p:txBody>
      </p:sp>
      <p:sp>
        <p:nvSpPr>
          <p:cNvPr id="3" name="Content Placeholder 2">
            <a:extLst>
              <a:ext uri="{FF2B5EF4-FFF2-40B4-BE49-F238E27FC236}">
                <a16:creationId xmlns:a16="http://schemas.microsoft.com/office/drawing/2014/main" id="{8C5F8AAA-1BF7-DA2D-01C6-4E1A71F0A452}"/>
              </a:ext>
            </a:extLst>
          </p:cNvPr>
          <p:cNvSpPr>
            <a:spLocks noGrp="1"/>
          </p:cNvSpPr>
          <p:nvPr>
            <p:ph idx="1"/>
          </p:nvPr>
        </p:nvSpPr>
        <p:spPr>
          <a:xfrm>
            <a:off x="533400" y="1447800"/>
            <a:ext cx="10111928" cy="5562600"/>
          </a:xfrm>
        </p:spPr>
        <p:txBody>
          <a:bodyPr anchor="t">
            <a:noAutofit/>
          </a:bodyPr>
          <a:lstStyle/>
          <a:p>
            <a:pPr algn="l">
              <a:buFont typeface="+mj-lt"/>
              <a:buAutoNum type="arabicPeriod"/>
            </a:pPr>
            <a:r>
              <a:rPr lang="en-US" sz="2400" b="1" i="0" dirty="0">
                <a:solidFill>
                  <a:schemeClr val="tx1"/>
                </a:solidFill>
                <a:effectLst/>
              </a:rPr>
              <a:t>Empowerment of Local Communities</a:t>
            </a:r>
          </a:p>
          <a:p>
            <a:pPr algn="l">
              <a:buFont typeface="+mj-lt"/>
              <a:buAutoNum type="arabicPeriod"/>
            </a:pPr>
            <a:r>
              <a:rPr lang="en-US" sz="2400" b="1" i="0" dirty="0">
                <a:solidFill>
                  <a:schemeClr val="tx1"/>
                </a:solidFill>
                <a:effectLst/>
              </a:rPr>
              <a:t>Promotion of Cottage Industries</a:t>
            </a:r>
          </a:p>
          <a:p>
            <a:pPr algn="l">
              <a:buFont typeface="+mj-lt"/>
              <a:buAutoNum type="arabicPeriod"/>
            </a:pPr>
            <a:r>
              <a:rPr lang="en-US" sz="2400" b="1" i="0" dirty="0">
                <a:solidFill>
                  <a:schemeClr val="tx1"/>
                </a:solidFill>
                <a:effectLst/>
              </a:rPr>
              <a:t>Poverty Alleviation</a:t>
            </a:r>
            <a:endParaRPr lang="en-US" sz="2400" b="0" i="0" dirty="0">
              <a:solidFill>
                <a:schemeClr val="tx1"/>
              </a:solidFill>
              <a:effectLst/>
            </a:endParaRPr>
          </a:p>
          <a:p>
            <a:pPr algn="l">
              <a:buFont typeface="+mj-lt"/>
              <a:buAutoNum type="arabicPeriod"/>
            </a:pPr>
            <a:r>
              <a:rPr lang="en-US" sz="2400" b="1" i="0" dirty="0">
                <a:solidFill>
                  <a:schemeClr val="tx1"/>
                </a:solidFill>
                <a:effectLst/>
              </a:rPr>
              <a:t>Agricultural Self-Sufficiency</a:t>
            </a:r>
            <a:endParaRPr lang="en-US" sz="2400" b="0" i="0" dirty="0">
              <a:solidFill>
                <a:schemeClr val="tx1"/>
              </a:solidFill>
              <a:effectLst/>
            </a:endParaRPr>
          </a:p>
          <a:p>
            <a:pPr algn="l">
              <a:buFont typeface="+mj-lt"/>
              <a:buAutoNum type="arabicPeriod"/>
            </a:pPr>
            <a:r>
              <a:rPr lang="en-US" sz="2400" b="1" i="0" dirty="0">
                <a:solidFill>
                  <a:schemeClr val="tx1"/>
                </a:solidFill>
                <a:effectLst/>
              </a:rPr>
              <a:t>Environmental Sustainability</a:t>
            </a:r>
            <a:endParaRPr lang="en-US" sz="2400" b="0" i="0" dirty="0">
              <a:solidFill>
                <a:schemeClr val="tx1"/>
              </a:solidFill>
              <a:effectLst/>
            </a:endParaRPr>
          </a:p>
          <a:p>
            <a:pPr algn="l">
              <a:buFont typeface="+mj-lt"/>
              <a:buAutoNum type="arabicPeriod"/>
            </a:pPr>
            <a:r>
              <a:rPr lang="en-US" sz="2400" b="1" i="0" dirty="0">
                <a:solidFill>
                  <a:schemeClr val="tx1"/>
                </a:solidFill>
                <a:effectLst/>
              </a:rPr>
              <a:t>Community-Based Healthcare and Education</a:t>
            </a:r>
            <a:endParaRPr lang="en-US" sz="2400" b="0" i="0" dirty="0">
              <a:solidFill>
                <a:schemeClr val="tx1"/>
              </a:solidFill>
              <a:effectLst/>
            </a:endParaRPr>
          </a:p>
          <a:p>
            <a:pPr algn="l">
              <a:buFont typeface="+mj-lt"/>
              <a:buAutoNum type="arabicPeriod"/>
            </a:pPr>
            <a:r>
              <a:rPr lang="en-US" sz="2400" b="1" i="0" dirty="0">
                <a:solidFill>
                  <a:schemeClr val="tx1"/>
                </a:solidFill>
                <a:effectLst/>
              </a:rPr>
              <a:t>Decentralized Governance</a:t>
            </a:r>
            <a:endParaRPr lang="en-US" sz="2400" b="0" i="0" dirty="0">
              <a:solidFill>
                <a:schemeClr val="tx1"/>
              </a:solidFill>
              <a:effectLst/>
            </a:endParaRPr>
          </a:p>
          <a:p>
            <a:pPr algn="l">
              <a:buFont typeface="+mj-lt"/>
              <a:buAutoNum type="arabicPeriod"/>
            </a:pPr>
            <a:r>
              <a:rPr lang="en-US" sz="2400" b="1" i="0" dirty="0">
                <a:solidFill>
                  <a:schemeClr val="tx1"/>
                </a:solidFill>
                <a:effectLst/>
              </a:rPr>
              <a:t>Preservation of Cultural Heritage</a:t>
            </a:r>
            <a:endParaRPr lang="en-US" sz="2400" b="0" i="0" dirty="0">
              <a:solidFill>
                <a:schemeClr val="tx1"/>
              </a:solidFill>
              <a:effectLst/>
            </a:endParaRPr>
          </a:p>
          <a:p>
            <a:pPr algn="l">
              <a:buFont typeface="+mj-lt"/>
              <a:buAutoNum type="arabicPeriod"/>
            </a:pPr>
            <a:r>
              <a:rPr lang="en-US" sz="2400" b="1" i="0" dirty="0">
                <a:solidFill>
                  <a:schemeClr val="tx1"/>
                </a:solidFill>
                <a:effectLst/>
              </a:rPr>
              <a:t>Social Harmony</a:t>
            </a:r>
            <a:endParaRPr lang="en-US" sz="2400" b="0" i="0" dirty="0">
              <a:solidFill>
                <a:schemeClr val="tx1"/>
              </a:solidFill>
              <a:effectLst/>
            </a:endParaRPr>
          </a:p>
          <a:p>
            <a:pPr algn="l">
              <a:buFont typeface="+mj-lt"/>
              <a:buAutoNum type="arabicPeriod"/>
            </a:pPr>
            <a:r>
              <a:rPr lang="en-US" sz="2400" b="1" i="0" dirty="0">
                <a:solidFill>
                  <a:schemeClr val="tx1"/>
                </a:solidFill>
                <a:effectLst/>
              </a:rPr>
              <a:t>Disaster Resilience</a:t>
            </a:r>
            <a:endParaRPr lang="en-US" sz="2400" b="0" i="0" dirty="0">
              <a:solidFill>
                <a:schemeClr val="tx1"/>
              </a:solidFill>
              <a:effectLst/>
            </a:endParaRPr>
          </a:p>
        </p:txBody>
      </p:sp>
    </p:spTree>
    <p:extLst>
      <p:ext uri="{BB962C8B-B14F-4D97-AF65-F5344CB8AC3E}">
        <p14:creationId xmlns:p14="http://schemas.microsoft.com/office/powerpoint/2010/main" val="28139335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9A83-A9F5-4B4C-A8D9-F639D5A8E444}"/>
              </a:ext>
            </a:extLst>
          </p:cNvPr>
          <p:cNvSpPr>
            <a:spLocks noGrp="1"/>
          </p:cNvSpPr>
          <p:nvPr>
            <p:ph type="title"/>
          </p:nvPr>
        </p:nvSpPr>
        <p:spPr>
          <a:xfrm>
            <a:off x="533400" y="914400"/>
            <a:ext cx="10111928" cy="715407"/>
          </a:xfrm>
          <a:solidFill>
            <a:schemeClr val="accent5">
              <a:lumMod val="60000"/>
              <a:lumOff val="40000"/>
            </a:schemeClr>
          </a:solidFill>
        </p:spPr>
        <p:txBody>
          <a:bodyPr>
            <a:normAutofit/>
          </a:bodyPr>
          <a:lstStyle/>
          <a:p>
            <a:r>
              <a:rPr lang="en-US" sz="3600" b="1" dirty="0">
                <a:solidFill>
                  <a:srgbClr val="0F0F0F"/>
                </a:solidFill>
                <a:latin typeface="+mn-lt"/>
              </a:rPr>
              <a:t>Limitations/Criticisms </a:t>
            </a:r>
            <a:r>
              <a:rPr lang="en-US" sz="3600" b="1" i="0" dirty="0">
                <a:solidFill>
                  <a:srgbClr val="0F0F0F"/>
                </a:solidFill>
                <a:effectLst/>
                <a:latin typeface="+mn-lt"/>
              </a:rPr>
              <a:t>of this Model</a:t>
            </a:r>
            <a:endParaRPr lang="en-GB" sz="3600" b="1" dirty="0">
              <a:solidFill>
                <a:schemeClr val="tx1"/>
              </a:solidFill>
              <a:latin typeface="+mn-lt"/>
            </a:endParaRPr>
          </a:p>
        </p:txBody>
      </p:sp>
      <p:sp>
        <p:nvSpPr>
          <p:cNvPr id="3" name="Content Placeholder 2">
            <a:extLst>
              <a:ext uri="{FF2B5EF4-FFF2-40B4-BE49-F238E27FC236}">
                <a16:creationId xmlns:a16="http://schemas.microsoft.com/office/drawing/2014/main" id="{8C5F8AAA-1BF7-DA2D-01C6-4E1A71F0A452}"/>
              </a:ext>
            </a:extLst>
          </p:cNvPr>
          <p:cNvSpPr>
            <a:spLocks noGrp="1"/>
          </p:cNvSpPr>
          <p:nvPr>
            <p:ph idx="1"/>
          </p:nvPr>
        </p:nvSpPr>
        <p:spPr>
          <a:xfrm>
            <a:off x="533400" y="1752600"/>
            <a:ext cx="10111928" cy="5562600"/>
          </a:xfrm>
        </p:spPr>
        <p:txBody>
          <a:bodyPr anchor="t">
            <a:noAutofit/>
          </a:bodyPr>
          <a:lstStyle/>
          <a:p>
            <a:pPr algn="just">
              <a:buFont typeface="Wingdings" panose="05000000000000000000" pitchFamily="2" charset="2"/>
              <a:buChar char="v"/>
            </a:pPr>
            <a:r>
              <a:rPr lang="en-US" sz="2400" b="0" i="0" dirty="0">
                <a:solidFill>
                  <a:schemeClr val="tx1"/>
                </a:solidFill>
                <a:effectLst/>
              </a:rPr>
              <a:t>The Gandhian Model of Rural Development—self-reliance, local empowerment, and sustainability—has limitations today. </a:t>
            </a:r>
          </a:p>
          <a:p>
            <a:pPr algn="just">
              <a:buFont typeface="Wingdings" panose="05000000000000000000" pitchFamily="2" charset="2"/>
              <a:buChar char="v"/>
            </a:pPr>
            <a:r>
              <a:rPr lang="en-US" sz="2400" b="0" i="0" dirty="0">
                <a:solidFill>
                  <a:schemeClr val="tx1"/>
                </a:solidFill>
                <a:effectLst/>
              </a:rPr>
              <a:t>Its small-scale focus may struggle to manage rising urbanization, technological improvements, and global interconnection. </a:t>
            </a:r>
          </a:p>
          <a:p>
            <a:pPr algn="just">
              <a:buFont typeface="Wingdings" panose="05000000000000000000" pitchFamily="2" charset="2"/>
              <a:buChar char="v"/>
            </a:pPr>
            <a:r>
              <a:rPr lang="en-US" sz="2400" b="0" i="0" dirty="0">
                <a:solidFill>
                  <a:schemeClr val="tx1"/>
                </a:solidFill>
                <a:effectLst/>
              </a:rPr>
              <a:t>Population increase, change resistance, and ignoring social and environmental complexity limit the model's application. </a:t>
            </a:r>
          </a:p>
          <a:p>
            <a:pPr algn="just">
              <a:buFont typeface="Wingdings" panose="05000000000000000000" pitchFamily="2" charset="2"/>
              <a:buChar char="v"/>
            </a:pPr>
            <a:r>
              <a:rPr lang="en-US" sz="2400" b="0" i="0" dirty="0">
                <a:solidFill>
                  <a:schemeClr val="tx1"/>
                </a:solidFill>
                <a:effectLst/>
              </a:rPr>
              <a:t>Governance and formal education neglect are difficulties. The model's ideas are still applicable, but urbanization and technology require adaption. Balance tradition and innovation to address diverse development in today's changing global landscape.</a:t>
            </a:r>
          </a:p>
        </p:txBody>
      </p:sp>
    </p:spTree>
    <p:extLst>
      <p:ext uri="{BB962C8B-B14F-4D97-AF65-F5344CB8AC3E}">
        <p14:creationId xmlns:p14="http://schemas.microsoft.com/office/powerpoint/2010/main" val="1468329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A7FE5-E577-CB6F-01D9-A933B73F417E}"/>
              </a:ext>
            </a:extLst>
          </p:cNvPr>
          <p:cNvSpPr>
            <a:spLocks noGrp="1"/>
          </p:cNvSpPr>
          <p:nvPr>
            <p:ph type="ctrTitle"/>
          </p:nvPr>
        </p:nvSpPr>
        <p:spPr>
          <a:xfrm>
            <a:off x="1524000" y="990600"/>
            <a:ext cx="6992063" cy="1756055"/>
          </a:xfrm>
        </p:spPr>
        <p:txBody>
          <a:bodyPr/>
          <a:lstStyle/>
          <a:p>
            <a:r>
              <a:rPr lang="en-US" sz="4000" dirty="0">
                <a:solidFill>
                  <a:srgbClr val="FF0000"/>
                </a:solidFill>
              </a:rPr>
              <a:t>Comilla Model as for Rural Development </a:t>
            </a:r>
          </a:p>
        </p:txBody>
      </p:sp>
      <p:sp>
        <p:nvSpPr>
          <p:cNvPr id="7" name="TextBox 6">
            <a:extLst>
              <a:ext uri="{FF2B5EF4-FFF2-40B4-BE49-F238E27FC236}">
                <a16:creationId xmlns:a16="http://schemas.microsoft.com/office/drawing/2014/main" id="{D8B15CD4-F9C1-1E7B-244B-240C4C8391B6}"/>
              </a:ext>
            </a:extLst>
          </p:cNvPr>
          <p:cNvSpPr txBox="1"/>
          <p:nvPr/>
        </p:nvSpPr>
        <p:spPr>
          <a:xfrm>
            <a:off x="723900" y="2895600"/>
            <a:ext cx="9525000" cy="3108543"/>
          </a:xfrm>
          <a:prstGeom prst="rect">
            <a:avLst/>
          </a:prstGeom>
          <a:noFill/>
        </p:spPr>
        <p:txBody>
          <a:bodyPr wrap="square">
            <a:spAutoFit/>
          </a:bodyPr>
          <a:lstStyle/>
          <a:p>
            <a:pPr algn="just"/>
            <a:r>
              <a:rPr lang="en-US" sz="2800" dirty="0"/>
              <a:t>The </a:t>
            </a:r>
            <a:r>
              <a:rPr lang="en-US" sz="2800" b="1" dirty="0"/>
              <a:t>Comilla Model</a:t>
            </a:r>
            <a:r>
              <a:rPr lang="en-US" sz="2800" dirty="0"/>
              <a:t> for rural development is a pioneering approach to rural development that originated in the 1959s in </a:t>
            </a:r>
            <a:r>
              <a:rPr lang="en-US" sz="2800" b="1" dirty="0"/>
              <a:t>Comilla, Bangladesh</a:t>
            </a:r>
            <a:r>
              <a:rPr lang="en-US" sz="2800" dirty="0"/>
              <a:t> (then East Pakistan). It was spearheaded by </a:t>
            </a:r>
            <a:r>
              <a:rPr lang="en-US" sz="2800" b="1" dirty="0"/>
              <a:t>Akhtar Hameed Khan</a:t>
            </a:r>
            <a:r>
              <a:rPr lang="en-US" sz="2800" dirty="0"/>
              <a:t>, a prominent social scientist and development practitioner, who implemented this model through the </a:t>
            </a:r>
            <a:r>
              <a:rPr lang="en-US" sz="2800" b="1" dirty="0"/>
              <a:t>Pakistan Academy for Rural Development (PARD)</a:t>
            </a:r>
            <a:r>
              <a:rPr lang="en-US" sz="2800" dirty="0"/>
              <a:t> in Comilla.</a:t>
            </a:r>
          </a:p>
        </p:txBody>
      </p:sp>
    </p:spTree>
    <p:extLst>
      <p:ext uri="{BB962C8B-B14F-4D97-AF65-F5344CB8AC3E}">
        <p14:creationId xmlns:p14="http://schemas.microsoft.com/office/powerpoint/2010/main" val="3562353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4B821-E46F-1A9D-B863-BE930483EC4F}"/>
              </a:ext>
            </a:extLst>
          </p:cNvPr>
          <p:cNvSpPr>
            <a:spLocks noGrp="1"/>
          </p:cNvSpPr>
          <p:nvPr>
            <p:ph type="title"/>
          </p:nvPr>
        </p:nvSpPr>
        <p:spPr>
          <a:xfrm>
            <a:off x="609600" y="1956865"/>
            <a:ext cx="7617257" cy="1408853"/>
          </a:xfrm>
        </p:spPr>
        <p:txBody>
          <a:bodyPr/>
          <a:lstStyle/>
          <a:p>
            <a:r>
              <a:rPr lang="en-US" b="1" dirty="0">
                <a:solidFill>
                  <a:srgbClr val="FF0000"/>
                </a:solidFill>
              </a:rPr>
              <a:t>Objectives </a:t>
            </a:r>
          </a:p>
        </p:txBody>
      </p:sp>
      <p:sp>
        <p:nvSpPr>
          <p:cNvPr id="4" name="TextBox 3">
            <a:extLst>
              <a:ext uri="{FF2B5EF4-FFF2-40B4-BE49-F238E27FC236}">
                <a16:creationId xmlns:a16="http://schemas.microsoft.com/office/drawing/2014/main" id="{4EA036C3-B312-5969-8ACA-48D07823A67F}"/>
              </a:ext>
            </a:extLst>
          </p:cNvPr>
          <p:cNvSpPr txBox="1"/>
          <p:nvPr/>
        </p:nvSpPr>
        <p:spPr>
          <a:xfrm>
            <a:off x="609600" y="2661292"/>
            <a:ext cx="8945882" cy="1815882"/>
          </a:xfrm>
          <a:prstGeom prst="rect">
            <a:avLst/>
          </a:prstGeom>
          <a:noFill/>
        </p:spPr>
        <p:txBody>
          <a:bodyPr wrap="square">
            <a:spAutoFit/>
          </a:bodyPr>
          <a:lstStyle/>
          <a:p>
            <a:pPr algn="just"/>
            <a:r>
              <a:rPr lang="en-US" sz="2800" dirty="0"/>
              <a:t>The Comilla Model aimed to create a </a:t>
            </a:r>
            <a:r>
              <a:rPr lang="en-US" sz="2800" dirty="0">
                <a:solidFill>
                  <a:srgbClr val="FF0000"/>
                </a:solidFill>
              </a:rPr>
              <a:t>comprehensive</a:t>
            </a:r>
            <a:r>
              <a:rPr lang="en-US" sz="2800" dirty="0"/>
              <a:t>, </a:t>
            </a:r>
            <a:r>
              <a:rPr lang="en-US" sz="2800" dirty="0">
                <a:solidFill>
                  <a:srgbClr val="FF0000"/>
                </a:solidFill>
              </a:rPr>
              <a:t>people-centered</a:t>
            </a:r>
            <a:r>
              <a:rPr lang="en-US" sz="2800" dirty="0"/>
              <a:t> rural development system that addressed </a:t>
            </a:r>
            <a:r>
              <a:rPr lang="en-US" sz="2800" b="1" dirty="0"/>
              <a:t>economic, social, and organizational </a:t>
            </a:r>
            <a:r>
              <a:rPr lang="en-US" sz="2800" dirty="0"/>
              <a:t>aspects of rural life. </a:t>
            </a:r>
          </a:p>
        </p:txBody>
      </p:sp>
    </p:spTree>
    <p:extLst>
      <p:ext uri="{BB962C8B-B14F-4D97-AF65-F5344CB8AC3E}">
        <p14:creationId xmlns:p14="http://schemas.microsoft.com/office/powerpoint/2010/main" val="13860569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5EB57-4D0F-580E-D31D-B5138CDB3E16}"/>
              </a:ext>
            </a:extLst>
          </p:cNvPr>
          <p:cNvSpPr>
            <a:spLocks noGrp="1"/>
          </p:cNvSpPr>
          <p:nvPr>
            <p:ph type="title"/>
          </p:nvPr>
        </p:nvSpPr>
        <p:spPr>
          <a:xfrm>
            <a:off x="731519" y="650241"/>
            <a:ext cx="7617257" cy="721360"/>
          </a:xfrm>
        </p:spPr>
        <p:txBody>
          <a:bodyPr>
            <a:normAutofit fontScale="90000"/>
          </a:bodyPr>
          <a:lstStyle/>
          <a:p>
            <a:r>
              <a:rPr lang="en-US" dirty="0">
                <a:solidFill>
                  <a:srgbClr val="FF0000"/>
                </a:solidFill>
              </a:rPr>
              <a:t>Main Features of this Model</a:t>
            </a:r>
            <a:br>
              <a:rPr lang="en-US" dirty="0"/>
            </a:br>
            <a:endParaRPr lang="en-US" dirty="0"/>
          </a:p>
        </p:txBody>
      </p:sp>
      <p:sp>
        <p:nvSpPr>
          <p:cNvPr id="4" name="TextBox 3">
            <a:extLst>
              <a:ext uri="{FF2B5EF4-FFF2-40B4-BE49-F238E27FC236}">
                <a16:creationId xmlns:a16="http://schemas.microsoft.com/office/drawing/2014/main" id="{9F444B24-F223-AAF9-F336-7A6DB10BAE83}"/>
              </a:ext>
            </a:extLst>
          </p:cNvPr>
          <p:cNvSpPr txBox="1"/>
          <p:nvPr/>
        </p:nvSpPr>
        <p:spPr>
          <a:xfrm>
            <a:off x="685800" y="1524000"/>
            <a:ext cx="9448800" cy="4524315"/>
          </a:xfrm>
          <a:prstGeom prst="rect">
            <a:avLst/>
          </a:prstGeom>
          <a:noFill/>
        </p:spPr>
        <p:txBody>
          <a:bodyPr wrap="square">
            <a:spAutoFit/>
          </a:bodyPr>
          <a:lstStyle/>
          <a:p>
            <a:pPr marL="514350" indent="-514350" algn="just">
              <a:buFont typeface="+mj-lt"/>
              <a:buAutoNum type="romanLcPeriod"/>
            </a:pPr>
            <a:r>
              <a:rPr lang="en-US" sz="2400" b="1" dirty="0">
                <a:solidFill>
                  <a:srgbClr val="FF0000"/>
                </a:solidFill>
              </a:rPr>
              <a:t>Integrated Rural Development</a:t>
            </a:r>
            <a:r>
              <a:rPr lang="en-US" sz="2400" dirty="0">
                <a:solidFill>
                  <a:srgbClr val="FF0000"/>
                </a:solidFill>
              </a:rPr>
              <a:t>: </a:t>
            </a:r>
            <a:r>
              <a:rPr lang="en-US" sz="2400" dirty="0"/>
              <a:t>The model adopted a holistic approach, tackling multiple issues like education, agriculture, infrastructure, and credit access simultaneously.</a:t>
            </a:r>
          </a:p>
          <a:p>
            <a:pPr marL="514350" indent="-514350" algn="just">
              <a:buFont typeface="+mj-lt"/>
              <a:buAutoNum type="romanLcPeriod"/>
            </a:pPr>
            <a:endParaRPr lang="en-US" sz="2400" dirty="0"/>
          </a:p>
          <a:p>
            <a:pPr marL="514350" indent="-514350" algn="just">
              <a:buFont typeface="+mj-lt"/>
              <a:buAutoNum type="romanLcPeriod"/>
            </a:pPr>
            <a:r>
              <a:rPr lang="en-US" sz="2400" b="1" dirty="0">
                <a:solidFill>
                  <a:srgbClr val="FF0000"/>
                </a:solidFill>
              </a:rPr>
              <a:t>Organizational Framework</a:t>
            </a:r>
            <a:r>
              <a:rPr lang="en-US" sz="2400" dirty="0">
                <a:solidFill>
                  <a:srgbClr val="FF0000"/>
                </a:solidFill>
              </a:rPr>
              <a:t>: </a:t>
            </a:r>
            <a:r>
              <a:rPr lang="en-US" sz="2400" dirty="0"/>
              <a:t>The establishment of Village Cooperatives was central to the model. These cooperatives served as grassroots organizations for farmers and rural communities, promoting collective action and decision-making.</a:t>
            </a:r>
          </a:p>
          <a:p>
            <a:pPr marL="514350" indent="-514350" algn="just">
              <a:buFont typeface="+mj-lt"/>
              <a:buAutoNum type="romanLcPeriod"/>
            </a:pPr>
            <a:endParaRPr lang="en-US" sz="2400" b="1" dirty="0">
              <a:solidFill>
                <a:srgbClr val="FF0000"/>
              </a:solidFill>
            </a:endParaRPr>
          </a:p>
          <a:p>
            <a:pPr marL="514350" indent="-514350" algn="just">
              <a:buFont typeface="+mj-lt"/>
              <a:buAutoNum type="romanLcPeriod"/>
            </a:pPr>
            <a:r>
              <a:rPr lang="en-US" sz="2400" b="1" dirty="0">
                <a:solidFill>
                  <a:srgbClr val="FF0000"/>
                </a:solidFill>
              </a:rPr>
              <a:t>Institutional Support</a:t>
            </a:r>
            <a:r>
              <a:rPr lang="en-US" sz="2400" dirty="0">
                <a:solidFill>
                  <a:srgbClr val="FF0000"/>
                </a:solidFill>
              </a:rPr>
              <a:t>: </a:t>
            </a:r>
            <a:r>
              <a:rPr lang="en-US" sz="2400" dirty="0"/>
              <a:t>Training Programs and institutional capacity-building were implemented to train rural people to manage cooperatives and agricultural activities effectively.</a:t>
            </a:r>
          </a:p>
        </p:txBody>
      </p:sp>
    </p:spTree>
    <p:extLst>
      <p:ext uri="{BB962C8B-B14F-4D97-AF65-F5344CB8AC3E}">
        <p14:creationId xmlns:p14="http://schemas.microsoft.com/office/powerpoint/2010/main" val="13439204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1649B-ECA2-74EB-3222-F49428BFF3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67E2B1-A2E5-FD27-A2F5-9E5FCADC8792}"/>
              </a:ext>
            </a:extLst>
          </p:cNvPr>
          <p:cNvSpPr>
            <a:spLocks noGrp="1"/>
          </p:cNvSpPr>
          <p:nvPr>
            <p:ph type="title"/>
          </p:nvPr>
        </p:nvSpPr>
        <p:spPr>
          <a:xfrm>
            <a:off x="426720" y="381000"/>
            <a:ext cx="7906817" cy="721360"/>
          </a:xfrm>
        </p:spPr>
        <p:txBody>
          <a:bodyPr>
            <a:normAutofit fontScale="90000"/>
          </a:bodyPr>
          <a:lstStyle/>
          <a:p>
            <a:r>
              <a:rPr lang="en-US" dirty="0">
                <a:solidFill>
                  <a:srgbClr val="FF0000"/>
                </a:solidFill>
              </a:rPr>
              <a:t>Main Features of this Model</a:t>
            </a:r>
            <a:br>
              <a:rPr lang="en-US" dirty="0"/>
            </a:br>
            <a:endParaRPr lang="en-US" dirty="0"/>
          </a:p>
        </p:txBody>
      </p:sp>
      <p:sp>
        <p:nvSpPr>
          <p:cNvPr id="4" name="TextBox 3">
            <a:extLst>
              <a:ext uri="{FF2B5EF4-FFF2-40B4-BE49-F238E27FC236}">
                <a16:creationId xmlns:a16="http://schemas.microsoft.com/office/drawing/2014/main" id="{147F7178-EEE5-90AD-3E07-51C1EFDF22CE}"/>
              </a:ext>
            </a:extLst>
          </p:cNvPr>
          <p:cNvSpPr txBox="1"/>
          <p:nvPr/>
        </p:nvSpPr>
        <p:spPr>
          <a:xfrm>
            <a:off x="426720" y="1102360"/>
            <a:ext cx="10515600" cy="5632311"/>
          </a:xfrm>
          <a:prstGeom prst="rect">
            <a:avLst/>
          </a:prstGeom>
          <a:noFill/>
        </p:spPr>
        <p:txBody>
          <a:bodyPr wrap="square">
            <a:spAutoFit/>
          </a:bodyPr>
          <a:lstStyle/>
          <a:p>
            <a:pPr algn="just"/>
            <a:r>
              <a:rPr lang="en-US" sz="2400" b="1" dirty="0">
                <a:solidFill>
                  <a:srgbClr val="FF0000"/>
                </a:solidFill>
              </a:rPr>
              <a:t>Agricultural Modernization: </a:t>
            </a:r>
            <a:r>
              <a:rPr lang="en-US" sz="2400" dirty="0"/>
              <a:t>The model promoted the use of modern farming techniques, irrigation facilities, and improved inputs such as high-yield seeds and fertilizers to increase agricultural productivity.</a:t>
            </a:r>
          </a:p>
          <a:p>
            <a:pPr algn="just"/>
            <a:endParaRPr lang="en-US" sz="2400" dirty="0"/>
          </a:p>
          <a:p>
            <a:pPr algn="just"/>
            <a:r>
              <a:rPr lang="en-US" sz="2400" b="1" dirty="0">
                <a:solidFill>
                  <a:srgbClr val="FF0000"/>
                </a:solidFill>
              </a:rPr>
              <a:t>Access to Credit</a:t>
            </a:r>
            <a:r>
              <a:rPr lang="en-US" sz="2400" b="1" dirty="0"/>
              <a:t>: </a:t>
            </a:r>
            <a:r>
              <a:rPr lang="en-US" sz="2400" dirty="0"/>
              <a:t>The creation of rural cooperatives helped small farmers access credit from financial institutions, enabling them to invest in agriculture and rural enterprises.</a:t>
            </a:r>
          </a:p>
          <a:p>
            <a:pPr algn="just"/>
            <a:endParaRPr lang="en-US" sz="2400" dirty="0"/>
          </a:p>
          <a:p>
            <a:pPr algn="just"/>
            <a:r>
              <a:rPr lang="en-US" sz="2400" b="1" dirty="0">
                <a:solidFill>
                  <a:srgbClr val="FF0000"/>
                </a:solidFill>
              </a:rPr>
              <a:t>Infrastructure Development: </a:t>
            </a:r>
            <a:r>
              <a:rPr lang="en-US" sz="2400" dirty="0"/>
              <a:t>The model emphasized the construction of rural infrastructure, such as roads, irrigation canals, and storage facilities, to support agricultural production and improve rural connectivity.</a:t>
            </a:r>
          </a:p>
          <a:p>
            <a:pPr algn="just"/>
            <a:endParaRPr lang="en-US" sz="2400" dirty="0"/>
          </a:p>
          <a:p>
            <a:pPr algn="just"/>
            <a:r>
              <a:rPr lang="en-US" sz="2400" b="1" dirty="0">
                <a:solidFill>
                  <a:srgbClr val="FF0000"/>
                </a:solidFill>
              </a:rPr>
              <a:t>Participatory Development: </a:t>
            </a:r>
            <a:r>
              <a:rPr lang="en-US" sz="2400" dirty="0"/>
              <a:t>Local communities were actively involved in planning and implementing development programs, ensuring ownership and sustainability.</a:t>
            </a:r>
          </a:p>
        </p:txBody>
      </p:sp>
    </p:spTree>
    <p:extLst>
      <p:ext uri="{BB962C8B-B14F-4D97-AF65-F5344CB8AC3E}">
        <p14:creationId xmlns:p14="http://schemas.microsoft.com/office/powerpoint/2010/main" val="18353857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4BBD2-61BA-5DAC-33DF-93805AC6F110}"/>
              </a:ext>
            </a:extLst>
          </p:cNvPr>
          <p:cNvSpPr>
            <a:spLocks noGrp="1"/>
          </p:cNvSpPr>
          <p:nvPr>
            <p:ph type="title"/>
          </p:nvPr>
        </p:nvSpPr>
        <p:spPr>
          <a:xfrm>
            <a:off x="746759" y="510399"/>
            <a:ext cx="9479281" cy="721360"/>
          </a:xfrm>
        </p:spPr>
        <p:txBody>
          <a:bodyPr>
            <a:normAutofit/>
          </a:bodyPr>
          <a:lstStyle/>
          <a:p>
            <a:r>
              <a:rPr lang="en-US" sz="3600" b="1" dirty="0"/>
              <a:t>Strengths of the Comilla Model</a:t>
            </a:r>
          </a:p>
        </p:txBody>
      </p:sp>
      <p:sp>
        <p:nvSpPr>
          <p:cNvPr id="3" name="Content Placeholder 2">
            <a:extLst>
              <a:ext uri="{FF2B5EF4-FFF2-40B4-BE49-F238E27FC236}">
                <a16:creationId xmlns:a16="http://schemas.microsoft.com/office/drawing/2014/main" id="{C32EDCF0-1018-2F3C-8B1A-9DBED014E7F3}"/>
              </a:ext>
            </a:extLst>
          </p:cNvPr>
          <p:cNvSpPr>
            <a:spLocks noGrp="1"/>
          </p:cNvSpPr>
          <p:nvPr>
            <p:ph idx="1"/>
          </p:nvPr>
        </p:nvSpPr>
        <p:spPr>
          <a:xfrm>
            <a:off x="716279" y="1321295"/>
            <a:ext cx="9875521" cy="5498746"/>
          </a:xfrm>
        </p:spPr>
        <p:txBody>
          <a:bodyPr>
            <a:noAutofit/>
          </a:bodyPr>
          <a:lstStyle/>
          <a:p>
            <a:pPr>
              <a:buFont typeface="Wingdings" panose="05000000000000000000" pitchFamily="2" charset="2"/>
              <a:buChar char="v"/>
            </a:pPr>
            <a:r>
              <a:rPr lang="en-US" sz="2400" b="1" dirty="0">
                <a:solidFill>
                  <a:srgbClr val="FF0000"/>
                </a:solidFill>
              </a:rPr>
              <a:t>Participatory Approach</a:t>
            </a:r>
            <a:r>
              <a:rPr lang="en-US" sz="2400" dirty="0"/>
              <a:t>: A key strength of the Comilla Model was its emphasis on community participation. People were involved in identifying their needs, planning, and implementing development projects, which fostered ownership and sustainability.</a:t>
            </a:r>
          </a:p>
          <a:p>
            <a:pPr>
              <a:buFont typeface="Wingdings" panose="05000000000000000000" pitchFamily="2" charset="2"/>
              <a:buChar char="v"/>
            </a:pPr>
            <a:r>
              <a:rPr lang="en-US" sz="2400" b="1" dirty="0">
                <a:solidFill>
                  <a:srgbClr val="FF0000"/>
                </a:solidFill>
              </a:rPr>
              <a:t>Cooperative Institutions</a:t>
            </a:r>
            <a:r>
              <a:rPr lang="en-US" sz="2400" dirty="0"/>
              <a:t>: The model promoted the establishment of rural cooperatives (both credit and agricultural) to mobilize local resources. These cooperatives helped small farmers access credit, improved seeds, fertilizers, and other resources.</a:t>
            </a:r>
          </a:p>
          <a:p>
            <a:pPr>
              <a:buFont typeface="Wingdings" panose="05000000000000000000" pitchFamily="2" charset="2"/>
              <a:buChar char="v"/>
            </a:pPr>
            <a:r>
              <a:rPr lang="en-US" sz="2400" b="1" dirty="0">
                <a:solidFill>
                  <a:srgbClr val="FF0000"/>
                </a:solidFill>
              </a:rPr>
              <a:t>Focus on Agricultural Development</a:t>
            </a:r>
            <a:r>
              <a:rPr lang="en-US" sz="2400" dirty="0"/>
              <a:t>: Agricultural productivity was at the heart of the Comilla Model. It emphasized the use of modern farming techniques, improved irrigation, and the adoption of high-yielding crop varieties, which significantly increased agricultural output.</a:t>
            </a:r>
          </a:p>
        </p:txBody>
      </p:sp>
    </p:spTree>
    <p:extLst>
      <p:ext uri="{BB962C8B-B14F-4D97-AF65-F5344CB8AC3E}">
        <p14:creationId xmlns:p14="http://schemas.microsoft.com/office/powerpoint/2010/main" val="11632993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ACF6B8-27B9-4924-5838-478C234867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DB463B-5D46-E229-1C42-40966224E169}"/>
              </a:ext>
            </a:extLst>
          </p:cNvPr>
          <p:cNvSpPr>
            <a:spLocks noGrp="1"/>
          </p:cNvSpPr>
          <p:nvPr>
            <p:ph type="title"/>
          </p:nvPr>
        </p:nvSpPr>
        <p:spPr>
          <a:xfrm>
            <a:off x="1043938" y="914400"/>
            <a:ext cx="9479281" cy="721360"/>
          </a:xfrm>
        </p:spPr>
        <p:txBody>
          <a:bodyPr>
            <a:normAutofit/>
          </a:bodyPr>
          <a:lstStyle/>
          <a:p>
            <a:r>
              <a:rPr lang="en-US" sz="3600" b="1" dirty="0"/>
              <a:t>Strengths of the Comilla Model</a:t>
            </a:r>
          </a:p>
        </p:txBody>
      </p:sp>
      <p:sp>
        <p:nvSpPr>
          <p:cNvPr id="3" name="Content Placeholder 2">
            <a:extLst>
              <a:ext uri="{FF2B5EF4-FFF2-40B4-BE49-F238E27FC236}">
                <a16:creationId xmlns:a16="http://schemas.microsoft.com/office/drawing/2014/main" id="{0389F3E5-3716-450D-598A-71F99A9A86D8}"/>
              </a:ext>
            </a:extLst>
          </p:cNvPr>
          <p:cNvSpPr>
            <a:spLocks noGrp="1"/>
          </p:cNvSpPr>
          <p:nvPr>
            <p:ph idx="1"/>
          </p:nvPr>
        </p:nvSpPr>
        <p:spPr>
          <a:xfrm>
            <a:off x="1043938" y="1804108"/>
            <a:ext cx="8884921" cy="5498746"/>
          </a:xfrm>
        </p:spPr>
        <p:txBody>
          <a:bodyPr>
            <a:noAutofit/>
          </a:bodyPr>
          <a:lstStyle/>
          <a:p>
            <a:pPr marL="0" indent="0" algn="just">
              <a:buNone/>
            </a:pPr>
            <a:r>
              <a:rPr lang="en-US" sz="2400" b="1" dirty="0">
                <a:solidFill>
                  <a:srgbClr val="FF0000"/>
                </a:solidFill>
              </a:rPr>
              <a:t>Infrastructure Development</a:t>
            </a:r>
            <a:r>
              <a:rPr lang="en-US" sz="2400" dirty="0"/>
              <a:t>: The model stressed the need for physical infrastructure such as roads, irrigation systems, and markets, which enhanced rural connectivity and access to resources.</a:t>
            </a:r>
          </a:p>
          <a:p>
            <a:pPr marL="0" indent="0" algn="just">
              <a:buNone/>
            </a:pPr>
            <a:r>
              <a:rPr lang="en-US" sz="2400" b="1" dirty="0">
                <a:solidFill>
                  <a:srgbClr val="FF0000"/>
                </a:solidFill>
              </a:rPr>
              <a:t>Self-reliance and Sustainability</a:t>
            </a:r>
            <a:r>
              <a:rPr lang="en-US" sz="2400" dirty="0"/>
              <a:t>: By focusing on empowering rural communities and building their capacity through cooperatives and training, the Comilla Model promoted self-reliance and reduced dependence on external aid.</a:t>
            </a:r>
          </a:p>
          <a:p>
            <a:pPr marL="0" indent="0" algn="just">
              <a:buNone/>
            </a:pPr>
            <a:r>
              <a:rPr lang="en-US" sz="2400" b="1" dirty="0">
                <a:solidFill>
                  <a:srgbClr val="FF0000"/>
                </a:solidFill>
              </a:rPr>
              <a:t>Training and Education</a:t>
            </a:r>
            <a:r>
              <a:rPr lang="en-US" sz="2400" dirty="0"/>
              <a:t>: It established training programs to educate farmers and rural workers on better agricultural and economic practices, helping to develop skills and increase productivity.</a:t>
            </a:r>
          </a:p>
        </p:txBody>
      </p:sp>
    </p:spTree>
    <p:extLst>
      <p:ext uri="{BB962C8B-B14F-4D97-AF65-F5344CB8AC3E}">
        <p14:creationId xmlns:p14="http://schemas.microsoft.com/office/powerpoint/2010/main" val="18172294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BF653A-1099-3A17-0DA3-941A7A701A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C1FAC-B794-1B8A-66EA-223DC873534D}"/>
              </a:ext>
            </a:extLst>
          </p:cNvPr>
          <p:cNvSpPr>
            <a:spLocks noGrp="1"/>
          </p:cNvSpPr>
          <p:nvPr>
            <p:ph type="title"/>
          </p:nvPr>
        </p:nvSpPr>
        <p:spPr>
          <a:xfrm>
            <a:off x="571499" y="955040"/>
            <a:ext cx="9479281" cy="721360"/>
          </a:xfrm>
        </p:spPr>
        <p:txBody>
          <a:bodyPr>
            <a:normAutofit/>
          </a:bodyPr>
          <a:lstStyle/>
          <a:p>
            <a:r>
              <a:rPr lang="en-US" sz="3600" b="1" dirty="0"/>
              <a:t>Strengths of the Comilla Model</a:t>
            </a:r>
          </a:p>
        </p:txBody>
      </p:sp>
      <p:sp>
        <p:nvSpPr>
          <p:cNvPr id="3" name="Content Placeholder 2">
            <a:extLst>
              <a:ext uri="{FF2B5EF4-FFF2-40B4-BE49-F238E27FC236}">
                <a16:creationId xmlns:a16="http://schemas.microsoft.com/office/drawing/2014/main" id="{89DB30BA-1C21-52AA-DDE0-1DB9FE42BE36}"/>
              </a:ext>
            </a:extLst>
          </p:cNvPr>
          <p:cNvSpPr>
            <a:spLocks noGrp="1"/>
          </p:cNvSpPr>
          <p:nvPr>
            <p:ph idx="1"/>
          </p:nvPr>
        </p:nvSpPr>
        <p:spPr>
          <a:xfrm>
            <a:off x="472440" y="1676400"/>
            <a:ext cx="9677400" cy="5498746"/>
          </a:xfrm>
        </p:spPr>
        <p:txBody>
          <a:bodyPr>
            <a:noAutofit/>
          </a:bodyPr>
          <a:lstStyle/>
          <a:p>
            <a:pPr marL="0" indent="0" algn="just">
              <a:buNone/>
            </a:pPr>
            <a:r>
              <a:rPr lang="en-US" sz="2400" b="1" dirty="0">
                <a:solidFill>
                  <a:srgbClr val="FF0000"/>
                </a:solidFill>
              </a:rPr>
              <a:t>Integrated Development Approach</a:t>
            </a:r>
            <a:r>
              <a:rPr lang="en-US" sz="2400" b="1" dirty="0"/>
              <a:t>: </a:t>
            </a:r>
            <a:r>
              <a:rPr lang="en-US" sz="2400" dirty="0"/>
              <a:t>The Comilla Model did not focus on a single sector but took a </a:t>
            </a:r>
            <a:r>
              <a:rPr lang="en-US" sz="2400" b="1" dirty="0"/>
              <a:t>holistic approach</a:t>
            </a:r>
            <a:r>
              <a:rPr lang="en-US" sz="2400" dirty="0"/>
              <a:t> to development by integrating agriculture, credit, education, and infrastructure.</a:t>
            </a:r>
          </a:p>
          <a:p>
            <a:pPr marL="0" indent="0" algn="just">
              <a:buNone/>
            </a:pPr>
            <a:r>
              <a:rPr lang="en-US" sz="2400" b="1" dirty="0">
                <a:solidFill>
                  <a:srgbClr val="FF0000"/>
                </a:solidFill>
              </a:rPr>
              <a:t>Replication Potential</a:t>
            </a:r>
            <a:r>
              <a:rPr lang="en-US" sz="2400" dirty="0"/>
              <a:t>: The model demonstrated that successful rural development strategies can be replicated in other regions, as it provided practical and scalable solutions for poverty alleviation.</a:t>
            </a:r>
          </a:p>
          <a:p>
            <a:pPr marL="0" indent="0" algn="just">
              <a:buNone/>
            </a:pPr>
            <a:r>
              <a:rPr lang="en-US" sz="2400" b="1" dirty="0">
                <a:solidFill>
                  <a:srgbClr val="FF0000"/>
                </a:solidFill>
              </a:rPr>
              <a:t>Flexible and Adaptive</a:t>
            </a:r>
            <a:r>
              <a:rPr lang="en-US" sz="2400" dirty="0"/>
              <a:t>: The model was adaptive to the local socio-economic conditions and needs of the rural communities. It did not impose rigid systems but encouraged locally tailored solutions.</a:t>
            </a:r>
          </a:p>
          <a:p>
            <a:pPr marL="0" indent="0" algn="just">
              <a:buNone/>
            </a:pPr>
            <a:r>
              <a:rPr lang="en-US" sz="2400" b="1" dirty="0">
                <a:solidFill>
                  <a:srgbClr val="FF0000"/>
                </a:solidFill>
              </a:rPr>
              <a:t>Promotion of Social Capital</a:t>
            </a:r>
            <a:r>
              <a:rPr lang="en-US" sz="2400" dirty="0"/>
              <a:t>: By forming cooperatives and community organizations, the model fostered </a:t>
            </a:r>
            <a:r>
              <a:rPr lang="en-US" sz="2400" b="1" dirty="0"/>
              <a:t>trust, collaboration</a:t>
            </a:r>
            <a:r>
              <a:rPr lang="en-US" sz="2400" dirty="0"/>
              <a:t>, and collective action, strengthening social capital in rural areas.</a:t>
            </a:r>
          </a:p>
          <a:p>
            <a:pPr marL="0" indent="0" algn="just">
              <a:buNone/>
            </a:pPr>
            <a:endParaRPr lang="en-US" sz="2400" dirty="0"/>
          </a:p>
        </p:txBody>
      </p:sp>
    </p:spTree>
    <p:extLst>
      <p:ext uri="{BB962C8B-B14F-4D97-AF65-F5344CB8AC3E}">
        <p14:creationId xmlns:p14="http://schemas.microsoft.com/office/powerpoint/2010/main" val="984606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0288" y="1219201"/>
            <a:ext cx="9662911" cy="685800"/>
          </a:xfrm>
        </p:spPr>
        <p:style>
          <a:lnRef idx="1">
            <a:schemeClr val="accent5"/>
          </a:lnRef>
          <a:fillRef idx="2">
            <a:schemeClr val="accent5"/>
          </a:fillRef>
          <a:effectRef idx="1">
            <a:schemeClr val="accent5"/>
          </a:effectRef>
          <a:fontRef idx="minor">
            <a:schemeClr val="dk1"/>
          </a:fontRef>
        </p:style>
        <p:txBody>
          <a:bodyPr>
            <a:normAutofit/>
          </a:bodyPr>
          <a:lstStyle/>
          <a:p>
            <a:r>
              <a:rPr lang="en-US" sz="3600" b="1" dirty="0"/>
              <a:t>Why Do we need to study these theories? </a:t>
            </a:r>
          </a:p>
        </p:txBody>
      </p:sp>
      <p:sp>
        <p:nvSpPr>
          <p:cNvPr id="3" name="Content Placeholder 2"/>
          <p:cNvSpPr>
            <a:spLocks noGrp="1"/>
          </p:cNvSpPr>
          <p:nvPr>
            <p:ph idx="1"/>
          </p:nvPr>
        </p:nvSpPr>
        <p:spPr>
          <a:xfrm>
            <a:off x="731519" y="2304630"/>
            <a:ext cx="9403081" cy="4139491"/>
          </a:xfrm>
        </p:spPr>
        <p:txBody>
          <a:bodyPr>
            <a:normAutofit/>
          </a:bodyPr>
          <a:lstStyle/>
          <a:p>
            <a:pPr algn="just"/>
            <a:r>
              <a:rPr lang="en-US" sz="2400" dirty="0">
                <a:solidFill>
                  <a:schemeClr val="tx1"/>
                </a:solidFill>
              </a:rPr>
              <a:t>Before we start studying rural development, we have to gather a minimum amount of knowledge on the trends and variations of the development approaches taken over time. </a:t>
            </a:r>
          </a:p>
          <a:p>
            <a:pPr algn="just">
              <a:buNone/>
            </a:pPr>
            <a:endParaRPr lang="en-US" sz="2400" dirty="0">
              <a:solidFill>
                <a:schemeClr val="tx1"/>
              </a:solidFill>
            </a:endParaRPr>
          </a:p>
          <a:p>
            <a:pPr algn="just"/>
            <a:r>
              <a:rPr lang="en-US" sz="2400" dirty="0">
                <a:solidFill>
                  <a:schemeClr val="tx1"/>
                </a:solidFill>
              </a:rPr>
              <a:t>Theories will give us a simple view on the development techniques which can be applied in the rural areas. </a:t>
            </a:r>
          </a:p>
          <a:p>
            <a:pPr algn="just">
              <a:buNone/>
            </a:pPr>
            <a:endParaRPr lang="en-US" sz="2400" dirty="0">
              <a:solidFill>
                <a:schemeClr val="tx1"/>
              </a:solidFill>
            </a:endParaRPr>
          </a:p>
          <a:p>
            <a:pPr algn="just"/>
            <a:r>
              <a:rPr lang="en-US" sz="2400" dirty="0">
                <a:solidFill>
                  <a:schemeClr val="tx1"/>
                </a:solidFill>
              </a:rPr>
              <a:t>Theories will help us to have a clear understanding of the mainstream development thinking. </a:t>
            </a:r>
          </a:p>
        </p:txBody>
      </p:sp>
    </p:spTree>
    <p:extLst>
      <p:ext uri="{BB962C8B-B14F-4D97-AF65-F5344CB8AC3E}">
        <p14:creationId xmlns:p14="http://schemas.microsoft.com/office/powerpoint/2010/main" val="32485285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78A8E2-56B6-D4DF-02F0-96AEA897110B}"/>
              </a:ext>
            </a:extLst>
          </p:cNvPr>
          <p:cNvSpPr txBox="1"/>
          <p:nvPr/>
        </p:nvSpPr>
        <p:spPr>
          <a:xfrm>
            <a:off x="472440" y="2611398"/>
            <a:ext cx="5105400" cy="3902479"/>
          </a:xfrm>
          <a:prstGeom prst="rect">
            <a:avLst/>
          </a:prstGeom>
          <a:noFill/>
        </p:spPr>
        <p:txBody>
          <a:bodyPr wrap="square">
            <a:spAutoFit/>
          </a:bodyPr>
          <a:lstStyle/>
          <a:p>
            <a:pPr marL="342900" indent="-342900">
              <a:lnSpc>
                <a:spcPct val="150000"/>
              </a:lnSpc>
              <a:buFont typeface="Arial" panose="020B0604020202020204" pitchFamily="34" charset="0"/>
              <a:buChar char="•"/>
            </a:pPr>
            <a:r>
              <a:rPr lang="en-US" sz="2400" b="1" dirty="0"/>
              <a:t>Dependency on Leadership</a:t>
            </a:r>
          </a:p>
          <a:p>
            <a:pPr marL="342900" indent="-342900">
              <a:lnSpc>
                <a:spcPct val="150000"/>
              </a:lnSpc>
              <a:buFont typeface="Arial" panose="020B0604020202020204" pitchFamily="34" charset="0"/>
              <a:buChar char="•"/>
            </a:pPr>
            <a:r>
              <a:rPr lang="en-US" sz="2400" dirty="0"/>
              <a:t>Limited to Specific Context</a:t>
            </a:r>
            <a:endParaRPr lang="en-US" sz="2400" b="1" dirty="0"/>
          </a:p>
          <a:p>
            <a:pPr marL="342900" indent="-342900">
              <a:lnSpc>
                <a:spcPct val="150000"/>
              </a:lnSpc>
              <a:buFont typeface="Arial" panose="020B0604020202020204" pitchFamily="34" charset="0"/>
              <a:buChar char="•"/>
            </a:pPr>
            <a:r>
              <a:rPr lang="en-US" sz="2400" b="1" dirty="0"/>
              <a:t>Inequality in Benefits</a:t>
            </a:r>
          </a:p>
          <a:p>
            <a:pPr marL="342900" indent="-342900">
              <a:lnSpc>
                <a:spcPct val="150000"/>
              </a:lnSpc>
              <a:buFont typeface="Arial" panose="020B0604020202020204" pitchFamily="34" charset="0"/>
              <a:buChar char="•"/>
            </a:pPr>
            <a:r>
              <a:rPr lang="en-US" sz="2400" dirty="0"/>
              <a:t>Exclusion of the Landless Poor</a:t>
            </a:r>
            <a:endParaRPr lang="en-US" sz="2400" b="1" dirty="0"/>
          </a:p>
          <a:p>
            <a:pPr marL="342900" indent="-342900">
              <a:lnSpc>
                <a:spcPct val="150000"/>
              </a:lnSpc>
              <a:buFont typeface="Arial" panose="020B0604020202020204" pitchFamily="34" charset="0"/>
              <a:buChar char="•"/>
            </a:pPr>
            <a:r>
              <a:rPr lang="en-US" sz="2400" dirty="0"/>
              <a:t>Dependence on External Funding</a:t>
            </a:r>
            <a:endParaRPr lang="en-US" sz="2400" b="1" dirty="0"/>
          </a:p>
          <a:p>
            <a:pPr marL="342900" indent="-342900">
              <a:lnSpc>
                <a:spcPct val="150000"/>
              </a:lnSpc>
              <a:buFont typeface="Arial" panose="020B0604020202020204" pitchFamily="34" charset="0"/>
              <a:buChar char="•"/>
            </a:pPr>
            <a:r>
              <a:rPr lang="en-US" sz="2400" dirty="0"/>
              <a:t>Weak Institutional Framework</a:t>
            </a:r>
            <a:endParaRPr lang="en-US" sz="2400" b="1" dirty="0"/>
          </a:p>
          <a:p>
            <a:pPr marL="342900" indent="-342900">
              <a:lnSpc>
                <a:spcPct val="150000"/>
              </a:lnSpc>
              <a:buFont typeface="Arial" panose="020B0604020202020204" pitchFamily="34" charset="0"/>
              <a:buChar char="•"/>
            </a:pPr>
            <a:endParaRPr lang="en-US" sz="2400" b="1" dirty="0"/>
          </a:p>
        </p:txBody>
      </p:sp>
      <p:sp>
        <p:nvSpPr>
          <p:cNvPr id="5" name="TextBox 4">
            <a:extLst>
              <a:ext uri="{FF2B5EF4-FFF2-40B4-BE49-F238E27FC236}">
                <a16:creationId xmlns:a16="http://schemas.microsoft.com/office/drawing/2014/main" id="{4885CE0D-80F0-D921-C7AC-01A2FDFEBD2A}"/>
              </a:ext>
            </a:extLst>
          </p:cNvPr>
          <p:cNvSpPr txBox="1"/>
          <p:nvPr/>
        </p:nvSpPr>
        <p:spPr>
          <a:xfrm>
            <a:off x="609600" y="1219200"/>
            <a:ext cx="9906000" cy="1200329"/>
          </a:xfrm>
          <a:prstGeom prst="rect">
            <a:avLst/>
          </a:prstGeom>
          <a:noFill/>
        </p:spPr>
        <p:txBody>
          <a:bodyPr wrap="square">
            <a:spAutoFit/>
          </a:bodyPr>
          <a:lstStyle/>
          <a:p>
            <a:r>
              <a:rPr lang="en-US" sz="2400" dirty="0"/>
              <a:t>The Comilla Model, while pioneering and effective in many respects, struggled with issues of inclusivity, dependence on leadership and funding, inequitable benefits, and weak institutional frameworks.</a:t>
            </a:r>
          </a:p>
        </p:txBody>
      </p:sp>
      <p:sp>
        <p:nvSpPr>
          <p:cNvPr id="7" name="TextBox 6">
            <a:extLst>
              <a:ext uri="{FF2B5EF4-FFF2-40B4-BE49-F238E27FC236}">
                <a16:creationId xmlns:a16="http://schemas.microsoft.com/office/drawing/2014/main" id="{6457B870-2627-5E07-F97A-2C1B9EEC729A}"/>
              </a:ext>
            </a:extLst>
          </p:cNvPr>
          <p:cNvSpPr txBox="1"/>
          <p:nvPr/>
        </p:nvSpPr>
        <p:spPr>
          <a:xfrm>
            <a:off x="609600" y="381000"/>
            <a:ext cx="9585960" cy="646331"/>
          </a:xfrm>
          <a:prstGeom prst="rect">
            <a:avLst/>
          </a:prstGeom>
          <a:noFill/>
        </p:spPr>
        <p:txBody>
          <a:bodyPr wrap="square">
            <a:spAutoFit/>
          </a:bodyPr>
          <a:lstStyle/>
          <a:p>
            <a:r>
              <a:rPr lang="en-US" sz="3600" b="1" dirty="0">
                <a:solidFill>
                  <a:srgbClr val="92D050"/>
                </a:solidFill>
              </a:rPr>
              <a:t>Challenges and Criticism of this Model</a:t>
            </a:r>
            <a:endParaRPr lang="en-US" sz="3600" dirty="0">
              <a:solidFill>
                <a:srgbClr val="92D050"/>
              </a:solidFill>
            </a:endParaRPr>
          </a:p>
        </p:txBody>
      </p:sp>
      <p:sp>
        <p:nvSpPr>
          <p:cNvPr id="9" name="TextBox 8">
            <a:extLst>
              <a:ext uri="{FF2B5EF4-FFF2-40B4-BE49-F238E27FC236}">
                <a16:creationId xmlns:a16="http://schemas.microsoft.com/office/drawing/2014/main" id="{28C863D0-1EFD-1050-6877-2AED792B74F6}"/>
              </a:ext>
            </a:extLst>
          </p:cNvPr>
          <p:cNvSpPr txBox="1"/>
          <p:nvPr/>
        </p:nvSpPr>
        <p:spPr>
          <a:xfrm>
            <a:off x="5593080" y="2611398"/>
            <a:ext cx="5509260" cy="3902479"/>
          </a:xfrm>
          <a:prstGeom prst="rect">
            <a:avLst/>
          </a:prstGeom>
          <a:noFill/>
        </p:spPr>
        <p:txBody>
          <a:bodyPr wrap="square">
            <a:spAutoFit/>
          </a:bodyPr>
          <a:lstStyle/>
          <a:p>
            <a:pPr marL="342900" indent="-342900">
              <a:lnSpc>
                <a:spcPct val="150000"/>
              </a:lnSpc>
              <a:buFont typeface="Arial" panose="020B0604020202020204" pitchFamily="34" charset="0"/>
              <a:buChar char="•"/>
            </a:pPr>
            <a:r>
              <a:rPr lang="en-US" sz="2400" b="1" dirty="0"/>
              <a:t>Limited Focus on Women  </a:t>
            </a:r>
          </a:p>
          <a:p>
            <a:pPr marL="342900" indent="-342900">
              <a:lnSpc>
                <a:spcPct val="150000"/>
              </a:lnSpc>
              <a:buFont typeface="Arial" panose="020B0604020202020204" pitchFamily="34" charset="0"/>
              <a:buChar char="•"/>
            </a:pPr>
            <a:r>
              <a:rPr lang="en-US" sz="2400" b="1" dirty="0"/>
              <a:t>Bureaucratic Challenges</a:t>
            </a:r>
          </a:p>
          <a:p>
            <a:pPr marL="342900" indent="-342900">
              <a:lnSpc>
                <a:spcPct val="150000"/>
              </a:lnSpc>
              <a:buFont typeface="Arial" panose="020B0604020202020204" pitchFamily="34" charset="0"/>
              <a:buChar char="•"/>
            </a:pPr>
            <a:r>
              <a:rPr lang="en-US" sz="2400" b="1" dirty="0"/>
              <a:t>Lack of Policy Integration</a:t>
            </a:r>
          </a:p>
          <a:p>
            <a:pPr marL="342900" indent="-342900">
              <a:lnSpc>
                <a:spcPct val="150000"/>
              </a:lnSpc>
              <a:buFont typeface="Arial" panose="020B0604020202020204" pitchFamily="34" charset="0"/>
              <a:buChar char="•"/>
            </a:pPr>
            <a:r>
              <a:rPr lang="en-US" sz="2400" b="1" dirty="0"/>
              <a:t>Resistance to Change</a:t>
            </a:r>
          </a:p>
          <a:p>
            <a:pPr marL="342900" indent="-342900">
              <a:lnSpc>
                <a:spcPct val="150000"/>
              </a:lnSpc>
              <a:buFont typeface="Arial" panose="020B0604020202020204" pitchFamily="34" charset="0"/>
              <a:buChar char="•"/>
            </a:pPr>
            <a:r>
              <a:rPr lang="en-US" sz="2400" b="1" dirty="0"/>
              <a:t>Focused on Short term Impact</a:t>
            </a:r>
          </a:p>
          <a:p>
            <a:pPr marL="342900" indent="-342900">
              <a:lnSpc>
                <a:spcPct val="150000"/>
              </a:lnSpc>
              <a:buFont typeface="Arial" panose="020B0604020202020204" pitchFamily="34" charset="0"/>
              <a:buChar char="•"/>
            </a:pPr>
            <a:r>
              <a:rPr lang="en-US" sz="2400" dirty="0"/>
              <a:t>Technological Constraints</a:t>
            </a:r>
          </a:p>
          <a:p>
            <a:pPr marL="342900" indent="-342900">
              <a:lnSpc>
                <a:spcPct val="150000"/>
              </a:lnSpc>
              <a:buFont typeface="Arial" panose="020B0604020202020204" pitchFamily="34" charset="0"/>
              <a:buChar char="•"/>
            </a:pPr>
            <a:r>
              <a:rPr lang="en-US" sz="2400" dirty="0"/>
              <a:t>Political instability</a:t>
            </a:r>
            <a:endParaRPr lang="en-US" sz="2400" b="1" dirty="0"/>
          </a:p>
        </p:txBody>
      </p:sp>
    </p:spTree>
    <p:extLst>
      <p:ext uri="{BB962C8B-B14F-4D97-AF65-F5344CB8AC3E}">
        <p14:creationId xmlns:p14="http://schemas.microsoft.com/office/powerpoint/2010/main" val="36276971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7CB6087-6829-EF7C-0478-460EDD071DAE}"/>
              </a:ext>
            </a:extLst>
          </p:cNvPr>
          <p:cNvSpPr>
            <a:spLocks noGrp="1"/>
          </p:cNvSpPr>
          <p:nvPr>
            <p:ph type="title"/>
          </p:nvPr>
        </p:nvSpPr>
        <p:spPr>
          <a:xfrm>
            <a:off x="2590800" y="2942193"/>
            <a:ext cx="5410200" cy="715407"/>
          </a:xfrm>
          <a:solidFill>
            <a:schemeClr val="accent5">
              <a:lumMod val="60000"/>
              <a:lumOff val="40000"/>
            </a:schemeClr>
          </a:solidFill>
        </p:spPr>
        <p:txBody>
          <a:bodyPr>
            <a:normAutofit fontScale="90000"/>
          </a:bodyPr>
          <a:lstStyle/>
          <a:p>
            <a:pPr algn="ctr"/>
            <a:r>
              <a:rPr lang="en-US" sz="4400" b="1" dirty="0">
                <a:solidFill>
                  <a:srgbClr val="0F0F0F"/>
                </a:solidFill>
                <a:latin typeface="+mn-lt"/>
              </a:rPr>
              <a:t>Thank You!!!</a:t>
            </a:r>
            <a:endParaRPr lang="en-GB" sz="4400" b="1" dirty="0">
              <a:solidFill>
                <a:schemeClr val="tx1"/>
              </a:solidFill>
              <a:latin typeface="+mn-lt"/>
            </a:endParaRPr>
          </a:p>
        </p:txBody>
      </p:sp>
    </p:spTree>
    <p:extLst>
      <p:ext uri="{BB962C8B-B14F-4D97-AF65-F5344CB8AC3E}">
        <p14:creationId xmlns:p14="http://schemas.microsoft.com/office/powerpoint/2010/main" val="1815569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762000"/>
            <a:ext cx="7617256" cy="873760"/>
          </a:xfrm>
        </p:spPr>
        <p:style>
          <a:lnRef idx="1">
            <a:schemeClr val="accent5"/>
          </a:lnRef>
          <a:fillRef idx="2">
            <a:schemeClr val="accent5"/>
          </a:fillRef>
          <a:effectRef idx="1">
            <a:schemeClr val="accent5"/>
          </a:effectRef>
          <a:fontRef idx="minor">
            <a:schemeClr val="dk1"/>
          </a:fontRef>
        </p:style>
        <p:txBody>
          <a:bodyPr/>
          <a:lstStyle/>
          <a:p>
            <a:pPr algn="ctr"/>
            <a:r>
              <a:rPr lang="en-US" dirty="0">
                <a:latin typeface="Eras Demi ITC" pitchFamily="34" charset="0"/>
              </a:rPr>
              <a:t>The Modernization Theory </a:t>
            </a:r>
          </a:p>
        </p:txBody>
      </p:sp>
      <p:sp>
        <p:nvSpPr>
          <p:cNvPr id="3" name="Content Placeholder 2"/>
          <p:cNvSpPr>
            <a:spLocks noGrp="1"/>
          </p:cNvSpPr>
          <p:nvPr>
            <p:ph idx="1"/>
          </p:nvPr>
        </p:nvSpPr>
        <p:spPr>
          <a:xfrm>
            <a:off x="548640" y="1905000"/>
            <a:ext cx="9875520" cy="4876800"/>
          </a:xfrm>
        </p:spPr>
        <p:txBody>
          <a:bodyPr>
            <a:noAutofit/>
          </a:bodyPr>
          <a:lstStyle/>
          <a:p>
            <a:pPr algn="just"/>
            <a:r>
              <a:rPr lang="en-US" sz="2400" dirty="0">
                <a:solidFill>
                  <a:schemeClr val="tx1"/>
                </a:solidFill>
              </a:rPr>
              <a:t>Modernization theory is also known as the </a:t>
            </a:r>
            <a:r>
              <a:rPr lang="en-US" sz="2400" b="1" dirty="0">
                <a:solidFill>
                  <a:schemeClr val="tx1"/>
                </a:solidFill>
              </a:rPr>
              <a:t>“Free World model of development”. </a:t>
            </a:r>
          </a:p>
          <a:p>
            <a:pPr algn="just"/>
            <a:r>
              <a:rPr lang="en-US" sz="2400" dirty="0">
                <a:solidFill>
                  <a:schemeClr val="tx1"/>
                </a:solidFill>
              </a:rPr>
              <a:t>The essence of the theory was the </a:t>
            </a:r>
            <a:r>
              <a:rPr lang="en-US" sz="2400" b="1" dirty="0">
                <a:solidFill>
                  <a:schemeClr val="tx1"/>
                </a:solidFill>
              </a:rPr>
              <a:t>transfer of Western technology and rationality, without changing class structure</a:t>
            </a:r>
            <a:r>
              <a:rPr lang="en-US" sz="2400" dirty="0">
                <a:solidFill>
                  <a:schemeClr val="tx1"/>
                </a:solidFill>
              </a:rPr>
              <a:t> as a means of development, and removal of all social and ideological obstacles to such a process. </a:t>
            </a:r>
          </a:p>
          <a:p>
            <a:pPr algn="just"/>
            <a:r>
              <a:rPr lang="en-US" sz="2400" dirty="0">
                <a:solidFill>
                  <a:schemeClr val="tx1"/>
                </a:solidFill>
              </a:rPr>
              <a:t>In the context of rural development, the theory refers to the adoption of modern technologies, economic practices, and social changes to improve the standard of living and overall well-being of rural populations. </a:t>
            </a:r>
          </a:p>
          <a:p>
            <a:pPr marL="0" indent="0" algn="just">
              <a:buNone/>
            </a:pPr>
            <a:endParaRPr lang="en-US" sz="2400" dirty="0">
              <a:solidFill>
                <a:schemeClr val="tx1"/>
              </a:solidFill>
            </a:endParaRPr>
          </a:p>
          <a:p>
            <a:pPr algn="just"/>
            <a:endParaRPr lang="en-US" sz="2400" dirty="0">
              <a:latin typeface="Eras Demi ITC" pitchFamily="34" charset="0"/>
            </a:endParaRPr>
          </a:p>
          <a:p>
            <a:pPr algn="just"/>
            <a:endParaRPr lang="en-US" sz="2400" dirty="0">
              <a:latin typeface="Eras Demi ITC" pitchFamily="34" charset="0"/>
            </a:endParaRPr>
          </a:p>
        </p:txBody>
      </p:sp>
    </p:spTree>
    <p:extLst>
      <p:ext uri="{BB962C8B-B14F-4D97-AF65-F5344CB8AC3E}">
        <p14:creationId xmlns:p14="http://schemas.microsoft.com/office/powerpoint/2010/main" val="2784950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822958" y="953550"/>
            <a:ext cx="9555481" cy="838200"/>
          </a:xfrm>
        </p:spPr>
        <p:style>
          <a:lnRef idx="1">
            <a:schemeClr val="accent5"/>
          </a:lnRef>
          <a:fillRef idx="2">
            <a:schemeClr val="accent5"/>
          </a:fillRef>
          <a:effectRef idx="1">
            <a:schemeClr val="accent5"/>
          </a:effectRef>
          <a:fontRef idx="minor">
            <a:schemeClr val="dk1"/>
          </a:fontRef>
        </p:style>
        <p:txBody>
          <a:bodyPr>
            <a:normAutofit/>
          </a:bodyPr>
          <a:lstStyle/>
          <a:p>
            <a:pPr algn="ctr"/>
            <a:r>
              <a:rPr lang="en-US" altLang="en-US" sz="4000" b="1" dirty="0"/>
              <a:t>Historical Background</a:t>
            </a:r>
          </a:p>
        </p:txBody>
      </p:sp>
      <p:sp>
        <p:nvSpPr>
          <p:cNvPr id="4101" name="Rectangle 4"/>
          <p:cNvSpPr>
            <a:spLocks noChangeArrowheads="1"/>
          </p:cNvSpPr>
          <p:nvPr/>
        </p:nvSpPr>
        <p:spPr bwMode="auto">
          <a:xfrm>
            <a:off x="609599" y="2362200"/>
            <a:ext cx="9982200" cy="3152506"/>
          </a:xfrm>
          <a:prstGeom prst="rect">
            <a:avLst/>
          </a:prstGeom>
          <a:noFill/>
          <a:ln w="9525">
            <a:noFill/>
            <a:miter lim="800000"/>
            <a:headEnd/>
            <a:tailEnd/>
          </a:ln>
        </p:spPr>
        <p:txBody>
          <a:bodyPr wrap="square" lIns="104498" tIns="52249" rIns="104498" bIns="52249">
            <a:spAutoFit/>
          </a:bodyPr>
          <a:lstStyle/>
          <a:p>
            <a:pPr marL="457200" indent="-457200" algn="just">
              <a:spcBef>
                <a:spcPct val="0"/>
              </a:spcBef>
              <a:buClr>
                <a:srgbClr val="7030A0"/>
              </a:buClr>
              <a:buFont typeface="Wingdings" panose="05000000000000000000" pitchFamily="2" charset="2"/>
              <a:buChar char="v"/>
            </a:pPr>
            <a:r>
              <a:rPr lang="en-US" altLang="en-US" sz="2400" b="1" dirty="0"/>
              <a:t>It is a theory of sociological and development that emerged in the mid-20th century. </a:t>
            </a:r>
          </a:p>
          <a:p>
            <a:pPr algn="just">
              <a:spcBef>
                <a:spcPct val="0"/>
              </a:spcBef>
              <a:buClr>
                <a:srgbClr val="7030A0"/>
              </a:buClr>
            </a:pPr>
            <a:endParaRPr lang="en-US" altLang="en-US" sz="2400" b="1" dirty="0"/>
          </a:p>
          <a:p>
            <a:pPr marL="457200" indent="-457200" algn="just">
              <a:spcBef>
                <a:spcPct val="0"/>
              </a:spcBef>
              <a:buClr>
                <a:srgbClr val="7030A0"/>
              </a:buClr>
              <a:buFont typeface="Wingdings" panose="05000000000000000000" pitchFamily="2" charset="2"/>
              <a:buChar char="v"/>
            </a:pPr>
            <a:r>
              <a:rPr lang="en-GB" altLang="en-US" sz="2400" b="1" dirty="0"/>
              <a:t>Post world war - II expanding poverty in some countries, which </a:t>
            </a:r>
            <a:r>
              <a:rPr lang="en-US" altLang="en-US" sz="2400" b="1" dirty="0"/>
              <a:t>developed by Western social scientists, aimed to provide a framework for understanding to promoting economic and social development for newly independent nations. </a:t>
            </a:r>
          </a:p>
          <a:p>
            <a:pPr algn="just">
              <a:spcBef>
                <a:spcPct val="0"/>
              </a:spcBef>
            </a:pPr>
            <a:endParaRPr lang="en-GB" altLang="en-US" sz="3000" dirty="0">
              <a:latin typeface="Eras Demi ITC"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48640" y="669839"/>
            <a:ext cx="9875520" cy="829733"/>
          </a:xfrm>
        </p:spPr>
        <p:style>
          <a:lnRef idx="1">
            <a:schemeClr val="accent5"/>
          </a:lnRef>
          <a:fillRef idx="2">
            <a:schemeClr val="accent5"/>
          </a:fillRef>
          <a:effectRef idx="1">
            <a:schemeClr val="accent5"/>
          </a:effectRef>
          <a:fontRef idx="minor">
            <a:schemeClr val="dk1"/>
          </a:fontRef>
        </p:style>
        <p:txBody>
          <a:bodyPr>
            <a:normAutofit/>
          </a:bodyPr>
          <a:lstStyle/>
          <a:p>
            <a:pPr algn="ctr" eaLnBrk="1" hangingPunct="1"/>
            <a:r>
              <a:rPr lang="en-GB" altLang="en-US" dirty="0">
                <a:latin typeface="Eras Demi ITC" pitchFamily="34" charset="0"/>
              </a:rPr>
              <a:t>Key Contributors </a:t>
            </a:r>
          </a:p>
        </p:txBody>
      </p:sp>
      <p:sp>
        <p:nvSpPr>
          <p:cNvPr id="6147" name="Rectangle 3"/>
          <p:cNvSpPr>
            <a:spLocks noGrp="1" noChangeArrowheads="1"/>
          </p:cNvSpPr>
          <p:nvPr>
            <p:ph idx="1"/>
          </p:nvPr>
        </p:nvSpPr>
        <p:spPr>
          <a:xfrm>
            <a:off x="821056" y="1507067"/>
            <a:ext cx="8450580" cy="4969933"/>
          </a:xfrm>
        </p:spPr>
        <p:txBody>
          <a:bodyPr>
            <a:noAutofit/>
          </a:bodyPr>
          <a:lstStyle/>
          <a:p>
            <a:pPr marL="0" indent="0" algn="just">
              <a:buNone/>
            </a:pPr>
            <a:r>
              <a:rPr lang="en-US" altLang="en-US" sz="3000" dirty="0">
                <a:latin typeface="Eras Demi ITC" pitchFamily="34" charset="0"/>
              </a:rPr>
              <a:t>Various scholars and thinkers has contributions in Modernization theory.</a:t>
            </a:r>
          </a:p>
          <a:p>
            <a:pPr marL="0" indent="0" algn="just">
              <a:buNone/>
            </a:pPr>
            <a:endParaRPr lang="en-GB" altLang="en-US" sz="3000" dirty="0">
              <a:latin typeface="Eras Demi ITC"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429429761"/>
              </p:ext>
            </p:extLst>
          </p:nvPr>
        </p:nvGraphicFramePr>
        <p:xfrm>
          <a:off x="1447800" y="2743200"/>
          <a:ext cx="8610600" cy="301752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0000"/>
                    </a:ext>
                  </a:extLst>
                </a:gridCol>
                <a:gridCol w="2895600">
                  <a:extLst>
                    <a:ext uri="{9D8B030D-6E8A-4147-A177-3AD203B41FA5}">
                      <a16:colId xmlns:a16="http://schemas.microsoft.com/office/drawing/2014/main" val="20001"/>
                    </a:ext>
                  </a:extLst>
                </a:gridCol>
                <a:gridCol w="4800600">
                  <a:extLst>
                    <a:ext uri="{9D8B030D-6E8A-4147-A177-3AD203B41FA5}">
                      <a16:colId xmlns:a16="http://schemas.microsoft.com/office/drawing/2014/main" val="20002"/>
                    </a:ext>
                  </a:extLst>
                </a:gridCol>
              </a:tblGrid>
              <a:tr h="370840">
                <a:tc>
                  <a:txBody>
                    <a:bodyPr/>
                    <a:lstStyle/>
                    <a:p>
                      <a:pPr algn="ctr"/>
                      <a:r>
                        <a:rPr lang="en-US" sz="2400" dirty="0" err="1"/>
                        <a:t>Sl</a:t>
                      </a:r>
                      <a:r>
                        <a:rPr lang="en-US" sz="2400" dirty="0"/>
                        <a:t> No</a:t>
                      </a:r>
                    </a:p>
                  </a:txBody>
                  <a:tcPr/>
                </a:tc>
                <a:tc>
                  <a:txBody>
                    <a:bodyPr/>
                    <a:lstStyle/>
                    <a:p>
                      <a:pPr algn="ctr"/>
                      <a:r>
                        <a:rPr lang="en-US" sz="2400" dirty="0"/>
                        <a:t>Scholars</a:t>
                      </a:r>
                      <a:r>
                        <a:rPr lang="en-US" sz="2400" baseline="0" dirty="0"/>
                        <a:t> Name </a:t>
                      </a:r>
                      <a:endParaRPr lang="en-US" sz="2400" dirty="0"/>
                    </a:p>
                  </a:txBody>
                  <a:tcPr/>
                </a:tc>
                <a:tc>
                  <a:txBody>
                    <a:bodyPr/>
                    <a:lstStyle/>
                    <a:p>
                      <a:pPr algn="ctr"/>
                      <a:r>
                        <a:rPr lang="en-US" sz="2400" dirty="0"/>
                        <a:t>Working ground </a:t>
                      </a:r>
                    </a:p>
                  </a:txBody>
                  <a:tcPr/>
                </a:tc>
                <a:extLst>
                  <a:ext uri="{0D108BD9-81ED-4DB2-BD59-A6C34878D82A}">
                    <a16:rowId xmlns:a16="http://schemas.microsoft.com/office/drawing/2014/main" val="10000"/>
                  </a:ext>
                </a:extLst>
              </a:tr>
              <a:tr h="370840">
                <a:tc>
                  <a:txBody>
                    <a:bodyPr/>
                    <a:lstStyle/>
                    <a:p>
                      <a:r>
                        <a:rPr lang="en-US" sz="2400" dirty="0"/>
                        <a:t>1</a:t>
                      </a:r>
                    </a:p>
                  </a:txBody>
                  <a:tcPr/>
                </a:tc>
                <a:tc>
                  <a:txBody>
                    <a:bodyPr/>
                    <a:lstStyle/>
                    <a:p>
                      <a:r>
                        <a:rPr lang="en-US" sz="2400" dirty="0"/>
                        <a:t>Walt </a:t>
                      </a:r>
                      <a:r>
                        <a:rPr lang="en-US" sz="2400" dirty="0" err="1"/>
                        <a:t>Rostow</a:t>
                      </a:r>
                      <a:endParaRPr lang="en-US" sz="2400" dirty="0"/>
                    </a:p>
                  </a:txBody>
                  <a:tcPr/>
                </a:tc>
                <a:tc>
                  <a:txBody>
                    <a:bodyPr/>
                    <a:lstStyle/>
                    <a:p>
                      <a:r>
                        <a:rPr lang="en-US" sz="2400" dirty="0"/>
                        <a:t>Stages of traditional society</a:t>
                      </a:r>
                    </a:p>
                  </a:txBody>
                  <a:tcPr/>
                </a:tc>
                <a:extLst>
                  <a:ext uri="{0D108BD9-81ED-4DB2-BD59-A6C34878D82A}">
                    <a16:rowId xmlns:a16="http://schemas.microsoft.com/office/drawing/2014/main" val="10001"/>
                  </a:ext>
                </a:extLst>
              </a:tr>
              <a:tr h="370840">
                <a:tc>
                  <a:txBody>
                    <a:bodyPr/>
                    <a:lstStyle/>
                    <a:p>
                      <a:r>
                        <a:rPr lang="en-US" sz="2400" dirty="0"/>
                        <a:t>2</a:t>
                      </a:r>
                    </a:p>
                  </a:txBody>
                  <a:tcPr/>
                </a:tc>
                <a:tc>
                  <a:txBody>
                    <a:bodyPr/>
                    <a:lstStyle/>
                    <a:p>
                      <a:r>
                        <a:rPr lang="en-US" sz="2400" dirty="0"/>
                        <a:t>Talcott Parsons</a:t>
                      </a:r>
                    </a:p>
                  </a:txBody>
                  <a:tcPr/>
                </a:tc>
                <a:tc>
                  <a:txBody>
                    <a:bodyPr/>
                    <a:lstStyle/>
                    <a:p>
                      <a:r>
                        <a:rPr lang="en-US" sz="2400" dirty="0"/>
                        <a:t>Traditional values to more modern</a:t>
                      </a:r>
                    </a:p>
                  </a:txBody>
                  <a:tcPr/>
                </a:tc>
                <a:extLst>
                  <a:ext uri="{0D108BD9-81ED-4DB2-BD59-A6C34878D82A}">
                    <a16:rowId xmlns:a16="http://schemas.microsoft.com/office/drawing/2014/main" val="10002"/>
                  </a:ext>
                </a:extLst>
              </a:tr>
              <a:tr h="370840">
                <a:tc>
                  <a:txBody>
                    <a:bodyPr/>
                    <a:lstStyle/>
                    <a:p>
                      <a:r>
                        <a:rPr lang="en-US" sz="2400" dirty="0"/>
                        <a:t>3</a:t>
                      </a:r>
                    </a:p>
                  </a:txBody>
                  <a:tcPr/>
                </a:tc>
                <a:tc>
                  <a:txBody>
                    <a:bodyPr/>
                    <a:lstStyle/>
                    <a:p>
                      <a:r>
                        <a:rPr lang="en-US" sz="2400" dirty="0"/>
                        <a:t>Daniel Lerner</a:t>
                      </a:r>
                    </a:p>
                  </a:txBody>
                  <a:tcPr/>
                </a:tc>
                <a:tc>
                  <a:txBody>
                    <a:bodyPr/>
                    <a:lstStyle/>
                    <a:p>
                      <a:r>
                        <a:rPr lang="en-US" sz="2400" dirty="0"/>
                        <a:t>Role of mass media </a:t>
                      </a:r>
                    </a:p>
                  </a:txBody>
                  <a:tcPr/>
                </a:tc>
                <a:extLst>
                  <a:ext uri="{0D108BD9-81ED-4DB2-BD59-A6C34878D82A}">
                    <a16:rowId xmlns:a16="http://schemas.microsoft.com/office/drawing/2014/main" val="10003"/>
                  </a:ext>
                </a:extLst>
              </a:tr>
              <a:tr h="370840">
                <a:tc>
                  <a:txBody>
                    <a:bodyPr/>
                    <a:lstStyle/>
                    <a:p>
                      <a:r>
                        <a:rPr lang="en-US" sz="2400" dirty="0"/>
                        <a:t>4</a:t>
                      </a:r>
                    </a:p>
                  </a:txBody>
                  <a:tcPr/>
                </a:tc>
                <a:tc>
                  <a:txBody>
                    <a:bodyPr/>
                    <a:lstStyle/>
                    <a:p>
                      <a:r>
                        <a:rPr lang="en-US" sz="2400" dirty="0"/>
                        <a:t>David McClelland</a:t>
                      </a:r>
                    </a:p>
                  </a:txBody>
                  <a:tcPr/>
                </a:tc>
                <a:tc>
                  <a:txBody>
                    <a:bodyPr/>
                    <a:lstStyle/>
                    <a:p>
                      <a:r>
                        <a:rPr lang="en-US" sz="2400" dirty="0"/>
                        <a:t> Role of entrepreneurship and individual aspirations </a:t>
                      </a:r>
                    </a:p>
                  </a:txBody>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1"/>
            <a:ext cx="9860281" cy="762000"/>
          </a:xfrm>
        </p:spPr>
        <p:style>
          <a:lnRef idx="1">
            <a:schemeClr val="accent5"/>
          </a:lnRef>
          <a:fillRef idx="2">
            <a:schemeClr val="accent5"/>
          </a:fillRef>
          <a:effectRef idx="1">
            <a:schemeClr val="accent5"/>
          </a:effectRef>
          <a:fontRef idx="minor">
            <a:schemeClr val="dk1"/>
          </a:fontRef>
        </p:style>
        <p:txBody>
          <a:bodyPr>
            <a:normAutofit/>
          </a:bodyPr>
          <a:lstStyle/>
          <a:p>
            <a:r>
              <a:rPr lang="en-US" dirty="0">
                <a:latin typeface="Eras Demi ITC" pitchFamily="34" charset="0"/>
              </a:rPr>
              <a:t>Key Assumption of Modernization Theory</a:t>
            </a:r>
          </a:p>
        </p:txBody>
      </p:sp>
      <p:sp>
        <p:nvSpPr>
          <p:cNvPr id="3" name="Content Placeholder 2"/>
          <p:cNvSpPr>
            <a:spLocks noGrp="1"/>
          </p:cNvSpPr>
          <p:nvPr>
            <p:ph idx="1"/>
          </p:nvPr>
        </p:nvSpPr>
        <p:spPr>
          <a:xfrm>
            <a:off x="304800" y="1066800"/>
            <a:ext cx="10439400" cy="6096000"/>
          </a:xfrm>
        </p:spPr>
        <p:txBody>
          <a:bodyPr>
            <a:normAutofit lnSpcReduction="10000"/>
          </a:bodyPr>
          <a:lstStyle/>
          <a:p>
            <a:pPr marL="0" indent="0" algn="just">
              <a:buNone/>
            </a:pPr>
            <a:r>
              <a:rPr lang="en-US" sz="2600" dirty="0">
                <a:latin typeface="Eras Demi ITC" pitchFamily="34" charset="0"/>
              </a:rPr>
              <a:t>Application of Western science and technology in order to increase production which is essential for achieving development. Convert "modern" in terms of economic, social and cultural characteristics. </a:t>
            </a:r>
          </a:p>
          <a:p>
            <a:pPr algn="just">
              <a:buFont typeface="Wingdings" panose="05000000000000000000" pitchFamily="2" charset="2"/>
              <a:buChar char="v"/>
            </a:pPr>
            <a:r>
              <a:rPr lang="en-US" sz="2600" dirty="0">
                <a:solidFill>
                  <a:srgbClr val="00B0F0"/>
                </a:solidFill>
                <a:latin typeface="Eras Demi ITC" pitchFamily="34" charset="0"/>
              </a:rPr>
              <a:t>Stages of Development</a:t>
            </a:r>
            <a:r>
              <a:rPr lang="en-US" sz="2600" dirty="0">
                <a:latin typeface="Eras Demi ITC" pitchFamily="34" charset="0"/>
              </a:rPr>
              <a:t>: Modernization theory is a series of stages which categorized as traditional, pre-modern and modern.</a:t>
            </a:r>
          </a:p>
          <a:p>
            <a:pPr algn="just">
              <a:buFont typeface="Wingdings" panose="05000000000000000000" pitchFamily="2" charset="2"/>
              <a:buChar char="v"/>
            </a:pPr>
            <a:r>
              <a:rPr lang="en-US" sz="2600" dirty="0">
                <a:solidFill>
                  <a:srgbClr val="00B0F0"/>
                </a:solidFill>
                <a:latin typeface="Eras Demi ITC" pitchFamily="34" charset="0"/>
              </a:rPr>
              <a:t>Economic Growth: </a:t>
            </a:r>
            <a:r>
              <a:rPr lang="en-US" sz="2600" dirty="0">
                <a:latin typeface="Eras Demi ITC" pitchFamily="34" charset="0"/>
              </a:rPr>
              <a:t>Economic development suggests that as societies advance, move from agrarian economies to industrial and service-based economies.</a:t>
            </a:r>
          </a:p>
          <a:p>
            <a:pPr algn="just">
              <a:buFont typeface="Wingdings" panose="05000000000000000000" pitchFamily="2" charset="2"/>
              <a:buChar char="v"/>
            </a:pPr>
            <a:r>
              <a:rPr lang="en-US" sz="2600" dirty="0">
                <a:solidFill>
                  <a:srgbClr val="00B0F0"/>
                </a:solidFill>
                <a:latin typeface="Eras Demi ITC" pitchFamily="34" charset="0"/>
              </a:rPr>
              <a:t>Technological Advancement: </a:t>
            </a:r>
            <a:r>
              <a:rPr lang="en-US" sz="2600" dirty="0">
                <a:latin typeface="Eras Demi ITC" pitchFamily="34" charset="0"/>
              </a:rPr>
              <a:t>The adoption of modern technology and innovation is a key driver of progress.</a:t>
            </a:r>
          </a:p>
          <a:p>
            <a:pPr algn="just">
              <a:buFont typeface="Wingdings" panose="05000000000000000000" pitchFamily="2" charset="2"/>
              <a:buChar char="v"/>
            </a:pPr>
            <a:r>
              <a:rPr lang="en-US" sz="2600" dirty="0">
                <a:solidFill>
                  <a:srgbClr val="00B0F0"/>
                </a:solidFill>
                <a:latin typeface="Eras Demi ITC" pitchFamily="34" charset="0"/>
              </a:rPr>
              <a:t>Westernization: </a:t>
            </a:r>
            <a:r>
              <a:rPr lang="en-US" sz="2600" dirty="0">
                <a:latin typeface="Eras Demi ITC" pitchFamily="34" charset="0"/>
              </a:rPr>
              <a:t>Western values, institutions and lifestyles is the pathway to development. </a:t>
            </a:r>
          </a:p>
          <a:p>
            <a:pPr algn="just">
              <a:buFont typeface="Wingdings" panose="05000000000000000000" pitchFamily="2" charset="2"/>
              <a:buChar char="v"/>
            </a:pPr>
            <a:endParaRPr lang="en-US" sz="2600" dirty="0">
              <a:latin typeface="Eras Demi ITC" pitchFamily="34" charset="0"/>
            </a:endParaRPr>
          </a:p>
          <a:p>
            <a:pPr algn="just">
              <a:buFont typeface="Wingdings" panose="05000000000000000000" pitchFamily="2" charset="2"/>
              <a:buChar char="v"/>
            </a:pPr>
            <a:endParaRPr lang="en-US" sz="2600" dirty="0">
              <a:latin typeface="Eras Demi ITC" pitchFamily="34" charset="0"/>
            </a:endParaRPr>
          </a:p>
        </p:txBody>
      </p:sp>
    </p:spTree>
    <p:extLst>
      <p:ext uri="{BB962C8B-B14F-4D97-AF65-F5344CB8AC3E}">
        <p14:creationId xmlns:p14="http://schemas.microsoft.com/office/powerpoint/2010/main" val="1035533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1"/>
            <a:ext cx="9860281" cy="762000"/>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dirty="0">
                <a:latin typeface="Eras Demi ITC" pitchFamily="34" charset="0"/>
              </a:rPr>
              <a:t>Key Assumption  of Modernization Theory</a:t>
            </a:r>
          </a:p>
        </p:txBody>
      </p:sp>
      <p:sp>
        <p:nvSpPr>
          <p:cNvPr id="3" name="Content Placeholder 2"/>
          <p:cNvSpPr>
            <a:spLocks noGrp="1"/>
          </p:cNvSpPr>
          <p:nvPr>
            <p:ph idx="1"/>
          </p:nvPr>
        </p:nvSpPr>
        <p:spPr>
          <a:xfrm>
            <a:off x="304800" y="1066800"/>
            <a:ext cx="10439400" cy="5867400"/>
          </a:xfrm>
        </p:spPr>
        <p:txBody>
          <a:bodyPr>
            <a:normAutofit/>
          </a:bodyPr>
          <a:lstStyle/>
          <a:p>
            <a:pPr algn="just">
              <a:buFont typeface="Wingdings" panose="05000000000000000000" pitchFamily="2" charset="2"/>
              <a:buChar char="v"/>
            </a:pPr>
            <a:r>
              <a:rPr lang="en-US" sz="2600" dirty="0">
                <a:solidFill>
                  <a:srgbClr val="00B0F0"/>
                </a:solidFill>
                <a:latin typeface="Eras Demi ITC" pitchFamily="34" charset="0"/>
              </a:rPr>
              <a:t>Urbanization: </a:t>
            </a:r>
            <a:r>
              <a:rPr lang="en-US" sz="2600" dirty="0">
                <a:latin typeface="Eras Demi ITC" pitchFamily="34" charset="0"/>
              </a:rPr>
              <a:t>A growing percentage of the population residing in cities and towns is a modernize. </a:t>
            </a:r>
          </a:p>
          <a:p>
            <a:pPr algn="just">
              <a:buFont typeface="Wingdings" panose="05000000000000000000" pitchFamily="2" charset="2"/>
              <a:buChar char="v"/>
            </a:pPr>
            <a:r>
              <a:rPr lang="en-US" sz="2600" dirty="0">
                <a:solidFill>
                  <a:srgbClr val="00B0F0"/>
                </a:solidFill>
                <a:latin typeface="Eras Demi ITC" pitchFamily="34" charset="0"/>
              </a:rPr>
              <a:t>Social Change: </a:t>
            </a:r>
            <a:r>
              <a:rPr lang="en-US" sz="2600" dirty="0">
                <a:latin typeface="Eras Demi ITC" pitchFamily="34" charset="0"/>
              </a:rPr>
              <a:t>Social changes refers to improved education, healthcare, and increased social mobility, traditional values and norms.</a:t>
            </a:r>
          </a:p>
          <a:p>
            <a:pPr algn="just">
              <a:buFont typeface="Wingdings" panose="05000000000000000000" pitchFamily="2" charset="2"/>
              <a:buChar char="v"/>
            </a:pPr>
            <a:r>
              <a:rPr lang="en-US" sz="2600" dirty="0">
                <a:solidFill>
                  <a:srgbClr val="00B0F0"/>
                </a:solidFill>
                <a:latin typeface="Eras Demi ITC" pitchFamily="34" charset="0"/>
              </a:rPr>
              <a:t>Globalization: </a:t>
            </a:r>
            <a:r>
              <a:rPr lang="en-US" sz="2600" dirty="0">
                <a:latin typeface="Eras Demi ITC" pitchFamily="34" charset="0"/>
              </a:rPr>
              <a:t>Global interactions in modernization process to integrated into the global economy.</a:t>
            </a:r>
          </a:p>
          <a:p>
            <a:pPr algn="just">
              <a:buFont typeface="Wingdings" panose="05000000000000000000" pitchFamily="2" charset="2"/>
              <a:buChar char="v"/>
            </a:pPr>
            <a:r>
              <a:rPr lang="en-US" sz="2600" dirty="0">
                <a:solidFill>
                  <a:srgbClr val="00B0F0"/>
                </a:solidFill>
                <a:latin typeface="Eras Demi ITC" pitchFamily="34" charset="0"/>
              </a:rPr>
              <a:t>Dependency on Foreign Aid: </a:t>
            </a:r>
            <a:r>
              <a:rPr lang="en-US" sz="2600" dirty="0">
                <a:latin typeface="Eras Demi ITC" pitchFamily="34" charset="0"/>
              </a:rPr>
              <a:t>Developing Country should receive foreign aid and assistance to facilitate their development and modernization.</a:t>
            </a:r>
          </a:p>
          <a:p>
            <a:pPr marL="0" indent="0" algn="just">
              <a:buNone/>
            </a:pPr>
            <a:endParaRPr lang="en-US" sz="2600" dirty="0">
              <a:latin typeface="Eras Demi ITC" pitchFamily="34" charset="0"/>
            </a:endParaRPr>
          </a:p>
        </p:txBody>
      </p:sp>
    </p:spTree>
    <p:extLst>
      <p:ext uri="{BB962C8B-B14F-4D97-AF65-F5344CB8AC3E}">
        <p14:creationId xmlns:p14="http://schemas.microsoft.com/office/powerpoint/2010/main" val="2992490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9860281" cy="685800"/>
          </a:xfrm>
        </p:spPr>
        <p:style>
          <a:lnRef idx="1">
            <a:schemeClr val="accent5"/>
          </a:lnRef>
          <a:fillRef idx="2">
            <a:schemeClr val="accent5"/>
          </a:fillRef>
          <a:effectRef idx="1">
            <a:schemeClr val="accent5"/>
          </a:effectRef>
          <a:fontRef idx="minor">
            <a:schemeClr val="dk1"/>
          </a:fontRef>
        </p:style>
        <p:txBody>
          <a:bodyPr>
            <a:normAutofit/>
          </a:bodyPr>
          <a:lstStyle/>
          <a:p>
            <a:pPr algn="ctr"/>
            <a:r>
              <a:rPr lang="en-US" dirty="0">
                <a:latin typeface="Eras Demi ITC" pitchFamily="34" charset="0"/>
              </a:rPr>
              <a:t>Implications of Modernization Theory </a:t>
            </a:r>
          </a:p>
        </p:txBody>
      </p:sp>
      <p:sp>
        <p:nvSpPr>
          <p:cNvPr id="3" name="Content Placeholder 2"/>
          <p:cNvSpPr>
            <a:spLocks noGrp="1"/>
          </p:cNvSpPr>
          <p:nvPr>
            <p:ph idx="1"/>
          </p:nvPr>
        </p:nvSpPr>
        <p:spPr>
          <a:xfrm>
            <a:off x="533400" y="1447800"/>
            <a:ext cx="9860281" cy="5181600"/>
          </a:xfrm>
        </p:spPr>
        <p:txBody>
          <a:bodyPr>
            <a:normAutofit/>
          </a:bodyPr>
          <a:lstStyle/>
          <a:p>
            <a:pPr marL="0" indent="0" algn="just">
              <a:buNone/>
            </a:pPr>
            <a:r>
              <a:rPr lang="en-US" sz="2600" dirty="0">
                <a:solidFill>
                  <a:schemeClr val="tx1"/>
                </a:solidFill>
              </a:rPr>
              <a:t>Modernization theory had significant implications, both in the field of academic study and practical policy-making. </a:t>
            </a:r>
          </a:p>
          <a:p>
            <a:pPr algn="just">
              <a:buClr>
                <a:srgbClr val="FF0000"/>
              </a:buClr>
              <a:buFont typeface="Wingdings" panose="05000000000000000000" pitchFamily="2" charset="2"/>
              <a:buChar char="Ø"/>
            </a:pPr>
            <a:r>
              <a:rPr lang="en-US" sz="2600" dirty="0">
                <a:solidFill>
                  <a:srgbClr val="00B0F0"/>
                </a:solidFill>
              </a:rPr>
              <a:t>Development Policies: </a:t>
            </a:r>
            <a:r>
              <a:rPr lang="en-US" sz="2600" dirty="0">
                <a:solidFill>
                  <a:schemeClr val="tx1"/>
                </a:solidFill>
              </a:rPr>
              <a:t>Governments and international organizations implement this theory as a basis for their development strategies.</a:t>
            </a:r>
          </a:p>
          <a:p>
            <a:pPr algn="just">
              <a:buClr>
                <a:srgbClr val="FF0000"/>
              </a:buClr>
              <a:buFont typeface="Wingdings" panose="05000000000000000000" pitchFamily="2" charset="2"/>
              <a:buChar char="Ø"/>
            </a:pPr>
            <a:r>
              <a:rPr lang="en-US" sz="2600" dirty="0">
                <a:solidFill>
                  <a:srgbClr val="00B0F0"/>
                </a:solidFill>
              </a:rPr>
              <a:t>Western Model of Development: </a:t>
            </a:r>
            <a:r>
              <a:rPr lang="en-US" sz="2600" dirty="0">
                <a:solidFill>
                  <a:schemeClr val="tx1"/>
                </a:solidFill>
              </a:rPr>
              <a:t>This led to the promotion of Western ideologies and practices, sometimes at the expense of local cultures and traditions.</a:t>
            </a:r>
          </a:p>
          <a:p>
            <a:pPr algn="just">
              <a:buClr>
                <a:srgbClr val="FF0000"/>
              </a:buClr>
              <a:buFont typeface="Wingdings" panose="05000000000000000000" pitchFamily="2" charset="2"/>
              <a:buChar char="Ø"/>
            </a:pPr>
            <a:r>
              <a:rPr lang="en-US" sz="2600" dirty="0">
                <a:solidFill>
                  <a:srgbClr val="00B0F0"/>
                </a:solidFill>
              </a:rPr>
              <a:t>Focus on Economic Growth: </a:t>
            </a:r>
            <a:r>
              <a:rPr lang="en-US" sz="2600" dirty="0">
                <a:solidFill>
                  <a:schemeClr val="tx1"/>
                </a:solidFill>
              </a:rPr>
              <a:t>economic growth is a primary indicator which focused on industrialization and infrastructure development. </a:t>
            </a:r>
          </a:p>
        </p:txBody>
      </p:sp>
    </p:spTree>
    <p:extLst>
      <p:ext uri="{BB962C8B-B14F-4D97-AF65-F5344CB8AC3E}">
        <p14:creationId xmlns:p14="http://schemas.microsoft.com/office/powerpoint/2010/main" val="118552533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1146</TotalTime>
  <Words>2395</Words>
  <Application>Microsoft Office PowerPoint</Application>
  <PresentationFormat>Custom</PresentationFormat>
  <Paragraphs>178</Paragraphs>
  <Slides>31</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Arial</vt:lpstr>
      <vt:lpstr>Calibri</vt:lpstr>
      <vt:lpstr>Courier New</vt:lpstr>
      <vt:lpstr>Eras Demi ITC</vt:lpstr>
      <vt:lpstr>Trebuchet MS</vt:lpstr>
      <vt:lpstr>Wingdings</vt:lpstr>
      <vt:lpstr>Wingdings 2</vt:lpstr>
      <vt:lpstr>Wingdings 3</vt:lpstr>
      <vt:lpstr>Facet</vt:lpstr>
      <vt:lpstr>Paradigms of Rural Development</vt:lpstr>
      <vt:lpstr>Chapter Objectives</vt:lpstr>
      <vt:lpstr>Why Do we need to study these theories? </vt:lpstr>
      <vt:lpstr>The Modernization Theory </vt:lpstr>
      <vt:lpstr>Historical Background</vt:lpstr>
      <vt:lpstr>Key Contributors </vt:lpstr>
      <vt:lpstr>Key Assumption of Modernization Theory</vt:lpstr>
      <vt:lpstr>Key Assumption  of Modernization Theory</vt:lpstr>
      <vt:lpstr>Implications of Modernization Theory </vt:lpstr>
      <vt:lpstr>Implications of Modernization Theory </vt:lpstr>
      <vt:lpstr>Relationship with Rural Development  (Bangladesh Context)</vt:lpstr>
      <vt:lpstr>Impact of Modernization Theory  (Bangladesh Context)</vt:lpstr>
      <vt:lpstr>Impact of Modernization Theory  (Bangladesh Context)</vt:lpstr>
      <vt:lpstr>Impact of Modernization Theory  (Bangladesh Context)</vt:lpstr>
      <vt:lpstr>PowerPoint Presentation</vt:lpstr>
      <vt:lpstr>In Conclusion</vt:lpstr>
      <vt:lpstr>The Gandhian Model of Rural Development</vt:lpstr>
      <vt:lpstr>Gandhian Rural Development Model</vt:lpstr>
      <vt:lpstr>Key elements of the Gandhian Model</vt:lpstr>
      <vt:lpstr>Key elements of the Gandhian Model</vt:lpstr>
      <vt:lpstr>Implications of the Gandhian Model in BD</vt:lpstr>
      <vt:lpstr>Limitations/Criticisms of this Model</vt:lpstr>
      <vt:lpstr>Comilla Model as for Rural Development </vt:lpstr>
      <vt:lpstr>Objectives </vt:lpstr>
      <vt:lpstr>Main Features of this Model </vt:lpstr>
      <vt:lpstr>Main Features of this Model </vt:lpstr>
      <vt:lpstr>Strengths of the Comilla Model</vt:lpstr>
      <vt:lpstr>Strengths of the Comilla Model</vt:lpstr>
      <vt:lpstr>Strengths of the Comilla Model</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Paradigms of Rural Development</dc:title>
  <dc:creator>diu</dc:creator>
  <cp:lastModifiedBy>USER</cp:lastModifiedBy>
  <cp:revision>71</cp:revision>
  <dcterms:created xsi:type="dcterms:W3CDTF">2019-01-15T07:44:55Z</dcterms:created>
  <dcterms:modified xsi:type="dcterms:W3CDTF">2024-12-17T13:07:29Z</dcterms:modified>
</cp:coreProperties>
</file>