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3" r:id="rId7"/>
    <p:sldId id="264" r:id="rId8"/>
    <p:sldId id="265" r:id="rId9"/>
    <p:sldId id="267" r:id="rId10"/>
    <p:sldId id="269" r:id="rId11"/>
    <p:sldId id="270" r:id="rId12"/>
    <p:sldId id="271" r:id="rId13"/>
    <p:sldId id="272" r:id="rId14"/>
    <p:sldId id="274" r:id="rId15"/>
    <p:sldId id="275" r:id="rId16"/>
    <p:sldId id="276" r:id="rId17"/>
    <p:sldId id="277" r:id="rId18"/>
    <p:sldId id="278" r:id="rId19"/>
    <p:sldId id="279" r:id="rId20"/>
    <p:sldId id="281" r:id="rId21"/>
    <p:sldId id="28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77ABA6F-BFD7-4B07-AD30-3BB66DDF2B55}" type="datetimeFigureOut">
              <a:rPr lang="en-US" smtClean="0"/>
              <a:pPr/>
              <a:t>7/21/2021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2494272-FF9F-40A6-B955-BAFFF21E0CF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7ABA6F-BFD7-4B07-AD30-3BB66DDF2B55}" type="datetimeFigureOut">
              <a:rPr lang="en-US" smtClean="0"/>
              <a:pPr/>
              <a:t>7/21/2021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94272-FF9F-40A6-B955-BAFFF21E0CF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77ABA6F-BFD7-4B07-AD30-3BB66DDF2B55}" type="datetimeFigureOut">
              <a:rPr lang="en-US" smtClean="0"/>
              <a:pPr/>
              <a:t>7/21/2021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2494272-FF9F-40A6-B955-BAFFF21E0CF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77ABA6F-BFD7-4B07-AD30-3BB66DDF2B55}" type="datetimeFigureOut">
              <a:rPr lang="en-US" smtClean="0"/>
              <a:pPr/>
              <a:t>7/21/2021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2494272-FF9F-40A6-B955-BAFFF21E0CF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77ABA6F-BFD7-4B07-AD30-3BB66DDF2B55}" type="datetimeFigureOut">
              <a:rPr lang="en-US" smtClean="0"/>
              <a:pPr/>
              <a:t>7/21/2021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2494272-FF9F-40A6-B955-BAFFF21E0CF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77ABA6F-BFD7-4B07-AD30-3BB66DDF2B55}" type="datetimeFigureOut">
              <a:rPr lang="en-US" smtClean="0"/>
              <a:pPr/>
              <a:t>7/21/2021</a:t>
            </a:fld>
            <a:endParaRPr lang="en-US"/>
          </a:p>
        </p:txBody>
      </p:sp>
      <p:sp>
        <p:nvSpPr>
          <p:cNvPr id="10" name="Slide Number Placeholder 9"/>
          <p:cNvSpPr>
            <a:spLocks noGrp="1"/>
          </p:cNvSpPr>
          <p:nvPr>
            <p:ph type="sldNum" sz="quarter" idx="16"/>
          </p:nvPr>
        </p:nvSpPr>
        <p:spPr/>
        <p:txBody>
          <a:bodyPr rtlCol="0"/>
          <a:lstStyle/>
          <a:p>
            <a:fld id="{D2494272-FF9F-40A6-B955-BAFFF21E0CF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77ABA6F-BFD7-4B07-AD30-3BB66DDF2B55}" type="datetimeFigureOut">
              <a:rPr lang="en-US" smtClean="0"/>
              <a:pPr/>
              <a:t>7/21/2021</a:t>
            </a:fld>
            <a:endParaRPr lang="en-US"/>
          </a:p>
        </p:txBody>
      </p:sp>
      <p:sp>
        <p:nvSpPr>
          <p:cNvPr id="12" name="Slide Number Placeholder 11"/>
          <p:cNvSpPr>
            <a:spLocks noGrp="1"/>
          </p:cNvSpPr>
          <p:nvPr>
            <p:ph type="sldNum" sz="quarter" idx="16"/>
          </p:nvPr>
        </p:nvSpPr>
        <p:spPr/>
        <p:txBody>
          <a:bodyPr rtlCol="0"/>
          <a:lstStyle/>
          <a:p>
            <a:fld id="{D2494272-FF9F-40A6-B955-BAFFF21E0CF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7ABA6F-BFD7-4B07-AD30-3BB66DDF2B55}" type="datetimeFigureOut">
              <a:rPr lang="en-US" smtClean="0"/>
              <a:pPr/>
              <a:t>7/21/2021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2494272-FF9F-40A6-B955-BAFFF21E0CF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7ABA6F-BFD7-4B07-AD30-3BB66DDF2B55}" type="datetimeFigureOut">
              <a:rPr lang="en-US" smtClean="0"/>
              <a:pPr/>
              <a:t>7/21/2021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2494272-FF9F-40A6-B955-BAFFF21E0CF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77ABA6F-BFD7-4B07-AD30-3BB66DDF2B55}" type="datetimeFigureOut">
              <a:rPr lang="en-US" smtClean="0"/>
              <a:pPr/>
              <a:t>7/21/2021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2494272-FF9F-40A6-B955-BAFFF21E0CF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77ABA6F-BFD7-4B07-AD30-3BB66DDF2B55}" type="datetimeFigureOut">
              <a:rPr lang="en-US" smtClean="0"/>
              <a:pPr/>
              <a:t>7/21/2021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2494272-FF9F-40A6-B955-BAFFF21E0CF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77ABA6F-BFD7-4B07-AD30-3BB66DDF2B55}" type="datetimeFigureOut">
              <a:rPr lang="en-US" smtClean="0"/>
              <a:pPr/>
              <a:t>7/21/2021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2494272-FF9F-40A6-B955-BAFFF21E0CF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0"/>
            <a:ext cx="6477000" cy="1828800"/>
          </a:xfrm>
        </p:spPr>
        <p:txBody>
          <a:bodyPr/>
          <a:lstStyle/>
          <a:p>
            <a:r>
              <a:rPr lang="en-US" dirty="0" smtClean="0"/>
              <a:t>Investigation of Epidemic/outbreak</a:t>
            </a:r>
            <a:endParaRPr lang="en-US" dirty="0"/>
          </a:p>
        </p:txBody>
      </p:sp>
      <p:sp>
        <p:nvSpPr>
          <p:cNvPr id="4" name="Subtitle 2"/>
          <p:cNvSpPr>
            <a:spLocks noGrp="1"/>
          </p:cNvSpPr>
          <p:nvPr/>
        </p:nvSpPr>
        <p:spPr>
          <a:xfrm>
            <a:off x="2362201" y="3657600"/>
            <a:ext cx="5181600" cy="2217738"/>
          </a:xfrm>
          <a:prstGeom prst="rect">
            <a:avLst/>
          </a:prstGeom>
        </p:spPr>
        <p:txBody>
          <a:bodyPr vert="horz" lIns="91440" tIns="45720" rIns="91440" bIns="45720" rtlCol="0">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2400" b="1" dirty="0">
                <a:solidFill>
                  <a:schemeClr val="tx1">
                    <a:lumMod val="75000"/>
                    <a:lumOff val="25000"/>
                  </a:schemeClr>
                </a:solidFill>
              </a:rPr>
              <a:t>Mr. Faisal Muhammad</a:t>
            </a:r>
            <a:endParaRPr lang="en-US" sz="2400" dirty="0">
              <a:solidFill>
                <a:schemeClr val="tx1">
                  <a:lumMod val="75000"/>
                  <a:lumOff val="25000"/>
                </a:schemeClr>
              </a:solidFill>
            </a:endParaRPr>
          </a:p>
          <a:p>
            <a:pPr algn="ctr">
              <a:defRPr/>
            </a:pPr>
            <a:r>
              <a:rPr lang="en-US" sz="2400" dirty="0">
                <a:solidFill>
                  <a:schemeClr val="tx1">
                    <a:lumMod val="75000"/>
                    <a:lumOff val="25000"/>
                  </a:schemeClr>
                </a:solidFill>
              </a:rPr>
              <a:t>Lecturer &amp; IMPH Coordinator,                                                         Department of Public Health, DIU                                        Email: faisal.ph0049.c@diu.edu.bd</a:t>
            </a:r>
          </a:p>
          <a:p>
            <a:pPr algn="ctr" eaLnBrk="1" hangingPunct="1">
              <a:defRPr/>
            </a:pPr>
            <a:endParaRPr lang="en-US" sz="2400"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Prepare for field work</a:t>
            </a:r>
            <a:r>
              <a:rPr lang="en-US" dirty="0" smtClean="0"/>
              <a:t>.</a:t>
            </a:r>
            <a:endParaRPr lang="en-US" dirty="0"/>
          </a:p>
        </p:txBody>
      </p:sp>
      <p:sp>
        <p:nvSpPr>
          <p:cNvPr id="3" name="Content Placeholder 2"/>
          <p:cNvSpPr>
            <a:spLocks noGrp="1"/>
          </p:cNvSpPr>
          <p:nvPr>
            <p:ph sz="quarter" idx="1"/>
          </p:nvPr>
        </p:nvSpPr>
        <p:spPr/>
        <p:txBody>
          <a:bodyPr/>
          <a:lstStyle/>
          <a:p>
            <a:pPr lvl="0" algn="just"/>
            <a:r>
              <a:rPr lang="en-US" dirty="0" smtClean="0"/>
              <a:t>Investigators should be familiar with the disease and have a plan of action which includes lists of supplies, division of tasks among team members, and administrative and travel arrangements. </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Establish the existence of an outbreak</a:t>
            </a:r>
            <a:r>
              <a:rPr lang="en-US" dirty="0" smtClean="0"/>
              <a:t>.</a:t>
            </a:r>
            <a:endParaRPr lang="en-US" dirty="0"/>
          </a:p>
        </p:txBody>
      </p:sp>
      <p:sp>
        <p:nvSpPr>
          <p:cNvPr id="3" name="Content Placeholder 2"/>
          <p:cNvSpPr>
            <a:spLocks noGrp="1"/>
          </p:cNvSpPr>
          <p:nvPr>
            <p:ph sz="quarter" idx="1"/>
          </p:nvPr>
        </p:nvSpPr>
        <p:spPr/>
        <p:txBody>
          <a:bodyPr>
            <a:normAutofit lnSpcReduction="10000"/>
          </a:bodyPr>
          <a:lstStyle/>
          <a:p>
            <a:pPr lvl="0" algn="just"/>
            <a:r>
              <a:rPr lang="en-US" dirty="0" smtClean="0"/>
              <a:t>An outbreak is defined as the occurrence of more cases of disease than normally expected within a specific place or group of people over a given period of time. To establish that an outbreak is real (that is, more cases than expected), an investigator can examine health department surveillance records, hospital records, and other disease registries. If this information is unavailable, other options include interviews with doctors or people within the community.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Verify the diagnosis</a:t>
            </a:r>
            <a:endParaRPr lang="en-US" dirty="0"/>
          </a:p>
        </p:txBody>
      </p:sp>
      <p:sp>
        <p:nvSpPr>
          <p:cNvPr id="3" name="Content Placeholder 2"/>
          <p:cNvSpPr>
            <a:spLocks noGrp="1"/>
          </p:cNvSpPr>
          <p:nvPr>
            <p:ph sz="quarter" idx="1"/>
          </p:nvPr>
        </p:nvSpPr>
        <p:spPr/>
        <p:txBody>
          <a:bodyPr/>
          <a:lstStyle/>
          <a:p>
            <a:pPr lvl="0" algn="just"/>
            <a:r>
              <a:rPr lang="en-US" dirty="0" smtClean="0"/>
              <a:t>An investigator will need to review clinical findings and lab tests in order to verify the diagnosis, as well as determine the specific nature of the disease. For example, in infectious disease outbreaks, additional lab tests may be necessary to determine the specific strain of microbe implicated in the outbreak.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Define and identify cases</a:t>
            </a:r>
            <a:r>
              <a:rPr lang="en-US" dirty="0" smtClean="0"/>
              <a:t>.</a:t>
            </a:r>
            <a:endParaRPr lang="en-US" dirty="0"/>
          </a:p>
        </p:txBody>
      </p:sp>
      <p:sp>
        <p:nvSpPr>
          <p:cNvPr id="3" name="Content Placeholder 2"/>
          <p:cNvSpPr>
            <a:spLocks noGrp="1"/>
          </p:cNvSpPr>
          <p:nvPr>
            <p:ph sz="quarter" idx="1"/>
          </p:nvPr>
        </p:nvSpPr>
        <p:spPr/>
        <p:txBody>
          <a:bodyPr>
            <a:normAutofit fontScale="92500"/>
          </a:bodyPr>
          <a:lstStyle/>
          <a:p>
            <a:pPr algn="just">
              <a:buNone/>
            </a:pPr>
            <a:r>
              <a:rPr lang="en-US" dirty="0" smtClean="0"/>
              <a:t>The </a:t>
            </a:r>
            <a:r>
              <a:rPr lang="en-US" dirty="0" smtClean="0"/>
              <a:t>investigator is responsible for establishing what constitutes a case. A case definition will usually include information about the disease, characteristics of the patients, information about the location, and a specific range in time</a:t>
            </a:r>
            <a:r>
              <a:rPr lang="en-US" dirty="0" smtClean="0"/>
              <a:t>.</a:t>
            </a:r>
          </a:p>
          <a:p>
            <a:pPr lvl="0" algn="just">
              <a:buNone/>
            </a:pPr>
            <a:r>
              <a:rPr lang="en-US" dirty="0" smtClean="0"/>
              <a:t>By doing so, investigators can eliminate an excess of false-positives. To identify cases, it is important to have open communication with personnel from healthcare facilities and other relevant facilities or people who will be on the radar for observing potential cases. </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Describe and orient the data in terms of time, place, and person</a:t>
            </a:r>
            <a:r>
              <a:rPr lang="en-US" sz="3600" dirty="0" smtClean="0"/>
              <a:t>.</a:t>
            </a:r>
            <a:endParaRPr lang="en-US" sz="3600" dirty="0"/>
          </a:p>
        </p:txBody>
      </p:sp>
      <p:sp>
        <p:nvSpPr>
          <p:cNvPr id="3" name="Content Placeholder 2"/>
          <p:cNvSpPr>
            <a:spLocks noGrp="1"/>
          </p:cNvSpPr>
          <p:nvPr>
            <p:ph sz="quarter" idx="1"/>
          </p:nvPr>
        </p:nvSpPr>
        <p:spPr/>
        <p:txBody>
          <a:bodyPr/>
          <a:lstStyle/>
          <a:p>
            <a:pPr lvl="0"/>
            <a:r>
              <a:rPr lang="en-US" dirty="0" smtClean="0"/>
              <a:t>An investigator will understand more about the outbreak by compiling a comprehensive description of its trends over time, place, and kinds of people (age, race, sex, etc.) affected by the disease.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Develop hypotheses</a:t>
            </a:r>
            <a:r>
              <a:rPr lang="en-US" dirty="0" smtClean="0"/>
              <a:t>.</a:t>
            </a:r>
            <a:endParaRPr lang="en-US" dirty="0"/>
          </a:p>
        </p:txBody>
      </p:sp>
      <p:sp>
        <p:nvSpPr>
          <p:cNvPr id="3" name="Content Placeholder 2"/>
          <p:cNvSpPr>
            <a:spLocks noGrp="1"/>
          </p:cNvSpPr>
          <p:nvPr>
            <p:ph sz="quarter" idx="1"/>
          </p:nvPr>
        </p:nvSpPr>
        <p:spPr/>
        <p:txBody>
          <a:bodyPr/>
          <a:lstStyle/>
          <a:p>
            <a:pPr algn="just"/>
            <a:r>
              <a:rPr lang="en-US" dirty="0" smtClean="0"/>
              <a:t>The hypothesis is an educated guess about the source of the disease, mode of transmission, and/or exposures that caused the disease, based on available information.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Evaluate hypotheses</a:t>
            </a:r>
            <a:r>
              <a:rPr lang="en-US" dirty="0" smtClean="0"/>
              <a:t>.</a:t>
            </a:r>
            <a:endParaRPr lang="en-US" dirty="0"/>
          </a:p>
        </p:txBody>
      </p:sp>
      <p:sp>
        <p:nvSpPr>
          <p:cNvPr id="3" name="Content Placeholder 2"/>
          <p:cNvSpPr>
            <a:spLocks noGrp="1"/>
          </p:cNvSpPr>
          <p:nvPr>
            <p:ph sz="quarter" idx="1"/>
          </p:nvPr>
        </p:nvSpPr>
        <p:spPr/>
        <p:txBody>
          <a:bodyPr/>
          <a:lstStyle/>
          <a:p>
            <a:pPr lvl="0" algn="just"/>
            <a:r>
              <a:rPr lang="en-US" dirty="0" smtClean="0"/>
              <a:t>The credibility of the hypotheses can be evaluated by looking at the facts or by crunching numbers to get actual statistics on available information.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t>Refine hypotheses and carry out additional studies</a:t>
            </a:r>
            <a:r>
              <a:rPr lang="en-US" sz="3200" dirty="0" smtClean="0"/>
              <a:t>.</a:t>
            </a:r>
            <a:endParaRPr lang="en-US" sz="3200" dirty="0"/>
          </a:p>
        </p:txBody>
      </p:sp>
      <p:sp>
        <p:nvSpPr>
          <p:cNvPr id="3" name="Content Placeholder 2"/>
          <p:cNvSpPr>
            <a:spLocks noGrp="1"/>
          </p:cNvSpPr>
          <p:nvPr>
            <p:ph sz="quarter" idx="1"/>
          </p:nvPr>
        </p:nvSpPr>
        <p:spPr/>
        <p:txBody>
          <a:bodyPr/>
          <a:lstStyle/>
          <a:p>
            <a:pPr lvl="0"/>
            <a:r>
              <a:rPr lang="en-US" dirty="0" smtClean="0"/>
              <a:t>Additional studies may include lab tests or environmental studies, among other methods of evaluation.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Implement control and prevention measures</a:t>
            </a:r>
            <a:endParaRPr lang="en-US" sz="3600" dirty="0"/>
          </a:p>
        </p:txBody>
      </p:sp>
      <p:sp>
        <p:nvSpPr>
          <p:cNvPr id="3" name="Content Placeholder 2"/>
          <p:cNvSpPr>
            <a:spLocks noGrp="1"/>
          </p:cNvSpPr>
          <p:nvPr>
            <p:ph sz="quarter" idx="1"/>
          </p:nvPr>
        </p:nvSpPr>
        <p:spPr/>
        <p:txBody>
          <a:bodyPr/>
          <a:lstStyle/>
          <a:p>
            <a:pPr lvl="0"/>
            <a:r>
              <a:rPr lang="en-US" dirty="0" smtClean="0"/>
              <a:t>Control and prevention methods are usually aimed toward the source of the disease, but may also include interrupting transmission or limiting exposure.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Communicate findings</a:t>
            </a:r>
            <a:endParaRPr lang="en-US" dirty="0"/>
          </a:p>
        </p:txBody>
      </p:sp>
      <p:sp>
        <p:nvSpPr>
          <p:cNvPr id="3" name="Content Placeholder 2"/>
          <p:cNvSpPr>
            <a:spLocks noGrp="1"/>
          </p:cNvSpPr>
          <p:nvPr>
            <p:ph sz="quarter" idx="1"/>
          </p:nvPr>
        </p:nvSpPr>
        <p:spPr/>
        <p:txBody>
          <a:bodyPr/>
          <a:lstStyle/>
          <a:p>
            <a:pPr algn="just"/>
            <a:r>
              <a:rPr lang="en-US" dirty="0" smtClean="0"/>
              <a:t>Findings of the investigation should be communicated to local health authorities who are responsible for implementing control measures. In addition, a written report provides a legal record of the findings and contributes to public health awareness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a:t>What is an outbreak?</a:t>
            </a:r>
            <a:br>
              <a:rPr lang="en-US" sz="3200" b="1" dirty="0"/>
            </a:br>
            <a:endParaRPr lang="en-US" sz="3200" dirty="0"/>
          </a:p>
        </p:txBody>
      </p:sp>
      <p:sp>
        <p:nvSpPr>
          <p:cNvPr id="3" name="Content Placeholder 2"/>
          <p:cNvSpPr>
            <a:spLocks noGrp="1"/>
          </p:cNvSpPr>
          <p:nvPr>
            <p:ph sz="quarter" idx="1"/>
          </p:nvPr>
        </p:nvSpPr>
        <p:spPr/>
        <p:txBody>
          <a:bodyPr/>
          <a:lstStyle/>
          <a:p>
            <a:pPr algn="just"/>
            <a:r>
              <a:rPr lang="en-US" dirty="0"/>
              <a:t>According to the CDC, an “outbreak” is the occurrence of more cases of disease than normally expected within a specific place or group of people over a given period of time. </a:t>
            </a:r>
          </a:p>
          <a:p>
            <a:pPr algn="just"/>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sz="quarter" idx="1"/>
          </p:nvPr>
        </p:nvPicPr>
        <p:blipFill>
          <a:blip r:embed="rId2"/>
          <a:srcRect/>
          <a:stretch>
            <a:fillRect/>
          </a:stretch>
        </p:blipFill>
        <p:spPr bwMode="auto">
          <a:xfrm>
            <a:off x="-228600" y="0"/>
            <a:ext cx="9601200" cy="7086600"/>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ctr">
              <a:buNone/>
            </a:pPr>
            <a:endParaRPr lang="en-US" sz="6600" b="1" dirty="0" smtClean="0"/>
          </a:p>
          <a:p>
            <a:pPr algn="ctr">
              <a:buNone/>
            </a:pPr>
            <a:r>
              <a:rPr lang="en-US" sz="6600" b="1" dirty="0" smtClean="0"/>
              <a:t>THANK YOU</a:t>
            </a:r>
            <a:endParaRPr lang="en-US" sz="6600" b="1" dirty="0" smtClean="0"/>
          </a:p>
          <a:p>
            <a:pPr algn="ctr"/>
            <a:endParaRPr lang="en-US" sz="6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fontScale="90000"/>
          </a:bodyPr>
          <a:lstStyle/>
          <a:p>
            <a:r>
              <a:rPr lang="en-US" sz="3100" b="1" dirty="0"/>
              <a:t>What is the difference between an outbreak, and epidemic, and a pandemic?</a:t>
            </a:r>
            <a:r>
              <a:rPr lang="en-US" b="1" dirty="0"/>
              <a:t/>
            </a:r>
            <a:br>
              <a:rPr lang="en-US" b="1" dirty="0"/>
            </a:br>
            <a:endParaRPr lang="en-US" dirty="0"/>
          </a:p>
        </p:txBody>
      </p:sp>
      <p:sp>
        <p:nvSpPr>
          <p:cNvPr id="3" name="Content Placeholder 2"/>
          <p:cNvSpPr>
            <a:spLocks noGrp="1"/>
          </p:cNvSpPr>
          <p:nvPr>
            <p:ph sz="quarter" idx="1"/>
          </p:nvPr>
        </p:nvSpPr>
        <p:spPr/>
        <p:txBody>
          <a:bodyPr>
            <a:normAutofit fontScale="77500" lnSpcReduction="20000"/>
          </a:bodyPr>
          <a:lstStyle/>
          <a:p>
            <a:pPr algn="just"/>
            <a:r>
              <a:rPr lang="en-US" dirty="0"/>
              <a:t>An “outbreak” and an “epidemic” essentially mean the same thing to an epidemiologist, but the term “epidemic” has a more serious connotation than “outbreak” and is used less frequently to avoid the perception of a crisis situation. A “pandemic” refers to a disease epidemic that is widespread and often global. </a:t>
            </a:r>
            <a:endParaRPr lang="en-US" dirty="0" smtClean="0"/>
          </a:p>
          <a:p>
            <a:pPr algn="just">
              <a:buNone/>
            </a:pPr>
            <a:endParaRPr lang="en-US" dirty="0" smtClean="0"/>
          </a:p>
          <a:p>
            <a:pPr algn="just"/>
            <a:r>
              <a:rPr lang="en-US" dirty="0" smtClean="0"/>
              <a:t>Another term used in epidemiological investigations is “cluster,” which refers to a group of cases in a specific time and place that may or may not be greater than normal. Investigations of disease clusters are used to determine the normal or expected rate of disease. A disease with a high background rate in a given place and time is said to be “endemic.” </a:t>
            </a:r>
          </a:p>
          <a:p>
            <a:pPr algn="just"/>
            <a:r>
              <a:rPr lang="en-US" dirty="0"/>
              <a:t/>
            </a:r>
            <a:br>
              <a:rPr lang="en-US" dirty="0"/>
            </a:b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Why is it important to investigate outbreaks?</a:t>
            </a:r>
            <a:br>
              <a:rPr lang="en-US" sz="2800" b="1" dirty="0"/>
            </a:br>
            <a:endParaRPr lang="en-US" sz="2800" dirty="0"/>
          </a:p>
        </p:txBody>
      </p:sp>
      <p:sp>
        <p:nvSpPr>
          <p:cNvPr id="3" name="Content Placeholder 2"/>
          <p:cNvSpPr>
            <a:spLocks noGrp="1"/>
          </p:cNvSpPr>
          <p:nvPr>
            <p:ph sz="quarter" idx="1"/>
          </p:nvPr>
        </p:nvSpPr>
        <p:spPr/>
        <p:txBody>
          <a:bodyPr>
            <a:normAutofit fontScale="92500" lnSpcReduction="20000"/>
          </a:bodyPr>
          <a:lstStyle/>
          <a:p>
            <a:pPr algn="just"/>
            <a:r>
              <a:rPr lang="en-US" dirty="0"/>
              <a:t>Investigation of outbreaks is necessary to understand and ultimately control and prevent the spread of diseases. By understanding how certain diseases are transmitted and studying trends of diseases, epidemiologists can use collected information to identify sources of infections and make recommendations for stopping their spread. Investigation of outbreaks is particularly important when the disease in question is particularly severe or has high rates of transmission. The study of outbreaks can facilitate the development of new vaccines and drugs, changes in human behavior, as well as legislation for the improvement of public health.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Objectives of an epidemic investigation</a:t>
            </a:r>
            <a:endParaRPr lang="en-US" dirty="0"/>
          </a:p>
        </p:txBody>
      </p:sp>
      <p:sp>
        <p:nvSpPr>
          <p:cNvPr id="3" name="Content Placeholder 2"/>
          <p:cNvSpPr>
            <a:spLocks noGrp="1"/>
          </p:cNvSpPr>
          <p:nvPr>
            <p:ph sz="quarter" idx="1"/>
          </p:nvPr>
        </p:nvSpPr>
        <p:spPr/>
        <p:txBody>
          <a:bodyPr/>
          <a:lstStyle/>
          <a:p>
            <a:pPr algn="just">
              <a:buFont typeface="Wingdings" pitchFamily="2" charset="2"/>
              <a:buChar char="q"/>
            </a:pPr>
            <a:r>
              <a:rPr lang="en-US" dirty="0" smtClean="0"/>
              <a:t>To define the magnitude  of epidemic or outbreak in terms of time, place and person.</a:t>
            </a:r>
          </a:p>
          <a:p>
            <a:pPr algn="just">
              <a:buFont typeface="Wingdings" pitchFamily="2" charset="2"/>
              <a:buChar char="q"/>
            </a:pPr>
            <a:r>
              <a:rPr lang="en-US" dirty="0" smtClean="0"/>
              <a:t>To determine the particular conditions and factors responsible for the occurrence of epidemic</a:t>
            </a:r>
          </a:p>
          <a:p>
            <a:pPr algn="just">
              <a:buFont typeface="Wingdings" pitchFamily="2" charset="2"/>
              <a:buChar char="q"/>
            </a:pPr>
            <a:r>
              <a:rPr lang="en-US" dirty="0" smtClean="0"/>
              <a:t>To identify the causes , sources(s) of infection and modes of transmission to determine measures necessary to control the epidemics</a:t>
            </a:r>
            <a:r>
              <a:rPr lang="en-US" dirty="0" smtClean="0"/>
              <a:t>.</a:t>
            </a:r>
          </a:p>
          <a:p>
            <a:pPr algn="just">
              <a:buFont typeface="Wingdings" pitchFamily="2" charset="2"/>
              <a:buChar char="q"/>
            </a:pPr>
            <a:r>
              <a:rPr lang="en-US" dirty="0" smtClean="0"/>
              <a:t> to make recommendations to prevent recurrence.</a:t>
            </a:r>
          </a:p>
          <a:p>
            <a:pPr algn="just">
              <a:buFont typeface="Wingdings" pitchFamily="2" charset="2"/>
              <a:buChar char="q"/>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Some key points to consider for investigation</a:t>
            </a:r>
            <a:endParaRPr lang="en-US" sz="3200" dirty="0"/>
          </a:p>
        </p:txBody>
      </p:sp>
      <p:sp>
        <p:nvSpPr>
          <p:cNvPr id="3" name="Content Placeholder 2"/>
          <p:cNvSpPr>
            <a:spLocks noGrp="1"/>
          </p:cNvSpPr>
          <p:nvPr>
            <p:ph sz="quarter" idx="1"/>
          </p:nvPr>
        </p:nvSpPr>
        <p:spPr/>
        <p:txBody>
          <a:bodyPr/>
          <a:lstStyle/>
          <a:p>
            <a:pPr algn="just">
              <a:buFont typeface="Wingdings" pitchFamily="2" charset="2"/>
              <a:buChar char="v"/>
            </a:pPr>
            <a:r>
              <a:rPr lang="en-US" dirty="0" smtClean="0"/>
              <a:t>There should be an unexpected event</a:t>
            </a:r>
          </a:p>
          <a:p>
            <a:pPr algn="just">
              <a:buFont typeface="Wingdings" pitchFamily="2" charset="2"/>
              <a:buChar char="v"/>
            </a:pPr>
            <a:r>
              <a:rPr lang="en-US" dirty="0" smtClean="0"/>
              <a:t>The event desire quick action, with rapid control</a:t>
            </a:r>
          </a:p>
          <a:p>
            <a:pPr algn="just">
              <a:buFont typeface="Wingdings" pitchFamily="2" charset="2"/>
              <a:buChar char="v"/>
            </a:pPr>
            <a:r>
              <a:rPr lang="en-US" dirty="0" smtClean="0"/>
              <a:t>The work should be carried out in the field .</a:t>
            </a:r>
          </a:p>
          <a:p>
            <a:pPr algn="just">
              <a:buFont typeface="Wingdings" pitchFamily="2" charset="2"/>
              <a:buChar char="v"/>
            </a:pPr>
            <a:r>
              <a:rPr lang="en-US" dirty="0" smtClean="0"/>
              <a:t>Fulfilling the above demands , systematic approach to outbreak investigation should be initiated.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What steps are needed in an outbreak investigation?</a:t>
            </a:r>
            <a:br>
              <a:rPr lang="en-US" sz="2800" b="1" dirty="0"/>
            </a:br>
            <a:endParaRPr lang="en-US" sz="2800" dirty="0"/>
          </a:p>
        </p:txBody>
      </p:sp>
      <p:sp>
        <p:nvSpPr>
          <p:cNvPr id="3" name="Content Placeholder 2"/>
          <p:cNvSpPr>
            <a:spLocks noGrp="1"/>
          </p:cNvSpPr>
          <p:nvPr>
            <p:ph sz="quarter" idx="1"/>
          </p:nvPr>
        </p:nvSpPr>
        <p:spPr/>
        <p:txBody>
          <a:bodyPr>
            <a:normAutofit/>
          </a:bodyPr>
          <a:lstStyle/>
          <a:p>
            <a:pPr algn="just"/>
            <a:r>
              <a:rPr lang="en-US" sz="2800" dirty="0"/>
              <a:t>The CDC has provided a list of </a:t>
            </a:r>
            <a:r>
              <a:rPr lang="en-US" sz="2800" dirty="0" smtClean="0"/>
              <a:t> 10 steps used </a:t>
            </a:r>
            <a:r>
              <a:rPr lang="en-US" sz="2800" dirty="0"/>
              <a:t>by epidemiologists for investigating outbreaks. They implement these methods to optimize the speed and accuracy of outbreak investigations in order to ensure the safety and health of the population. </a:t>
            </a:r>
          </a:p>
          <a:p>
            <a:pPr algn="just"/>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steps for out break investigation</a:t>
            </a:r>
            <a:endParaRPr lang="en-US" dirty="0"/>
          </a:p>
        </p:txBody>
      </p:sp>
      <p:sp>
        <p:nvSpPr>
          <p:cNvPr id="3" name="Content Placeholder 2"/>
          <p:cNvSpPr>
            <a:spLocks noGrp="1"/>
          </p:cNvSpPr>
          <p:nvPr>
            <p:ph sz="quarter" idx="1"/>
          </p:nvPr>
        </p:nvSpPr>
        <p:spPr/>
        <p:txBody>
          <a:bodyPr>
            <a:normAutofit fontScale="85000" lnSpcReduction="20000"/>
          </a:bodyPr>
          <a:lstStyle/>
          <a:p>
            <a:pPr marL="514350" indent="-514350">
              <a:buFont typeface="+mj-lt"/>
              <a:buAutoNum type="arabicPeriod"/>
            </a:pPr>
            <a:r>
              <a:rPr lang="en-US" dirty="0"/>
              <a:t>Prepare for field work. </a:t>
            </a:r>
            <a:endParaRPr lang="en-US" dirty="0" smtClean="0"/>
          </a:p>
          <a:p>
            <a:pPr marL="514350" indent="-514350">
              <a:buFont typeface="+mj-lt"/>
              <a:buAutoNum type="arabicPeriod"/>
            </a:pPr>
            <a:r>
              <a:rPr lang="en-US" dirty="0"/>
              <a:t>Establish the existence of an </a:t>
            </a:r>
            <a:r>
              <a:rPr lang="en-US" dirty="0" smtClean="0"/>
              <a:t>outbreak</a:t>
            </a:r>
          </a:p>
          <a:p>
            <a:pPr marL="514350" indent="-514350">
              <a:buFont typeface="+mj-lt"/>
              <a:buAutoNum type="arabicPeriod"/>
            </a:pPr>
            <a:r>
              <a:rPr lang="en-US" dirty="0"/>
              <a:t>Verify the </a:t>
            </a:r>
            <a:r>
              <a:rPr lang="en-US" dirty="0" smtClean="0"/>
              <a:t>diagnosis</a:t>
            </a:r>
          </a:p>
          <a:p>
            <a:pPr marL="514350" indent="-514350">
              <a:buFont typeface="+mj-lt"/>
              <a:buAutoNum type="arabicPeriod"/>
            </a:pPr>
            <a:r>
              <a:rPr lang="en-US" dirty="0"/>
              <a:t>Define and identify </a:t>
            </a:r>
            <a:r>
              <a:rPr lang="en-US" dirty="0" smtClean="0"/>
              <a:t>cases</a:t>
            </a:r>
          </a:p>
          <a:p>
            <a:pPr marL="514350" indent="-514350">
              <a:buFont typeface="+mj-lt"/>
              <a:buAutoNum type="arabicPeriod"/>
            </a:pPr>
            <a:r>
              <a:rPr lang="en-US" dirty="0"/>
              <a:t>Describe and orient the data in terms of time, place, and </a:t>
            </a:r>
            <a:r>
              <a:rPr lang="en-US" dirty="0" smtClean="0"/>
              <a:t>person</a:t>
            </a:r>
          </a:p>
          <a:p>
            <a:pPr marL="514350" indent="-514350">
              <a:buFont typeface="+mj-lt"/>
              <a:buAutoNum type="arabicPeriod"/>
            </a:pPr>
            <a:r>
              <a:rPr lang="en-US" dirty="0" smtClean="0"/>
              <a:t>Develop hypotheses</a:t>
            </a:r>
          </a:p>
          <a:p>
            <a:pPr marL="514350" indent="-514350">
              <a:buFont typeface="+mj-lt"/>
              <a:buAutoNum type="arabicPeriod"/>
            </a:pPr>
            <a:r>
              <a:rPr lang="en-US" dirty="0" smtClean="0"/>
              <a:t>Evaluate hypotheses</a:t>
            </a:r>
          </a:p>
          <a:p>
            <a:pPr marL="514350" indent="-514350">
              <a:buFont typeface="+mj-lt"/>
              <a:buAutoNum type="arabicPeriod"/>
            </a:pPr>
            <a:r>
              <a:rPr lang="en-US" dirty="0" smtClean="0"/>
              <a:t>Refine </a:t>
            </a:r>
            <a:r>
              <a:rPr lang="en-US" dirty="0" smtClean="0"/>
              <a:t>hypotheses and carry out additional </a:t>
            </a:r>
            <a:r>
              <a:rPr lang="en-US" dirty="0" smtClean="0"/>
              <a:t>studies</a:t>
            </a:r>
          </a:p>
          <a:p>
            <a:pPr marL="514350" indent="-514350">
              <a:buFont typeface="+mj-lt"/>
              <a:buAutoNum type="arabicPeriod"/>
            </a:pPr>
            <a:r>
              <a:rPr lang="en-US" dirty="0" smtClean="0"/>
              <a:t>Implement </a:t>
            </a:r>
            <a:r>
              <a:rPr lang="en-US" dirty="0" smtClean="0"/>
              <a:t>control and prevention </a:t>
            </a:r>
            <a:r>
              <a:rPr lang="en-US" dirty="0" smtClean="0"/>
              <a:t>measures</a:t>
            </a:r>
          </a:p>
          <a:p>
            <a:pPr marL="514350" indent="-514350">
              <a:buFont typeface="+mj-lt"/>
              <a:buAutoNum type="arabicPeriod"/>
            </a:pPr>
            <a:r>
              <a:rPr lang="en-US" dirty="0" smtClean="0"/>
              <a:t>Communicate </a:t>
            </a:r>
            <a:r>
              <a:rPr lang="en-US" dirty="0" smtClean="0"/>
              <a:t>findings. </a:t>
            </a:r>
          </a:p>
          <a:p>
            <a:pPr marL="514350" indent="-514350">
              <a:buFont typeface="+mj-lt"/>
              <a:buAutoNum type="arabicPeriod"/>
            </a:pPr>
            <a:endParaRPr lang="en-US" dirty="0" smtClean="0"/>
          </a:p>
          <a:p>
            <a:pPr marL="514350" indent="-514350">
              <a:buFont typeface="+mj-lt"/>
              <a:buAutoNum type="arabicPeriod"/>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smtClean="0"/>
              <a:t>Prior to out break investigation the following information should be obtained:</a:t>
            </a:r>
            <a:endParaRPr lang="en-US" sz="2800" dirty="0"/>
          </a:p>
        </p:txBody>
      </p:sp>
      <p:sp>
        <p:nvSpPr>
          <p:cNvPr id="3" name="Content Placeholder 2"/>
          <p:cNvSpPr>
            <a:spLocks noGrp="1"/>
          </p:cNvSpPr>
          <p:nvPr>
            <p:ph sz="quarter" idx="1"/>
          </p:nvPr>
        </p:nvSpPr>
        <p:spPr/>
        <p:txBody>
          <a:bodyPr>
            <a:normAutofit fontScale="92500" lnSpcReduction="10000"/>
          </a:bodyPr>
          <a:lstStyle/>
          <a:p>
            <a:pPr>
              <a:buFont typeface="Wingdings" pitchFamily="2" charset="2"/>
              <a:buChar char="q"/>
            </a:pPr>
            <a:r>
              <a:rPr lang="en-US" dirty="0" smtClean="0"/>
              <a:t>Probable diagnosis, including  symptoms and laboratory data that are available  for diagnosis.</a:t>
            </a:r>
          </a:p>
          <a:p>
            <a:pPr>
              <a:buFont typeface="Wingdings" pitchFamily="2" charset="2"/>
              <a:buChar char="q"/>
            </a:pPr>
            <a:r>
              <a:rPr lang="en-US" dirty="0" smtClean="0"/>
              <a:t>Line listing of the suspected /conformed cases</a:t>
            </a:r>
          </a:p>
          <a:p>
            <a:pPr>
              <a:buFont typeface="Wingdings" pitchFamily="2" charset="2"/>
              <a:buChar char="q"/>
            </a:pPr>
            <a:r>
              <a:rPr lang="en-US" dirty="0" smtClean="0"/>
              <a:t>Distribution of the cases in terms of person, place and time of onset</a:t>
            </a:r>
            <a:r>
              <a:rPr lang="en-US" dirty="0" smtClean="0"/>
              <a:t>.</a:t>
            </a:r>
          </a:p>
          <a:p>
            <a:pPr>
              <a:buFont typeface="Wingdings" pitchFamily="2" charset="2"/>
              <a:buChar char="q"/>
            </a:pPr>
            <a:r>
              <a:rPr lang="en-US" dirty="0" smtClean="0"/>
              <a:t>Area map of the affected people</a:t>
            </a:r>
          </a:p>
          <a:p>
            <a:pPr>
              <a:buFont typeface="Wingdings" pitchFamily="2" charset="2"/>
              <a:buChar char="q"/>
            </a:pPr>
            <a:r>
              <a:rPr lang="en-US" dirty="0" smtClean="0"/>
              <a:t>Determine the local facilities(e.g. personnel , field  and laboratory equipment, office space&amp; transport) </a:t>
            </a:r>
          </a:p>
          <a:p>
            <a:pPr>
              <a:buFont typeface="Wingdings" pitchFamily="2" charset="2"/>
              <a:buChar char="q"/>
            </a:pPr>
            <a:r>
              <a:rPr lang="en-US" dirty="0" smtClean="0"/>
              <a:t>Demographic information, population structure)</a:t>
            </a:r>
          </a:p>
          <a:p>
            <a:pPr>
              <a:buFont typeface="Wingdings" pitchFamily="2" charset="2"/>
              <a:buChar char="q"/>
            </a:pPr>
            <a:r>
              <a:rPr lang="en-US" dirty="0" smtClean="0"/>
              <a:t>Trend of that disease/ in that area.</a:t>
            </a:r>
          </a:p>
          <a:p>
            <a:pPr>
              <a:buFont typeface="Wingdings" pitchFamily="2" charset="2"/>
              <a:buChar char="q"/>
            </a:pP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57</TotalTime>
  <Words>1101</Words>
  <Application>Microsoft Office PowerPoint</Application>
  <PresentationFormat>On-screen Show (4:3)</PresentationFormat>
  <Paragraphs>66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Median</vt:lpstr>
      <vt:lpstr>Investigation of Epidemic/outbreak</vt:lpstr>
      <vt:lpstr>What is an outbreak? </vt:lpstr>
      <vt:lpstr>What is the difference between an outbreak, and epidemic, and a pandemic? </vt:lpstr>
      <vt:lpstr>Why is it important to investigate outbreaks? </vt:lpstr>
      <vt:lpstr>Objectives of an epidemic investigation</vt:lpstr>
      <vt:lpstr>Some key points to consider for investigation</vt:lpstr>
      <vt:lpstr>What steps are needed in an outbreak investigation? </vt:lpstr>
      <vt:lpstr>10 steps for out break investigation</vt:lpstr>
      <vt:lpstr>Prior to out break investigation the following information should be obtained:</vt:lpstr>
      <vt:lpstr>Prepare for field work.</vt:lpstr>
      <vt:lpstr>Establish the existence of an outbreak.</vt:lpstr>
      <vt:lpstr>Verify the diagnosis</vt:lpstr>
      <vt:lpstr>Define and identify cases.</vt:lpstr>
      <vt:lpstr>Describe and orient the data in terms of time, place, and person.</vt:lpstr>
      <vt:lpstr>Develop hypotheses.</vt:lpstr>
      <vt:lpstr>Evaluate hypotheses.</vt:lpstr>
      <vt:lpstr>Refine hypotheses and carry out additional studies.</vt:lpstr>
      <vt:lpstr>Implement control and prevention measures</vt:lpstr>
      <vt:lpstr>Communicate findings</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Investigation of Epidemic/outbreak</dc:title>
  <dc:creator>su</dc:creator>
  <cp:lastModifiedBy>user</cp:lastModifiedBy>
  <cp:revision>34</cp:revision>
  <dcterms:created xsi:type="dcterms:W3CDTF">2014-12-04T06:49:53Z</dcterms:created>
  <dcterms:modified xsi:type="dcterms:W3CDTF">2021-07-21T07:32:58Z</dcterms:modified>
</cp:coreProperties>
</file>