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C15CA9-9784-40E6-B089-42BE2B4A9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29ECB77-E15D-4939-91A5-5E35B0F73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2975B8-8EBC-4345-A392-51545079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E33085-58C3-4663-AA74-C295F2CC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35B136-F443-4B22-AE59-284B1EB7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4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75DF69-24A4-432E-80AC-36ECA6E7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CAB0D8-77E1-4F9B-B1D7-C80B9860B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18F148-92E5-4687-A051-950ED656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80086C-DC50-41E6-80E6-57264AA9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0CE68D-B135-486D-BD08-9AC20B7F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CB397A9-BBF4-4AB8-9BE2-B161360228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81338E-C772-4D54-9893-DD9071163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A340AF-A89E-482E-B66C-D1540925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8BB3EC-4405-4E07-885C-83DF01BC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D0B194-970C-4CB9-92E9-064A7727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9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10ACE4-F571-4DAF-A526-C6DF8E15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C7AB66-5F9A-4433-A716-A93F774D4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5F647F-8F5E-49A5-A0E1-8838B930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15A698-E415-41AA-8B47-14CF02CE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A364E7-F5D0-48F1-8FC2-E6EEAE46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8E87D8-60BC-41C4-8314-C7235228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93B02D-AB51-468D-8A3C-8359E3227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E10253-CB6F-4EF2-BA0C-1C1406F52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06375A-4246-4C01-AD37-91C373FE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63CF56-64CB-48B9-8D03-4D4DBCEDD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3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A33596-20F0-442F-9EFB-AB974ACC3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D09E24-345F-4A30-B674-127F40173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258BFA-07D8-4EF7-AB29-55C040F14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7801FD-0C06-4918-95DC-7A3C001D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5278C16-67B5-4035-8E2E-3045CE03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5E0504-DAED-40BD-9BFE-CB73326E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0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88557-168A-413A-B101-F43D88B56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87B57B-2255-46DA-8CFD-A5700B9C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91EA22-2345-4AA0-B2CF-2274009A5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B0F0BDC-8237-4E6F-8B97-90E20AC94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F9D64C0-AF34-4ACE-8502-C07E2DE23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E3BCBCB-E1D9-4C30-9E14-37B5BD80F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5B2FDF6-C864-467E-B1F1-1A3C9500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98B4720-A4EE-405A-8A2B-3BE1A2DE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7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1070A6-1C4B-41A7-B978-970CAF4F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2AB7C80-6F8C-461E-8810-629DDD3F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D79AB6D-4879-430B-9900-EFB49A3B9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3A091ED-7EB6-41AC-98C5-55D00072F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9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DCAC889-C05A-4A59-BFC4-0399B6A2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4CB8020-13D5-42AE-BDD3-58D0D6CF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49E091-5EA4-4A2A-8BBF-84EA856C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7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D63848-87E6-432F-9E33-F68024B90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638A64-EC9E-4F5F-AD61-DAB6F14BB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74D1510-3726-4264-83F2-F72B5F3EC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D6450D-943D-4D3C-B249-208DBC789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07E4D2-CAC1-4D2F-8404-0BC174AF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95018-708A-473E-896F-82DC4F65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5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0E31F0-1891-4221-A6A8-72208EA0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D5F4547-72B9-41A9-B1BA-E50FCBDD8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FDE1A70-F0E2-49F4-AE36-1F260A476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ABF4131-8EC0-48DE-B446-1DDFD1BC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D0193F-A69B-4BDF-A06C-640EEB4F0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E46AE2-5DCB-47AE-B360-3843A60A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1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7489825-BC6E-4B8F-AEFD-694BF54EF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3E412B6-555D-46B8-A997-E23C1757B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FE7A7C-C5D5-46D3-8B3D-67B1841C7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B758-836D-46A9-A3EB-6B797EC0822D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C4FB29-9214-4B3C-BA56-A2719F580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E4DF48-CE42-4A6D-85CC-9AF31C1CA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869BE-378F-4265-B0AE-2155A8F84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5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02595" y="191059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Digital Data Representation and Data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CE93B7-2479-4C5C-8E0D-5903237EE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Bipolar RZ: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8AE591-8249-46AF-A3AE-0158E884A2CF}"/>
              </a:ext>
            </a:extLst>
          </p:cNvPr>
          <p:cNvSpPr/>
          <p:nvPr/>
        </p:nvSpPr>
        <p:spPr>
          <a:xfrm>
            <a:off x="3419475" y="547688"/>
            <a:ext cx="5353049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              0       1       1       1       0       0       1      1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0FEBAAA-6482-4E9E-BE43-9C39482EABF2}"/>
              </a:ext>
            </a:extLst>
          </p:cNvPr>
          <p:cNvCxnSpPr/>
          <p:nvPr/>
        </p:nvCxnSpPr>
        <p:spPr>
          <a:xfrm>
            <a:off x="3724275" y="2190750"/>
            <a:ext cx="4867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inus Sign 7">
            <a:extLst>
              <a:ext uri="{FF2B5EF4-FFF2-40B4-BE49-F238E27FC236}">
                <a16:creationId xmlns:a16="http://schemas.microsoft.com/office/drawing/2014/main" xmlns="" id="{C3CE2638-2694-4399-BBB8-3D437ADF40FA}"/>
              </a:ext>
            </a:extLst>
          </p:cNvPr>
          <p:cNvSpPr/>
          <p:nvPr/>
        </p:nvSpPr>
        <p:spPr>
          <a:xfrm rot="5400000">
            <a:off x="4500566" y="1398590"/>
            <a:ext cx="914400" cy="914400"/>
          </a:xfrm>
          <a:prstGeom prst="mathMinus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inus Sign 8">
            <a:extLst>
              <a:ext uri="{FF2B5EF4-FFF2-40B4-BE49-F238E27FC236}">
                <a16:creationId xmlns:a16="http://schemas.microsoft.com/office/drawing/2014/main" xmlns="" id="{8B80C6FA-B479-4B26-805D-391D829BA375}"/>
              </a:ext>
            </a:extLst>
          </p:cNvPr>
          <p:cNvSpPr/>
          <p:nvPr/>
        </p:nvSpPr>
        <p:spPr>
          <a:xfrm rot="5400000">
            <a:off x="4986340" y="2063751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inus Sign 9">
            <a:extLst>
              <a:ext uri="{FF2B5EF4-FFF2-40B4-BE49-F238E27FC236}">
                <a16:creationId xmlns:a16="http://schemas.microsoft.com/office/drawing/2014/main" xmlns="" id="{8034C1C8-8B3A-4E54-8D14-F1D7C9984C18}"/>
              </a:ext>
            </a:extLst>
          </p:cNvPr>
          <p:cNvSpPr/>
          <p:nvPr/>
        </p:nvSpPr>
        <p:spPr>
          <a:xfrm rot="5400000">
            <a:off x="5467352" y="1397795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inus Sign 10">
            <a:extLst>
              <a:ext uri="{FF2B5EF4-FFF2-40B4-BE49-F238E27FC236}">
                <a16:creationId xmlns:a16="http://schemas.microsoft.com/office/drawing/2014/main" xmlns="" id="{4863E4D2-3C81-4711-9DA0-387934950B5D}"/>
              </a:ext>
            </a:extLst>
          </p:cNvPr>
          <p:cNvSpPr/>
          <p:nvPr/>
        </p:nvSpPr>
        <p:spPr>
          <a:xfrm rot="5400000">
            <a:off x="6981825" y="2063751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inus Sign 11">
            <a:extLst>
              <a:ext uri="{FF2B5EF4-FFF2-40B4-BE49-F238E27FC236}">
                <a16:creationId xmlns:a16="http://schemas.microsoft.com/office/drawing/2014/main" xmlns="" id="{3560CE3F-AC27-4ACE-AA96-2427890D1777}"/>
              </a:ext>
            </a:extLst>
          </p:cNvPr>
          <p:cNvSpPr/>
          <p:nvPr/>
        </p:nvSpPr>
        <p:spPr>
          <a:xfrm rot="5400000">
            <a:off x="7372350" y="1397795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FCD2143-5F13-4F88-ACFD-9C8B79B4C8AF}"/>
              </a:ext>
            </a:extLst>
          </p:cNvPr>
          <p:cNvSpPr/>
          <p:nvPr/>
        </p:nvSpPr>
        <p:spPr>
          <a:xfrm>
            <a:off x="4208961" y="0"/>
            <a:ext cx="3774077" cy="914400"/>
          </a:xfrm>
          <a:prstGeom prst="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Digital Data Transmission Mode</a:t>
            </a:r>
          </a:p>
        </p:txBody>
      </p:sp>
      <p:sp useBgFill="1">
        <p:nvSpPr>
          <p:cNvPr id="5" name="Arrow: Down 4">
            <a:extLst>
              <a:ext uri="{FF2B5EF4-FFF2-40B4-BE49-F238E27FC236}">
                <a16:creationId xmlns:a16="http://schemas.microsoft.com/office/drawing/2014/main" xmlns="" id="{8B930B0A-5D45-499F-BECA-C9ECF5F02BB5}"/>
              </a:ext>
            </a:extLst>
          </p:cNvPr>
          <p:cNvSpPr/>
          <p:nvPr/>
        </p:nvSpPr>
        <p:spPr>
          <a:xfrm>
            <a:off x="5981699" y="914400"/>
            <a:ext cx="228600" cy="5334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4D142BAD-EFAA-464D-A0D8-9210DF919ADE}"/>
              </a:ext>
            </a:extLst>
          </p:cNvPr>
          <p:cNvSpPr/>
          <p:nvPr/>
        </p:nvSpPr>
        <p:spPr>
          <a:xfrm flipH="1">
            <a:off x="952500" y="1828800"/>
            <a:ext cx="2990849" cy="933450"/>
          </a:xfrm>
          <a:prstGeom prst="ellipse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Parallel Transmission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B63C7DB-B888-46EE-8060-9FE9BC656EFB}"/>
              </a:ext>
            </a:extLst>
          </p:cNvPr>
          <p:cNvSpPr/>
          <p:nvPr/>
        </p:nvSpPr>
        <p:spPr>
          <a:xfrm>
            <a:off x="8248653" y="1838326"/>
            <a:ext cx="2905125" cy="93345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Serial Transmission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8F7F7655-BC11-45F7-9F81-70AC8D9A56CE}"/>
              </a:ext>
            </a:extLst>
          </p:cNvPr>
          <p:cNvCxnSpPr>
            <a:cxnSpLocks/>
          </p:cNvCxnSpPr>
          <p:nvPr/>
        </p:nvCxnSpPr>
        <p:spPr>
          <a:xfrm flipH="1">
            <a:off x="2457450" y="1447800"/>
            <a:ext cx="7362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94F45E81-FE18-4BA8-84C3-88D1A579B731}"/>
              </a:ext>
            </a:extLst>
          </p:cNvPr>
          <p:cNvCxnSpPr>
            <a:cxnSpLocks/>
          </p:cNvCxnSpPr>
          <p:nvPr/>
        </p:nvCxnSpPr>
        <p:spPr>
          <a:xfrm>
            <a:off x="9820276" y="1447800"/>
            <a:ext cx="0" cy="380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FC53A456-58FB-44F9-8BDD-6BB9899430C2}"/>
              </a:ext>
            </a:extLst>
          </p:cNvPr>
          <p:cNvCxnSpPr>
            <a:cxnSpLocks/>
          </p:cNvCxnSpPr>
          <p:nvPr/>
        </p:nvCxnSpPr>
        <p:spPr>
          <a:xfrm flipH="1">
            <a:off x="2447926" y="1447800"/>
            <a:ext cx="9524" cy="380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xmlns="" id="{C049D4CB-88A8-46E5-B1AC-93FA8B0BA368}"/>
              </a:ext>
            </a:extLst>
          </p:cNvPr>
          <p:cNvSpPr/>
          <p:nvPr/>
        </p:nvSpPr>
        <p:spPr>
          <a:xfrm>
            <a:off x="9210675" y="4095751"/>
            <a:ext cx="2514600" cy="771526"/>
          </a:xfrm>
          <a:prstGeom prst="round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Synchronous Transmission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14871A77-B9A5-48B6-B19F-64E5C59ACA21}"/>
              </a:ext>
            </a:extLst>
          </p:cNvPr>
          <p:cNvSpPr/>
          <p:nvPr/>
        </p:nvSpPr>
        <p:spPr>
          <a:xfrm flipH="1">
            <a:off x="5324473" y="4095752"/>
            <a:ext cx="2658565" cy="771525"/>
          </a:xfrm>
          <a:prstGeom prst="round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Asynchronous Transmission</a:t>
            </a:r>
          </a:p>
        </p:txBody>
      </p:sp>
      <p:sp useBgFill="1">
        <p:nvSpPr>
          <p:cNvPr id="47" name="Arrow: Down 46">
            <a:extLst>
              <a:ext uri="{FF2B5EF4-FFF2-40B4-BE49-F238E27FC236}">
                <a16:creationId xmlns:a16="http://schemas.microsoft.com/office/drawing/2014/main" xmlns="" id="{A09119F4-1FDA-4BE5-8605-33D6E527914C}"/>
              </a:ext>
            </a:extLst>
          </p:cNvPr>
          <p:cNvSpPr/>
          <p:nvPr/>
        </p:nvSpPr>
        <p:spPr>
          <a:xfrm>
            <a:off x="9717883" y="2771776"/>
            <a:ext cx="204785" cy="390525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8140F431-27DF-4D93-B632-3420C61135AC}"/>
              </a:ext>
            </a:extLst>
          </p:cNvPr>
          <p:cNvCxnSpPr>
            <a:cxnSpLocks/>
          </p:cNvCxnSpPr>
          <p:nvPr/>
        </p:nvCxnSpPr>
        <p:spPr>
          <a:xfrm>
            <a:off x="6653755" y="3181352"/>
            <a:ext cx="38904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DBA8DCF6-F853-484B-A816-6D5AADC2625F}"/>
              </a:ext>
            </a:extLst>
          </p:cNvPr>
          <p:cNvCxnSpPr>
            <a:cxnSpLocks/>
          </p:cNvCxnSpPr>
          <p:nvPr/>
        </p:nvCxnSpPr>
        <p:spPr>
          <a:xfrm>
            <a:off x="10544175" y="3181352"/>
            <a:ext cx="0" cy="9143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xmlns="" id="{6F5ED9A6-DACD-482F-837A-A2772A11F623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6653755" y="3162301"/>
            <a:ext cx="0" cy="9334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22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0AE6BB-CE9B-44BE-8C17-DB95068D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r>
              <a:rPr lang="en-US" sz="1800" b="1" u="sng" dirty="0">
                <a:solidFill>
                  <a:srgbClr val="0070C0"/>
                </a:solidFill>
              </a:rPr>
              <a:t>PARALLEL TRANSMISSION: </a:t>
            </a:r>
            <a:r>
              <a:rPr lang="en-US" sz="1800" dirty="0"/>
              <a:t>Multiple bits are send using one clock trick. Generally 1 byte data is send at a time.</a:t>
            </a:r>
            <a:endParaRPr lang="en-US" sz="1800" b="1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902FEB5-4442-4766-9AB1-8EDF6D3CF57C}"/>
              </a:ext>
            </a:extLst>
          </p:cNvPr>
          <p:cNvSpPr/>
          <p:nvPr/>
        </p:nvSpPr>
        <p:spPr>
          <a:xfrm>
            <a:off x="3143380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5258936-D0C8-4A14-B23E-91F90A0172A0}"/>
              </a:ext>
            </a:extLst>
          </p:cNvPr>
          <p:cNvSpPr/>
          <p:nvPr/>
        </p:nvSpPr>
        <p:spPr>
          <a:xfrm>
            <a:off x="7953922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5C9B709D-E3F4-4117-BDB2-5733169EB594}"/>
              </a:ext>
            </a:extLst>
          </p:cNvPr>
          <p:cNvCxnSpPr/>
          <p:nvPr/>
        </p:nvCxnSpPr>
        <p:spPr>
          <a:xfrm>
            <a:off x="3686173" y="2619375"/>
            <a:ext cx="42677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29C5E3A-ED06-4E90-9D93-1CCE559BF31B}"/>
              </a:ext>
            </a:extLst>
          </p:cNvPr>
          <p:cNvCxnSpPr/>
          <p:nvPr/>
        </p:nvCxnSpPr>
        <p:spPr>
          <a:xfrm>
            <a:off x="3686173" y="2895600"/>
            <a:ext cx="42677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16487E46-DFDA-433C-BE7C-36D75B6AA9B1}"/>
              </a:ext>
            </a:extLst>
          </p:cNvPr>
          <p:cNvCxnSpPr>
            <a:cxnSpLocks/>
          </p:cNvCxnSpPr>
          <p:nvPr/>
        </p:nvCxnSpPr>
        <p:spPr>
          <a:xfrm>
            <a:off x="3686173" y="3171300"/>
            <a:ext cx="4267747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B85D3C0F-5ACA-46E3-92B3-05ED48A4BD6E}"/>
              </a:ext>
            </a:extLst>
          </p:cNvPr>
          <p:cNvCxnSpPr>
            <a:cxnSpLocks/>
          </p:cNvCxnSpPr>
          <p:nvPr/>
        </p:nvCxnSpPr>
        <p:spPr>
          <a:xfrm>
            <a:off x="3686172" y="3446165"/>
            <a:ext cx="42677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9B65CB54-64A3-401E-A456-697FFA0910E3}"/>
              </a:ext>
            </a:extLst>
          </p:cNvPr>
          <p:cNvCxnSpPr>
            <a:cxnSpLocks/>
          </p:cNvCxnSpPr>
          <p:nvPr/>
        </p:nvCxnSpPr>
        <p:spPr>
          <a:xfrm>
            <a:off x="3686172" y="3719801"/>
            <a:ext cx="42674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0900E0A5-5492-4173-81FA-3BA85550D575}"/>
              </a:ext>
            </a:extLst>
          </p:cNvPr>
          <p:cNvCxnSpPr/>
          <p:nvPr/>
        </p:nvCxnSpPr>
        <p:spPr>
          <a:xfrm>
            <a:off x="3685899" y="3990975"/>
            <a:ext cx="42677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48E12E0E-56E7-4DC2-876D-51E7E93C2B64}"/>
              </a:ext>
            </a:extLst>
          </p:cNvPr>
          <p:cNvCxnSpPr/>
          <p:nvPr/>
        </p:nvCxnSpPr>
        <p:spPr>
          <a:xfrm>
            <a:off x="3686174" y="4476750"/>
            <a:ext cx="42677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48F238FC-BB9F-4EA5-8B94-A078713C4691}"/>
              </a:ext>
            </a:extLst>
          </p:cNvPr>
          <p:cNvSpPr/>
          <p:nvPr/>
        </p:nvSpPr>
        <p:spPr>
          <a:xfrm flipH="1">
            <a:off x="3808775" y="1743077"/>
            <a:ext cx="354330" cy="33718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01101011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640BA52A-5F9A-4FC8-93EB-9FE7896898B1}"/>
              </a:ext>
            </a:extLst>
          </p:cNvPr>
          <p:cNvCxnSpPr>
            <a:cxnSpLocks/>
          </p:cNvCxnSpPr>
          <p:nvPr/>
        </p:nvCxnSpPr>
        <p:spPr>
          <a:xfrm>
            <a:off x="3685761" y="4229100"/>
            <a:ext cx="4267885" cy="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2F0F150E-1F0A-440F-905B-619F288C3824}"/>
              </a:ext>
            </a:extLst>
          </p:cNvPr>
          <p:cNvSpPr/>
          <p:nvPr/>
        </p:nvSpPr>
        <p:spPr>
          <a:xfrm flipH="1">
            <a:off x="4829307" y="4902538"/>
            <a:ext cx="1714500" cy="398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Need 8 line</a:t>
            </a:r>
          </a:p>
        </p:txBody>
      </p:sp>
      <p:sp>
        <p:nvSpPr>
          <p:cNvPr id="34" name="Speech Bubble: Oval 33">
            <a:extLst>
              <a:ext uri="{FF2B5EF4-FFF2-40B4-BE49-F238E27FC236}">
                <a16:creationId xmlns:a16="http://schemas.microsoft.com/office/drawing/2014/main" xmlns="" id="{E8C863F2-0FCE-4D3A-8975-DF79B942BF8F}"/>
              </a:ext>
            </a:extLst>
          </p:cNvPr>
          <p:cNvSpPr/>
          <p:nvPr/>
        </p:nvSpPr>
        <p:spPr>
          <a:xfrm>
            <a:off x="3533362" y="1436039"/>
            <a:ext cx="1562514" cy="756949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 bit data at a time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9B431C8-793C-4100-A767-6787263C236F}"/>
              </a:ext>
            </a:extLst>
          </p:cNvPr>
          <p:cNvSpPr/>
          <p:nvPr/>
        </p:nvSpPr>
        <p:spPr>
          <a:xfrm>
            <a:off x="838200" y="5278734"/>
            <a:ext cx="10515600" cy="1555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Used in computer internal data transmission.</a:t>
            </a:r>
          </a:p>
          <a:p>
            <a:r>
              <a:rPr lang="en-US" dirty="0">
                <a:solidFill>
                  <a:schemeClr val="tx1"/>
                </a:solidFill>
              </a:rPr>
              <a:t>                 Generally,                </a:t>
            </a:r>
          </a:p>
          <a:p>
            <a:r>
              <a:rPr lang="en-US" dirty="0">
                <a:solidFill>
                  <a:schemeClr val="tx1"/>
                </a:solidFill>
              </a:rPr>
              <a:t>                                  PC to printer</a:t>
            </a:r>
          </a:p>
          <a:p>
            <a:r>
              <a:rPr lang="en-US" dirty="0">
                <a:solidFill>
                  <a:schemeClr val="tx1"/>
                </a:solidFill>
              </a:rPr>
              <a:t>                                  PC to Modem</a:t>
            </a:r>
          </a:p>
          <a:p>
            <a:r>
              <a:rPr lang="en-US" dirty="0">
                <a:solidFill>
                  <a:schemeClr val="tx1"/>
                </a:solidFill>
              </a:rPr>
              <a:t>                                  PC to </a:t>
            </a:r>
            <a:r>
              <a:rPr lang="en-US" dirty="0" err="1">
                <a:solidFill>
                  <a:schemeClr val="tx1"/>
                </a:solidFill>
              </a:rPr>
              <a:t>Pendrive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89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E14D83-8AD2-4B26-BF36-6FD3BE4D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u="sng" dirty="0">
                <a:solidFill>
                  <a:srgbClr val="0070C0"/>
                </a:solidFill>
              </a:rPr>
              <a:t>Serial Transmission: </a:t>
            </a:r>
            <a:r>
              <a:rPr lang="en-US" sz="1800" dirty="0"/>
              <a:t>1 bit data send in each clock trick.</a:t>
            </a:r>
            <a:endParaRPr lang="en-US" sz="1800" b="1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8A72141-1CEA-4DAC-81F5-795610D9A6E7}"/>
              </a:ext>
            </a:extLst>
          </p:cNvPr>
          <p:cNvSpPr/>
          <p:nvPr/>
        </p:nvSpPr>
        <p:spPr>
          <a:xfrm>
            <a:off x="3543430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8779C9-3425-402D-A370-0E0D61CBA083}"/>
              </a:ext>
            </a:extLst>
          </p:cNvPr>
          <p:cNvSpPr/>
          <p:nvPr/>
        </p:nvSpPr>
        <p:spPr>
          <a:xfrm>
            <a:off x="7953922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61DCB810-2989-4E2D-AC2A-5BDE0286A59D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4085811" y="3503316"/>
            <a:ext cx="3868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7DE712C-66A0-4D2B-A63F-99DE8097A225}"/>
              </a:ext>
            </a:extLst>
          </p:cNvPr>
          <p:cNvSpPr/>
          <p:nvPr/>
        </p:nvSpPr>
        <p:spPr>
          <a:xfrm>
            <a:off x="4085811" y="3162299"/>
            <a:ext cx="3868111" cy="3410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0      1      0      0      1      1      1      0      0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290B18-1565-41C5-928E-ED468F824C44}"/>
              </a:ext>
            </a:extLst>
          </p:cNvPr>
          <p:cNvSpPr/>
          <p:nvPr/>
        </p:nvSpPr>
        <p:spPr>
          <a:xfrm>
            <a:off x="5038726" y="4905373"/>
            <a:ext cx="2085974" cy="466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Serial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2319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58F919-D876-4F77-85A8-AECE85A4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437217"/>
            <a:ext cx="10515600" cy="1325563"/>
          </a:xfrm>
        </p:spPr>
        <p:txBody>
          <a:bodyPr>
            <a:normAutofit/>
          </a:bodyPr>
          <a:lstStyle/>
          <a:p>
            <a:r>
              <a:rPr lang="en-US" sz="1800" b="1" u="sng" dirty="0">
                <a:solidFill>
                  <a:srgbClr val="0070C0"/>
                </a:solidFill>
              </a:rPr>
              <a:t>Asynchronous Transmission: </a:t>
            </a:r>
            <a:r>
              <a:rPr lang="en-US" sz="1800" dirty="0"/>
              <a:t>We send 1 start bit (0) at the </a:t>
            </a:r>
            <a:r>
              <a:rPr lang="en-US" sz="1800" dirty="0" smtClean="0"/>
              <a:t>beginning </a:t>
            </a:r>
            <a:r>
              <a:rPr lang="en-US" sz="1800" dirty="0"/>
              <a:t>and one stop bit (1) at the end of each byte and a gape between each byte is kept.   </a:t>
            </a:r>
            <a:endParaRPr lang="en-US" sz="1800" b="1" u="sng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86B4E5F-AC33-4292-BB04-E05755EA051E}"/>
              </a:ext>
            </a:extLst>
          </p:cNvPr>
          <p:cNvSpPr/>
          <p:nvPr/>
        </p:nvSpPr>
        <p:spPr>
          <a:xfrm>
            <a:off x="3543430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A0AEB4-B6D5-499D-8047-58115E520265}"/>
              </a:ext>
            </a:extLst>
          </p:cNvPr>
          <p:cNvSpPr/>
          <p:nvPr/>
        </p:nvSpPr>
        <p:spPr>
          <a:xfrm>
            <a:off x="7953922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544C06A5-5202-42D9-BD5F-B18E1BF0F894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4085811" y="3503316"/>
            <a:ext cx="3868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14A249A-18B7-4DA5-B628-912FA621E6A7}"/>
              </a:ext>
            </a:extLst>
          </p:cNvPr>
          <p:cNvSpPr/>
          <p:nvPr/>
        </p:nvSpPr>
        <p:spPr>
          <a:xfrm>
            <a:off x="4095401" y="3122008"/>
            <a:ext cx="3868111" cy="4105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  01 </a:t>
            </a:r>
            <a:r>
              <a:rPr lang="en-US" dirty="0">
                <a:solidFill>
                  <a:schemeClr val="tx1"/>
                </a:solidFill>
              </a:rPr>
              <a:t>0 0 0 1 1 0 0 1       </a:t>
            </a:r>
            <a:r>
              <a:rPr lang="en-US" dirty="0" smtClean="0">
                <a:solidFill>
                  <a:schemeClr val="tx1"/>
                </a:solidFill>
              </a:rPr>
              <a:t>01 </a:t>
            </a:r>
            <a:r>
              <a:rPr lang="en-US" dirty="0">
                <a:solidFill>
                  <a:schemeClr val="tx1"/>
                </a:solidFill>
              </a:rPr>
              <a:t>0 0 1 1 1 1 0 1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9E3365D4-E7C8-494F-9660-970BEB7DCF47}"/>
              </a:ext>
            </a:extLst>
          </p:cNvPr>
          <p:cNvCxnSpPr/>
          <p:nvPr/>
        </p:nvCxnSpPr>
        <p:spPr>
          <a:xfrm flipV="1">
            <a:off x="6010275" y="3209925"/>
            <a:ext cx="0" cy="1247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2D2E4C10-1E92-48B4-B5F8-2CDCFA7361E0}"/>
              </a:ext>
            </a:extLst>
          </p:cNvPr>
          <p:cNvCxnSpPr>
            <a:cxnSpLocks/>
            <a:endCxn id="19" idx="4"/>
          </p:cNvCxnSpPr>
          <p:nvPr/>
        </p:nvCxnSpPr>
        <p:spPr>
          <a:xfrm flipH="1" flipV="1">
            <a:off x="6013349" y="2756091"/>
            <a:ext cx="282290" cy="478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72CF3663-4064-4B49-81EF-5A2EF8C2C290}"/>
              </a:ext>
            </a:extLst>
          </p:cNvPr>
          <p:cNvCxnSpPr>
            <a:cxnSpLocks/>
          </p:cNvCxnSpPr>
          <p:nvPr/>
        </p:nvCxnSpPr>
        <p:spPr>
          <a:xfrm flipH="1" flipV="1">
            <a:off x="5708966" y="2705367"/>
            <a:ext cx="95862" cy="52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E369903E-B388-4DC6-B14F-1ED339C67294}"/>
              </a:ext>
            </a:extLst>
          </p:cNvPr>
          <p:cNvCxnSpPr>
            <a:cxnSpLocks/>
            <a:endCxn id="27" idx="4"/>
          </p:cNvCxnSpPr>
          <p:nvPr/>
        </p:nvCxnSpPr>
        <p:spPr>
          <a:xfrm flipH="1" flipV="1">
            <a:off x="4180484" y="2648213"/>
            <a:ext cx="148940" cy="527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A156C327-3567-48C5-85EF-D22FB8B376D4}"/>
              </a:ext>
            </a:extLst>
          </p:cNvPr>
          <p:cNvCxnSpPr>
            <a:cxnSpLocks/>
            <a:endCxn id="20" idx="8"/>
          </p:cNvCxnSpPr>
          <p:nvPr/>
        </p:nvCxnSpPr>
        <p:spPr>
          <a:xfrm flipH="1" flipV="1">
            <a:off x="7573160" y="2662607"/>
            <a:ext cx="194458" cy="512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xmlns="" id="{AD2C961C-0713-406A-827F-94CDEAF09B52}"/>
              </a:ext>
            </a:extLst>
          </p:cNvPr>
          <p:cNvSpPr/>
          <p:nvPr/>
        </p:nvSpPr>
        <p:spPr>
          <a:xfrm>
            <a:off x="5804828" y="2125918"/>
            <a:ext cx="714922" cy="560154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Start bit</a:t>
            </a: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xmlns="" id="{95C0BD7E-9D2A-4BB7-9A25-4CFDE3F382FE}"/>
              </a:ext>
            </a:extLst>
          </p:cNvPr>
          <p:cNvSpPr/>
          <p:nvPr/>
        </p:nvSpPr>
        <p:spPr>
          <a:xfrm>
            <a:off x="7300910" y="1953065"/>
            <a:ext cx="933417" cy="63070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Stop bit</a:t>
            </a:r>
          </a:p>
        </p:txBody>
      </p:sp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xmlns="" id="{0D60A131-6FA8-4017-BDC6-809FDA6EBB63}"/>
              </a:ext>
            </a:extLst>
          </p:cNvPr>
          <p:cNvSpPr/>
          <p:nvPr/>
        </p:nvSpPr>
        <p:spPr>
          <a:xfrm>
            <a:off x="5232994" y="1985051"/>
            <a:ext cx="951945" cy="594487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Stop bit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xmlns="" id="{9A347AB2-FDF2-42AE-AF12-9127ADB0DB5E}"/>
              </a:ext>
            </a:extLst>
          </p:cNvPr>
          <p:cNvSpPr/>
          <p:nvPr/>
        </p:nvSpPr>
        <p:spPr>
          <a:xfrm>
            <a:off x="3971963" y="2018040"/>
            <a:ext cx="714922" cy="560154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Start bit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8E4AB96F-7E56-4377-A11F-C2C4B8FC52C6}"/>
              </a:ext>
            </a:extLst>
          </p:cNvPr>
          <p:cNvSpPr/>
          <p:nvPr/>
        </p:nvSpPr>
        <p:spPr>
          <a:xfrm>
            <a:off x="5157390" y="4457700"/>
            <a:ext cx="1705769" cy="5238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Gap between two byte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C46B9E9-5D6B-4075-B804-17FC011F3AF8}"/>
              </a:ext>
            </a:extLst>
          </p:cNvPr>
          <p:cNvSpPr/>
          <p:nvPr/>
        </p:nvSpPr>
        <p:spPr>
          <a:xfrm>
            <a:off x="3042715" y="5373984"/>
            <a:ext cx="5953125" cy="683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Slow data transmission rate for extra synchronous bits</a:t>
            </a:r>
          </a:p>
        </p:txBody>
      </p:sp>
    </p:spTree>
    <p:extLst>
      <p:ext uri="{BB962C8B-B14F-4D97-AF65-F5344CB8AC3E}">
        <p14:creationId xmlns:p14="http://schemas.microsoft.com/office/powerpoint/2010/main" val="39653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C6B50-4CC2-4DC2-8F5C-610C5F2BA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u="sng" dirty="0">
                <a:solidFill>
                  <a:srgbClr val="0070C0"/>
                </a:solidFill>
              </a:rPr>
              <a:t>Synchronous Transmission: </a:t>
            </a:r>
            <a:r>
              <a:rPr lang="en-US" sz="1800" dirty="0"/>
              <a:t>We send data bit one after another without sending start bit and stop bit . The responsibility of the receiver to group the bits. </a:t>
            </a:r>
            <a:endParaRPr lang="en-US" sz="1800" b="1" u="sng" dirty="0">
              <a:solidFill>
                <a:srgbClr val="0070C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C9179F3-D85A-4B28-A2A1-771EE2D82F11}"/>
              </a:ext>
            </a:extLst>
          </p:cNvPr>
          <p:cNvSpPr/>
          <p:nvPr/>
        </p:nvSpPr>
        <p:spPr>
          <a:xfrm>
            <a:off x="3543430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909053B-7ED3-46F0-B224-682FF8992ED0}"/>
              </a:ext>
            </a:extLst>
          </p:cNvPr>
          <p:cNvSpPr/>
          <p:nvPr/>
        </p:nvSpPr>
        <p:spPr>
          <a:xfrm>
            <a:off x="7953922" y="2101258"/>
            <a:ext cx="542381" cy="2804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86C72943-0653-4465-A335-3F074E20285A}"/>
              </a:ext>
            </a:extLst>
          </p:cNvPr>
          <p:cNvCxnSpPr>
            <a:stCxn id="16" idx="3"/>
            <a:endCxn id="17" idx="1"/>
          </p:cNvCxnSpPr>
          <p:nvPr/>
        </p:nvCxnSpPr>
        <p:spPr>
          <a:xfrm>
            <a:off x="4085811" y="3503316"/>
            <a:ext cx="3868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1A5555-E468-45BB-88EA-6195FD3BD618}"/>
              </a:ext>
            </a:extLst>
          </p:cNvPr>
          <p:cNvSpPr/>
          <p:nvPr/>
        </p:nvSpPr>
        <p:spPr>
          <a:xfrm>
            <a:off x="4085811" y="3162299"/>
            <a:ext cx="3868111" cy="3410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tx1"/>
                </a:solidFill>
              </a:rPr>
              <a:t>0     1      0      0      1      1      1      0    1   0    1    0     0      0    1     1      1      0      0      1 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1987AD4F-AA57-45DD-8D4D-9EDCF25416FE}"/>
              </a:ext>
            </a:extLst>
          </p:cNvPr>
          <p:cNvSpPr/>
          <p:nvPr/>
        </p:nvSpPr>
        <p:spPr>
          <a:xfrm>
            <a:off x="6429375" y="2905125"/>
            <a:ext cx="1476375" cy="323850"/>
          </a:xfrm>
          <a:custGeom>
            <a:avLst/>
            <a:gdLst>
              <a:gd name="connsiteX0" fmla="*/ 0 w 1476375"/>
              <a:gd name="connsiteY0" fmla="*/ 285750 h 323850"/>
              <a:gd name="connsiteX1" fmla="*/ 95250 w 1476375"/>
              <a:gd name="connsiteY1" fmla="*/ 180975 h 323850"/>
              <a:gd name="connsiteX2" fmla="*/ 123825 w 1476375"/>
              <a:gd name="connsiteY2" fmla="*/ 152400 h 323850"/>
              <a:gd name="connsiteX3" fmla="*/ 161925 w 1476375"/>
              <a:gd name="connsiteY3" fmla="*/ 133350 h 323850"/>
              <a:gd name="connsiteX4" fmla="*/ 219075 w 1476375"/>
              <a:gd name="connsiteY4" fmla="*/ 114300 h 323850"/>
              <a:gd name="connsiteX5" fmla="*/ 514350 w 1476375"/>
              <a:gd name="connsiteY5" fmla="*/ 95250 h 323850"/>
              <a:gd name="connsiteX6" fmla="*/ 714375 w 1476375"/>
              <a:gd name="connsiteY6" fmla="*/ 47625 h 323850"/>
              <a:gd name="connsiteX7" fmla="*/ 723900 w 1476375"/>
              <a:gd name="connsiteY7" fmla="*/ 0 h 323850"/>
              <a:gd name="connsiteX8" fmla="*/ 733425 w 1476375"/>
              <a:gd name="connsiteY8" fmla="*/ 28575 h 323850"/>
              <a:gd name="connsiteX9" fmla="*/ 800100 w 1476375"/>
              <a:gd name="connsiteY9" fmla="*/ 104775 h 323850"/>
              <a:gd name="connsiteX10" fmla="*/ 828675 w 1476375"/>
              <a:gd name="connsiteY10" fmla="*/ 114300 h 323850"/>
              <a:gd name="connsiteX11" fmla="*/ 1333500 w 1476375"/>
              <a:gd name="connsiteY11" fmla="*/ 123825 h 323850"/>
              <a:gd name="connsiteX12" fmla="*/ 1362075 w 1476375"/>
              <a:gd name="connsiteY12" fmla="*/ 133350 h 323850"/>
              <a:gd name="connsiteX13" fmla="*/ 1381125 w 1476375"/>
              <a:gd name="connsiteY13" fmla="*/ 161925 h 323850"/>
              <a:gd name="connsiteX14" fmla="*/ 1409700 w 1476375"/>
              <a:gd name="connsiteY14" fmla="*/ 180975 h 323850"/>
              <a:gd name="connsiteX15" fmla="*/ 1419225 w 1476375"/>
              <a:gd name="connsiteY15" fmla="*/ 209550 h 323850"/>
              <a:gd name="connsiteX16" fmla="*/ 1457325 w 1476375"/>
              <a:gd name="connsiteY16" fmla="*/ 266700 h 323850"/>
              <a:gd name="connsiteX17" fmla="*/ 1476375 w 1476375"/>
              <a:gd name="connsiteY17" fmla="*/ 32385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76375" h="323850">
                <a:moveTo>
                  <a:pt x="0" y="285750"/>
                </a:moveTo>
                <a:cubicBezTo>
                  <a:pt x="54930" y="217088"/>
                  <a:pt x="23725" y="252500"/>
                  <a:pt x="95250" y="180975"/>
                </a:cubicBezTo>
                <a:cubicBezTo>
                  <a:pt x="104775" y="171450"/>
                  <a:pt x="111777" y="158424"/>
                  <a:pt x="123825" y="152400"/>
                </a:cubicBezTo>
                <a:cubicBezTo>
                  <a:pt x="136525" y="146050"/>
                  <a:pt x="148742" y="138623"/>
                  <a:pt x="161925" y="133350"/>
                </a:cubicBezTo>
                <a:cubicBezTo>
                  <a:pt x="180569" y="125892"/>
                  <a:pt x="200025" y="120650"/>
                  <a:pt x="219075" y="114300"/>
                </a:cubicBezTo>
                <a:cubicBezTo>
                  <a:pt x="332042" y="76644"/>
                  <a:pt x="237616" y="105133"/>
                  <a:pt x="514350" y="95250"/>
                </a:cubicBezTo>
                <a:cubicBezTo>
                  <a:pt x="666427" y="80042"/>
                  <a:pt x="692286" y="135980"/>
                  <a:pt x="714375" y="47625"/>
                </a:cubicBezTo>
                <a:cubicBezTo>
                  <a:pt x="718302" y="31919"/>
                  <a:pt x="720725" y="15875"/>
                  <a:pt x="723900" y="0"/>
                </a:cubicBezTo>
                <a:cubicBezTo>
                  <a:pt x="727075" y="9525"/>
                  <a:pt x="728549" y="19798"/>
                  <a:pt x="733425" y="28575"/>
                </a:cubicBezTo>
                <a:cubicBezTo>
                  <a:pt x="755406" y="68140"/>
                  <a:pt x="763710" y="86580"/>
                  <a:pt x="800100" y="104775"/>
                </a:cubicBezTo>
                <a:cubicBezTo>
                  <a:pt x="809080" y="109265"/>
                  <a:pt x="818641" y="113942"/>
                  <a:pt x="828675" y="114300"/>
                </a:cubicBezTo>
                <a:cubicBezTo>
                  <a:pt x="996873" y="120307"/>
                  <a:pt x="1165225" y="120650"/>
                  <a:pt x="1333500" y="123825"/>
                </a:cubicBezTo>
                <a:cubicBezTo>
                  <a:pt x="1343025" y="127000"/>
                  <a:pt x="1354235" y="127078"/>
                  <a:pt x="1362075" y="133350"/>
                </a:cubicBezTo>
                <a:cubicBezTo>
                  <a:pt x="1371014" y="140501"/>
                  <a:pt x="1373030" y="153830"/>
                  <a:pt x="1381125" y="161925"/>
                </a:cubicBezTo>
                <a:cubicBezTo>
                  <a:pt x="1389220" y="170020"/>
                  <a:pt x="1400175" y="174625"/>
                  <a:pt x="1409700" y="180975"/>
                </a:cubicBezTo>
                <a:cubicBezTo>
                  <a:pt x="1412875" y="190500"/>
                  <a:pt x="1414349" y="200773"/>
                  <a:pt x="1419225" y="209550"/>
                </a:cubicBezTo>
                <a:cubicBezTo>
                  <a:pt x="1430344" y="229564"/>
                  <a:pt x="1450085" y="244980"/>
                  <a:pt x="1457325" y="266700"/>
                </a:cubicBezTo>
                <a:lnTo>
                  <a:pt x="1476375" y="3238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47D85AEB-B887-4E88-84A1-E8ED0358F80E}"/>
              </a:ext>
            </a:extLst>
          </p:cNvPr>
          <p:cNvSpPr/>
          <p:nvPr/>
        </p:nvSpPr>
        <p:spPr>
          <a:xfrm>
            <a:off x="4972050" y="2962275"/>
            <a:ext cx="1314458" cy="266700"/>
          </a:xfrm>
          <a:custGeom>
            <a:avLst/>
            <a:gdLst>
              <a:gd name="connsiteX0" fmla="*/ 0 w 1314458"/>
              <a:gd name="connsiteY0" fmla="*/ 266700 h 266700"/>
              <a:gd name="connsiteX1" fmla="*/ 9525 w 1314458"/>
              <a:gd name="connsiteY1" fmla="*/ 123825 h 266700"/>
              <a:gd name="connsiteX2" fmla="*/ 38100 w 1314458"/>
              <a:gd name="connsiteY2" fmla="*/ 104775 h 266700"/>
              <a:gd name="connsiteX3" fmla="*/ 66675 w 1314458"/>
              <a:gd name="connsiteY3" fmla="*/ 76200 h 266700"/>
              <a:gd name="connsiteX4" fmla="*/ 104775 w 1314458"/>
              <a:gd name="connsiteY4" fmla="*/ 66675 h 266700"/>
              <a:gd name="connsiteX5" fmla="*/ 171450 w 1314458"/>
              <a:gd name="connsiteY5" fmla="*/ 47625 h 266700"/>
              <a:gd name="connsiteX6" fmla="*/ 247650 w 1314458"/>
              <a:gd name="connsiteY6" fmla="*/ 38100 h 266700"/>
              <a:gd name="connsiteX7" fmla="*/ 457200 w 1314458"/>
              <a:gd name="connsiteY7" fmla="*/ 47625 h 266700"/>
              <a:gd name="connsiteX8" fmla="*/ 542925 w 1314458"/>
              <a:gd name="connsiteY8" fmla="*/ 38100 h 266700"/>
              <a:gd name="connsiteX9" fmla="*/ 552450 w 1314458"/>
              <a:gd name="connsiteY9" fmla="*/ 9525 h 266700"/>
              <a:gd name="connsiteX10" fmla="*/ 581025 w 1314458"/>
              <a:gd name="connsiteY10" fmla="*/ 0 h 266700"/>
              <a:gd name="connsiteX11" fmla="*/ 628650 w 1314458"/>
              <a:gd name="connsiteY11" fmla="*/ 47625 h 266700"/>
              <a:gd name="connsiteX12" fmla="*/ 647700 w 1314458"/>
              <a:gd name="connsiteY12" fmla="*/ 76200 h 266700"/>
              <a:gd name="connsiteX13" fmla="*/ 952500 w 1314458"/>
              <a:gd name="connsiteY13" fmla="*/ 66675 h 266700"/>
              <a:gd name="connsiteX14" fmla="*/ 981075 w 1314458"/>
              <a:gd name="connsiteY14" fmla="*/ 57150 h 266700"/>
              <a:gd name="connsiteX15" fmla="*/ 1162050 w 1314458"/>
              <a:gd name="connsiteY15" fmla="*/ 66675 h 266700"/>
              <a:gd name="connsiteX16" fmla="*/ 1219200 w 1314458"/>
              <a:gd name="connsiteY16" fmla="*/ 104775 h 266700"/>
              <a:gd name="connsiteX17" fmla="*/ 1257300 w 1314458"/>
              <a:gd name="connsiteY17" fmla="*/ 161925 h 266700"/>
              <a:gd name="connsiteX18" fmla="*/ 1295400 w 1314458"/>
              <a:gd name="connsiteY18" fmla="*/ 190500 h 266700"/>
              <a:gd name="connsiteX19" fmla="*/ 1314450 w 1314458"/>
              <a:gd name="connsiteY19" fmla="*/ 257175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14458" h="266700">
                <a:moveTo>
                  <a:pt x="0" y="266700"/>
                </a:moveTo>
                <a:cubicBezTo>
                  <a:pt x="3175" y="219075"/>
                  <a:pt x="-1407" y="170287"/>
                  <a:pt x="9525" y="123825"/>
                </a:cubicBezTo>
                <a:cubicBezTo>
                  <a:pt x="12147" y="112682"/>
                  <a:pt x="29306" y="112104"/>
                  <a:pt x="38100" y="104775"/>
                </a:cubicBezTo>
                <a:cubicBezTo>
                  <a:pt x="48448" y="96151"/>
                  <a:pt x="54979" y="82883"/>
                  <a:pt x="66675" y="76200"/>
                </a:cubicBezTo>
                <a:cubicBezTo>
                  <a:pt x="78041" y="69705"/>
                  <a:pt x="92188" y="70271"/>
                  <a:pt x="104775" y="66675"/>
                </a:cubicBezTo>
                <a:cubicBezTo>
                  <a:pt x="136482" y="57616"/>
                  <a:pt x="135718" y="53580"/>
                  <a:pt x="171450" y="47625"/>
                </a:cubicBezTo>
                <a:cubicBezTo>
                  <a:pt x="196699" y="43417"/>
                  <a:pt x="222250" y="41275"/>
                  <a:pt x="247650" y="38100"/>
                </a:cubicBezTo>
                <a:cubicBezTo>
                  <a:pt x="317500" y="41275"/>
                  <a:pt x="387278" y="47625"/>
                  <a:pt x="457200" y="47625"/>
                </a:cubicBezTo>
                <a:cubicBezTo>
                  <a:pt x="485951" y="47625"/>
                  <a:pt x="516231" y="48778"/>
                  <a:pt x="542925" y="38100"/>
                </a:cubicBezTo>
                <a:cubicBezTo>
                  <a:pt x="552247" y="34371"/>
                  <a:pt x="545350" y="16625"/>
                  <a:pt x="552450" y="9525"/>
                </a:cubicBezTo>
                <a:cubicBezTo>
                  <a:pt x="559550" y="2425"/>
                  <a:pt x="571500" y="3175"/>
                  <a:pt x="581025" y="0"/>
                </a:cubicBezTo>
                <a:cubicBezTo>
                  <a:pt x="631825" y="76200"/>
                  <a:pt x="565150" y="-15875"/>
                  <a:pt x="628650" y="47625"/>
                </a:cubicBezTo>
                <a:cubicBezTo>
                  <a:pt x="636745" y="55720"/>
                  <a:pt x="641350" y="66675"/>
                  <a:pt x="647700" y="76200"/>
                </a:cubicBezTo>
                <a:cubicBezTo>
                  <a:pt x="749300" y="73025"/>
                  <a:pt x="851016" y="72474"/>
                  <a:pt x="952500" y="66675"/>
                </a:cubicBezTo>
                <a:cubicBezTo>
                  <a:pt x="962524" y="66102"/>
                  <a:pt x="971035" y="57150"/>
                  <a:pt x="981075" y="57150"/>
                </a:cubicBezTo>
                <a:cubicBezTo>
                  <a:pt x="1041483" y="57150"/>
                  <a:pt x="1101725" y="63500"/>
                  <a:pt x="1162050" y="66675"/>
                </a:cubicBezTo>
                <a:cubicBezTo>
                  <a:pt x="1195427" y="77801"/>
                  <a:pt x="1194228" y="72668"/>
                  <a:pt x="1219200" y="104775"/>
                </a:cubicBezTo>
                <a:cubicBezTo>
                  <a:pt x="1233256" y="122847"/>
                  <a:pt x="1238984" y="148188"/>
                  <a:pt x="1257300" y="161925"/>
                </a:cubicBezTo>
                <a:lnTo>
                  <a:pt x="1295400" y="190500"/>
                </a:lnTo>
                <a:cubicBezTo>
                  <a:pt x="1315454" y="250662"/>
                  <a:pt x="1314450" y="227570"/>
                  <a:pt x="1314450" y="25717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xmlns="" id="{50708EE9-FC26-44CD-A2CE-406B4BB9308D}"/>
              </a:ext>
            </a:extLst>
          </p:cNvPr>
          <p:cNvSpPr/>
          <p:nvPr/>
        </p:nvSpPr>
        <p:spPr>
          <a:xfrm>
            <a:off x="5315016" y="2101258"/>
            <a:ext cx="895284" cy="735805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group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xmlns="" id="{D7764BB2-C0E5-4B14-B023-8A4432FF0F8B}"/>
              </a:ext>
            </a:extLst>
          </p:cNvPr>
          <p:cNvSpPr/>
          <p:nvPr/>
        </p:nvSpPr>
        <p:spPr>
          <a:xfrm>
            <a:off x="6982430" y="2101258"/>
            <a:ext cx="704850" cy="650471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byte</a:t>
            </a:r>
          </a:p>
        </p:txBody>
      </p:sp>
    </p:spTree>
    <p:extLst>
      <p:ext uri="{BB962C8B-B14F-4D97-AF65-F5344CB8AC3E}">
        <p14:creationId xmlns:p14="http://schemas.microsoft.com/office/powerpoint/2010/main" val="21487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C8D10E-0D3C-4B92-ADED-6DAAB8D8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34170"/>
            <a:ext cx="10515600" cy="915081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rgbClr val="0070C0"/>
                </a:solidFill>
              </a:rPr>
              <a:t>Digital Data Representation or Line Coding: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86D572-871C-4CCE-827C-4021DB0F6852}"/>
              </a:ext>
            </a:extLst>
          </p:cNvPr>
          <p:cNvSpPr/>
          <p:nvPr/>
        </p:nvSpPr>
        <p:spPr>
          <a:xfrm>
            <a:off x="1381125" y="1419225"/>
            <a:ext cx="4295775" cy="1226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RZ            Return to zero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NRZ         Non Return to zero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0ADD0D11-7051-41C9-B04A-37311C3F81EF}"/>
              </a:ext>
            </a:extLst>
          </p:cNvPr>
          <p:cNvCxnSpPr/>
          <p:nvPr/>
        </p:nvCxnSpPr>
        <p:spPr>
          <a:xfrm>
            <a:off x="2319337" y="1876425"/>
            <a:ext cx="266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02F7EE5A-53A4-42AA-8E02-4BF127D1B7A0}"/>
              </a:ext>
            </a:extLst>
          </p:cNvPr>
          <p:cNvCxnSpPr/>
          <p:nvPr/>
        </p:nvCxnSpPr>
        <p:spPr>
          <a:xfrm>
            <a:off x="2290762" y="2171700"/>
            <a:ext cx="295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979B12A-45BE-4DD7-B4E3-71D16CFCEA81}"/>
              </a:ext>
            </a:extLst>
          </p:cNvPr>
          <p:cNvSpPr/>
          <p:nvPr/>
        </p:nvSpPr>
        <p:spPr>
          <a:xfrm>
            <a:off x="5772149" y="2419350"/>
            <a:ext cx="847725" cy="628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RZ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xmlns="" id="{03A022D7-E85D-4533-91FB-D163FEB3ABF2}"/>
              </a:ext>
            </a:extLst>
          </p:cNvPr>
          <p:cNvSpPr/>
          <p:nvPr/>
        </p:nvSpPr>
        <p:spPr>
          <a:xfrm>
            <a:off x="6019800" y="3048000"/>
            <a:ext cx="304800" cy="44348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5BCF3A7C-C551-443C-A439-9E7FC884AECB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6172200" y="3491484"/>
            <a:ext cx="2324100" cy="13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BD0225A-0772-4DA4-9D0F-D2AD150C6967}"/>
              </a:ext>
            </a:extLst>
          </p:cNvPr>
          <p:cNvCxnSpPr/>
          <p:nvPr/>
        </p:nvCxnSpPr>
        <p:spPr>
          <a:xfrm>
            <a:off x="3848100" y="3477768"/>
            <a:ext cx="2324100" cy="13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7A64E9C8-0166-4726-B147-896D9266104D}"/>
              </a:ext>
            </a:extLst>
          </p:cNvPr>
          <p:cNvCxnSpPr>
            <a:stCxn id="13" idx="2"/>
          </p:cNvCxnSpPr>
          <p:nvPr/>
        </p:nvCxnSpPr>
        <p:spPr>
          <a:xfrm>
            <a:off x="6172200" y="3491484"/>
            <a:ext cx="0" cy="575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0F8990A-5DCB-4604-B7D9-63FE1877D366}"/>
              </a:ext>
            </a:extLst>
          </p:cNvPr>
          <p:cNvSpPr/>
          <p:nvPr/>
        </p:nvSpPr>
        <p:spPr>
          <a:xfrm>
            <a:off x="5338768" y="4120134"/>
            <a:ext cx="166686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Bipolar RZ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5344D1C-F0BC-4513-AC8A-B19C7E0449B7}"/>
              </a:ext>
            </a:extLst>
          </p:cNvPr>
          <p:cNvSpPr/>
          <p:nvPr/>
        </p:nvSpPr>
        <p:spPr>
          <a:xfrm>
            <a:off x="7900975" y="4109942"/>
            <a:ext cx="166686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On-Off RZ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553ECF1-EB4C-4D62-945B-2CDCBBEF86F8}"/>
              </a:ext>
            </a:extLst>
          </p:cNvPr>
          <p:cNvSpPr/>
          <p:nvPr/>
        </p:nvSpPr>
        <p:spPr>
          <a:xfrm>
            <a:off x="2762272" y="4120134"/>
            <a:ext cx="166686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Polar RZ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E68A45BE-427A-496A-9350-678CDACD9F62}"/>
              </a:ext>
            </a:extLst>
          </p:cNvPr>
          <p:cNvCxnSpPr/>
          <p:nvPr/>
        </p:nvCxnSpPr>
        <p:spPr>
          <a:xfrm>
            <a:off x="8753457" y="3505200"/>
            <a:ext cx="0" cy="614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4BBAF297-B3C1-4874-BD1B-B9082CC19BB1}"/>
              </a:ext>
            </a:extLst>
          </p:cNvPr>
          <p:cNvCxnSpPr/>
          <p:nvPr/>
        </p:nvCxnSpPr>
        <p:spPr>
          <a:xfrm>
            <a:off x="3595704" y="3495008"/>
            <a:ext cx="0" cy="614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92846800-81CA-4093-A58A-4DFE8D637864}"/>
              </a:ext>
            </a:extLst>
          </p:cNvPr>
          <p:cNvCxnSpPr/>
          <p:nvPr/>
        </p:nvCxnSpPr>
        <p:spPr>
          <a:xfrm>
            <a:off x="8496300" y="3505200"/>
            <a:ext cx="2381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1286BB1D-AB55-4A22-BCF3-F3EA37450754}"/>
              </a:ext>
            </a:extLst>
          </p:cNvPr>
          <p:cNvCxnSpPr/>
          <p:nvPr/>
        </p:nvCxnSpPr>
        <p:spPr>
          <a:xfrm flipH="1">
            <a:off x="3595704" y="3477768"/>
            <a:ext cx="2523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18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7A441C-930A-4B88-9714-CDC0C9842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ON-OFF RZ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E393497-E59D-4270-83C8-58F9E887E115}"/>
              </a:ext>
            </a:extLst>
          </p:cNvPr>
          <p:cNvSpPr/>
          <p:nvPr/>
        </p:nvSpPr>
        <p:spPr>
          <a:xfrm>
            <a:off x="4029076" y="1143000"/>
            <a:ext cx="5029200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              0       1       1       1       0       0       1      1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46E0704E-10CF-48BF-9EBF-BB3E1DD88FBA}"/>
              </a:ext>
            </a:extLst>
          </p:cNvPr>
          <p:cNvCxnSpPr>
            <a:cxnSpLocks/>
          </p:cNvCxnSpPr>
          <p:nvPr/>
        </p:nvCxnSpPr>
        <p:spPr>
          <a:xfrm>
            <a:off x="4686300" y="2486025"/>
            <a:ext cx="41338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inus Sign 13">
            <a:extLst>
              <a:ext uri="{FF2B5EF4-FFF2-40B4-BE49-F238E27FC236}">
                <a16:creationId xmlns:a16="http://schemas.microsoft.com/office/drawing/2014/main" xmlns="" id="{FE86A402-FB3F-4567-9419-F9AAAC9099E1}"/>
              </a:ext>
            </a:extLst>
          </p:cNvPr>
          <p:cNvSpPr/>
          <p:nvPr/>
        </p:nvSpPr>
        <p:spPr>
          <a:xfrm rot="5400000">
            <a:off x="5081587" y="1700213"/>
            <a:ext cx="914400" cy="904875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Sign 14">
            <a:extLst>
              <a:ext uri="{FF2B5EF4-FFF2-40B4-BE49-F238E27FC236}">
                <a16:creationId xmlns:a16="http://schemas.microsoft.com/office/drawing/2014/main" xmlns="" id="{13EA5B20-95FF-4C0D-B0A1-D42C64AF1EF2}"/>
              </a:ext>
            </a:extLst>
          </p:cNvPr>
          <p:cNvSpPr/>
          <p:nvPr/>
        </p:nvSpPr>
        <p:spPr>
          <a:xfrm rot="5400000">
            <a:off x="5538787" y="169545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inus Sign 15">
            <a:extLst>
              <a:ext uri="{FF2B5EF4-FFF2-40B4-BE49-F238E27FC236}">
                <a16:creationId xmlns:a16="http://schemas.microsoft.com/office/drawing/2014/main" xmlns="" id="{7C53A609-AE1A-4317-87A1-3FF097B1E2A5}"/>
              </a:ext>
            </a:extLst>
          </p:cNvPr>
          <p:cNvSpPr/>
          <p:nvPr/>
        </p:nvSpPr>
        <p:spPr>
          <a:xfrm rot="5400000">
            <a:off x="6053137" y="169545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inus Sign 16">
            <a:extLst>
              <a:ext uri="{FF2B5EF4-FFF2-40B4-BE49-F238E27FC236}">
                <a16:creationId xmlns:a16="http://schemas.microsoft.com/office/drawing/2014/main" xmlns="" id="{4B511A48-331B-4307-BF60-BA1F32C3EB5A}"/>
              </a:ext>
            </a:extLst>
          </p:cNvPr>
          <p:cNvSpPr/>
          <p:nvPr/>
        </p:nvSpPr>
        <p:spPr>
          <a:xfrm rot="5400000">
            <a:off x="7491412" y="169545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inus Sign 17">
            <a:extLst>
              <a:ext uri="{FF2B5EF4-FFF2-40B4-BE49-F238E27FC236}">
                <a16:creationId xmlns:a16="http://schemas.microsoft.com/office/drawing/2014/main" xmlns="" id="{9FC67323-95A7-4103-8DE6-4213FA12B276}"/>
              </a:ext>
            </a:extLst>
          </p:cNvPr>
          <p:cNvSpPr/>
          <p:nvPr/>
        </p:nvSpPr>
        <p:spPr>
          <a:xfrm rot="5400000">
            <a:off x="7962901" y="169545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56EA55F-5EE0-4C0D-921C-178FCC80C930}"/>
              </a:ext>
            </a:extLst>
          </p:cNvPr>
          <p:cNvSpPr/>
          <p:nvPr/>
        </p:nvSpPr>
        <p:spPr>
          <a:xfrm>
            <a:off x="990600" y="3324225"/>
            <a:ext cx="23431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sng" dirty="0">
                <a:solidFill>
                  <a:srgbClr val="0070C0"/>
                </a:solidFill>
              </a:rPr>
              <a:t>ON-OFF NRZ 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94F98C1-9743-451E-9857-BC5E84FB1219}"/>
              </a:ext>
            </a:extLst>
          </p:cNvPr>
          <p:cNvSpPr/>
          <p:nvPr/>
        </p:nvSpPr>
        <p:spPr>
          <a:xfrm>
            <a:off x="3995737" y="3714750"/>
            <a:ext cx="5029200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              0       1       1       1       0       0       1      1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633C8A2B-8630-4D88-8B25-B2C0996E0E5C}"/>
              </a:ext>
            </a:extLst>
          </p:cNvPr>
          <p:cNvCxnSpPr/>
          <p:nvPr/>
        </p:nvCxnSpPr>
        <p:spPr>
          <a:xfrm>
            <a:off x="4438650" y="5276850"/>
            <a:ext cx="438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BFB0F49F-B964-40AA-AE10-5ACB613D464F}"/>
              </a:ext>
            </a:extLst>
          </p:cNvPr>
          <p:cNvCxnSpPr>
            <a:cxnSpLocks/>
          </p:cNvCxnSpPr>
          <p:nvPr/>
        </p:nvCxnSpPr>
        <p:spPr>
          <a:xfrm flipV="1">
            <a:off x="5472112" y="4572000"/>
            <a:ext cx="0" cy="704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68C57795-45A7-408F-A369-746B9A4BD860}"/>
              </a:ext>
            </a:extLst>
          </p:cNvPr>
          <p:cNvCxnSpPr>
            <a:cxnSpLocks/>
          </p:cNvCxnSpPr>
          <p:nvPr/>
        </p:nvCxnSpPr>
        <p:spPr>
          <a:xfrm>
            <a:off x="5472112" y="4572000"/>
            <a:ext cx="12811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966DB0A8-F222-438B-B002-821F1E232B19}"/>
              </a:ext>
            </a:extLst>
          </p:cNvPr>
          <p:cNvCxnSpPr/>
          <p:nvPr/>
        </p:nvCxnSpPr>
        <p:spPr>
          <a:xfrm>
            <a:off x="6753225" y="4572000"/>
            <a:ext cx="0" cy="704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20DB4145-C5D6-4F1C-8C7D-71B9523DF99D}"/>
              </a:ext>
            </a:extLst>
          </p:cNvPr>
          <p:cNvCxnSpPr/>
          <p:nvPr/>
        </p:nvCxnSpPr>
        <p:spPr>
          <a:xfrm>
            <a:off x="4781550" y="5276850"/>
            <a:ext cx="6905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A308EEE5-A5C3-49FC-BAE0-3895F7A8DEC3}"/>
              </a:ext>
            </a:extLst>
          </p:cNvPr>
          <p:cNvCxnSpPr/>
          <p:nvPr/>
        </p:nvCxnSpPr>
        <p:spPr>
          <a:xfrm>
            <a:off x="6753225" y="5276850"/>
            <a:ext cx="10572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3A178732-4F69-413B-8AB7-1A89B0F3035D}"/>
              </a:ext>
            </a:extLst>
          </p:cNvPr>
          <p:cNvCxnSpPr/>
          <p:nvPr/>
        </p:nvCxnSpPr>
        <p:spPr>
          <a:xfrm flipV="1">
            <a:off x="7829550" y="4572000"/>
            <a:ext cx="0" cy="704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42B1C0D1-892E-492F-BD43-FCCB40287488}"/>
              </a:ext>
            </a:extLst>
          </p:cNvPr>
          <p:cNvCxnSpPr/>
          <p:nvPr/>
        </p:nvCxnSpPr>
        <p:spPr>
          <a:xfrm>
            <a:off x="7829550" y="4572000"/>
            <a:ext cx="704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20E70F7C-0E77-4CD1-9768-C867305023C2}"/>
              </a:ext>
            </a:extLst>
          </p:cNvPr>
          <p:cNvCxnSpPr/>
          <p:nvPr/>
        </p:nvCxnSpPr>
        <p:spPr>
          <a:xfrm>
            <a:off x="8534400" y="4572000"/>
            <a:ext cx="0" cy="7048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A824F9FA-13A3-469F-8AB7-0C52292B9C8E}"/>
              </a:ext>
            </a:extLst>
          </p:cNvPr>
          <p:cNvCxnSpPr/>
          <p:nvPr/>
        </p:nvCxnSpPr>
        <p:spPr>
          <a:xfrm>
            <a:off x="8820150" y="5276850"/>
            <a:ext cx="485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07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152012-971C-4395-8E66-37A3507A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Polar RZ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D8DB36C-178B-43DA-B21C-F803FA77EF41}"/>
              </a:ext>
            </a:extLst>
          </p:cNvPr>
          <p:cNvSpPr/>
          <p:nvPr/>
        </p:nvSpPr>
        <p:spPr>
          <a:xfrm>
            <a:off x="4038600" y="604838"/>
            <a:ext cx="5353049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              0       1       1       1       0       0       1      1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833E0876-5F19-45C5-873A-49D83B982C6A}"/>
              </a:ext>
            </a:extLst>
          </p:cNvPr>
          <p:cNvCxnSpPr>
            <a:cxnSpLocks/>
          </p:cNvCxnSpPr>
          <p:nvPr/>
        </p:nvCxnSpPr>
        <p:spPr>
          <a:xfrm>
            <a:off x="4200524" y="2124075"/>
            <a:ext cx="4819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inus Sign 7">
            <a:extLst>
              <a:ext uri="{FF2B5EF4-FFF2-40B4-BE49-F238E27FC236}">
                <a16:creationId xmlns:a16="http://schemas.microsoft.com/office/drawing/2014/main" xmlns="" id="{CC65E084-8F6B-41DE-9399-9E3A6B3D3C10}"/>
              </a:ext>
            </a:extLst>
          </p:cNvPr>
          <p:cNvSpPr/>
          <p:nvPr/>
        </p:nvSpPr>
        <p:spPr>
          <a:xfrm rot="5400000">
            <a:off x="4610100" y="1990725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inus Sign 8">
            <a:extLst>
              <a:ext uri="{FF2B5EF4-FFF2-40B4-BE49-F238E27FC236}">
                <a16:creationId xmlns:a16="http://schemas.microsoft.com/office/drawing/2014/main" xmlns="" id="{57CDC59D-BF9A-4483-9DFC-EDE1390E206C}"/>
              </a:ext>
            </a:extLst>
          </p:cNvPr>
          <p:cNvSpPr/>
          <p:nvPr/>
        </p:nvSpPr>
        <p:spPr>
          <a:xfrm rot="5400000">
            <a:off x="5095874" y="133350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Minus Sign 9">
            <a:extLst>
              <a:ext uri="{FF2B5EF4-FFF2-40B4-BE49-F238E27FC236}">
                <a16:creationId xmlns:a16="http://schemas.microsoft.com/office/drawing/2014/main" xmlns="" id="{EC6B9AE4-99DE-40BC-98BE-230D335B0C93}"/>
              </a:ext>
            </a:extLst>
          </p:cNvPr>
          <p:cNvSpPr/>
          <p:nvPr/>
        </p:nvSpPr>
        <p:spPr>
          <a:xfrm rot="5400000">
            <a:off x="5593556" y="1323976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Minus Sign 10">
            <a:extLst>
              <a:ext uri="{FF2B5EF4-FFF2-40B4-BE49-F238E27FC236}">
                <a16:creationId xmlns:a16="http://schemas.microsoft.com/office/drawing/2014/main" xmlns="" id="{F0A9DBD0-0674-48BA-B2F2-12AF8BBED5F0}"/>
              </a:ext>
            </a:extLst>
          </p:cNvPr>
          <p:cNvSpPr/>
          <p:nvPr/>
        </p:nvSpPr>
        <p:spPr>
          <a:xfrm rot="5400000">
            <a:off x="6081713" y="1323976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Minus Sign 11">
            <a:extLst>
              <a:ext uri="{FF2B5EF4-FFF2-40B4-BE49-F238E27FC236}">
                <a16:creationId xmlns:a16="http://schemas.microsoft.com/office/drawing/2014/main" xmlns="" id="{7B89025C-C63B-48D3-8771-4F82AA16E79F}"/>
              </a:ext>
            </a:extLst>
          </p:cNvPr>
          <p:cNvSpPr/>
          <p:nvPr/>
        </p:nvSpPr>
        <p:spPr>
          <a:xfrm rot="5400000">
            <a:off x="6600825" y="1990725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Minus Sign 12">
            <a:extLst>
              <a:ext uri="{FF2B5EF4-FFF2-40B4-BE49-F238E27FC236}">
                <a16:creationId xmlns:a16="http://schemas.microsoft.com/office/drawing/2014/main" xmlns="" id="{6AC777F8-67BC-4345-B8AB-6D2D6C21882F}"/>
              </a:ext>
            </a:extLst>
          </p:cNvPr>
          <p:cNvSpPr/>
          <p:nvPr/>
        </p:nvSpPr>
        <p:spPr>
          <a:xfrm rot="5400000">
            <a:off x="7048500" y="1990725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Minus Sign 13">
            <a:extLst>
              <a:ext uri="{FF2B5EF4-FFF2-40B4-BE49-F238E27FC236}">
                <a16:creationId xmlns:a16="http://schemas.microsoft.com/office/drawing/2014/main" xmlns="" id="{CA217028-0E75-4448-8D24-6F335B416658}"/>
              </a:ext>
            </a:extLst>
          </p:cNvPr>
          <p:cNvSpPr/>
          <p:nvPr/>
        </p:nvSpPr>
        <p:spPr>
          <a:xfrm rot="5400000">
            <a:off x="7524750" y="133350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Sign 14">
            <a:extLst>
              <a:ext uri="{FF2B5EF4-FFF2-40B4-BE49-F238E27FC236}">
                <a16:creationId xmlns:a16="http://schemas.microsoft.com/office/drawing/2014/main" xmlns="" id="{3F8C1B36-6D2F-4927-A2B6-48E408157C7E}"/>
              </a:ext>
            </a:extLst>
          </p:cNvPr>
          <p:cNvSpPr/>
          <p:nvPr/>
        </p:nvSpPr>
        <p:spPr>
          <a:xfrm rot="5400000">
            <a:off x="7981950" y="1333500"/>
            <a:ext cx="914400" cy="9144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6F7CE82-54C4-4678-862E-35D082406070}"/>
              </a:ext>
            </a:extLst>
          </p:cNvPr>
          <p:cNvSpPr/>
          <p:nvPr/>
        </p:nvSpPr>
        <p:spPr>
          <a:xfrm>
            <a:off x="838199" y="3171825"/>
            <a:ext cx="174307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>
                <a:solidFill>
                  <a:srgbClr val="0070C0"/>
                </a:solidFill>
              </a:rPr>
              <a:t>Polar NRZ: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D8D08B7-E034-4568-BBCB-B5D6F5239AC8}"/>
              </a:ext>
            </a:extLst>
          </p:cNvPr>
          <p:cNvSpPr/>
          <p:nvPr/>
        </p:nvSpPr>
        <p:spPr>
          <a:xfrm>
            <a:off x="4200524" y="3324225"/>
            <a:ext cx="5353049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              0       1       1       1       0       0       1      1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4925854-35FB-40F5-B99F-9B9DD9C34804}"/>
              </a:ext>
            </a:extLst>
          </p:cNvPr>
          <p:cNvCxnSpPr>
            <a:cxnSpLocks/>
          </p:cNvCxnSpPr>
          <p:nvPr/>
        </p:nvCxnSpPr>
        <p:spPr>
          <a:xfrm>
            <a:off x="4638675" y="4962525"/>
            <a:ext cx="4819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71831D0B-EED0-4A2F-86CC-96E01106CE8D}"/>
              </a:ext>
            </a:extLst>
          </p:cNvPr>
          <p:cNvCxnSpPr>
            <a:cxnSpLocks/>
          </p:cNvCxnSpPr>
          <p:nvPr/>
        </p:nvCxnSpPr>
        <p:spPr>
          <a:xfrm>
            <a:off x="5067300" y="4972050"/>
            <a:ext cx="0" cy="552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E60D5E55-63B2-477B-8A06-F9DB583E828F}"/>
              </a:ext>
            </a:extLst>
          </p:cNvPr>
          <p:cNvCxnSpPr>
            <a:cxnSpLocks/>
          </p:cNvCxnSpPr>
          <p:nvPr/>
        </p:nvCxnSpPr>
        <p:spPr>
          <a:xfrm>
            <a:off x="5067300" y="5524500"/>
            <a:ext cx="4857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DA415A03-9E8F-4D7C-8F1E-999F47551FAC}"/>
              </a:ext>
            </a:extLst>
          </p:cNvPr>
          <p:cNvCxnSpPr/>
          <p:nvPr/>
        </p:nvCxnSpPr>
        <p:spPr>
          <a:xfrm flipV="1">
            <a:off x="5553074" y="4467225"/>
            <a:ext cx="0" cy="105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FE984346-4FCE-451E-AA67-A89D5C5C8101}"/>
              </a:ext>
            </a:extLst>
          </p:cNvPr>
          <p:cNvCxnSpPr/>
          <p:nvPr/>
        </p:nvCxnSpPr>
        <p:spPr>
          <a:xfrm>
            <a:off x="5553074" y="4467225"/>
            <a:ext cx="1443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0F558B0E-35EF-43AD-A2E4-CD98C970A11F}"/>
              </a:ext>
            </a:extLst>
          </p:cNvPr>
          <p:cNvCxnSpPr/>
          <p:nvPr/>
        </p:nvCxnSpPr>
        <p:spPr>
          <a:xfrm>
            <a:off x="6996113" y="4467225"/>
            <a:ext cx="0" cy="105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7BBEBE6C-23E7-496A-BEB8-99C92C08A1A3}"/>
              </a:ext>
            </a:extLst>
          </p:cNvPr>
          <p:cNvCxnSpPr/>
          <p:nvPr/>
        </p:nvCxnSpPr>
        <p:spPr>
          <a:xfrm>
            <a:off x="6996113" y="5524500"/>
            <a:ext cx="9667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AD296797-5CEC-4422-ADA0-6EEC3417DD9D}"/>
              </a:ext>
            </a:extLst>
          </p:cNvPr>
          <p:cNvCxnSpPr/>
          <p:nvPr/>
        </p:nvCxnSpPr>
        <p:spPr>
          <a:xfrm flipV="1">
            <a:off x="7962900" y="4467225"/>
            <a:ext cx="9525" cy="105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0B5AEEFD-E046-4C63-89B4-783D84FCFB6C}"/>
              </a:ext>
            </a:extLst>
          </p:cNvPr>
          <p:cNvCxnSpPr/>
          <p:nvPr/>
        </p:nvCxnSpPr>
        <p:spPr>
          <a:xfrm>
            <a:off x="7981950" y="4467225"/>
            <a:ext cx="7715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92021A09-0353-494E-AB78-AF7464CB1CC9}"/>
              </a:ext>
            </a:extLst>
          </p:cNvPr>
          <p:cNvCxnSpPr/>
          <p:nvPr/>
        </p:nvCxnSpPr>
        <p:spPr>
          <a:xfrm>
            <a:off x="8763000" y="4467225"/>
            <a:ext cx="0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91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313</Words>
  <Application>Microsoft Office PowerPoint</Application>
  <PresentationFormat>Custom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Digital Data Representation and Data Transmission</vt:lpstr>
      <vt:lpstr>PowerPoint Presentation</vt:lpstr>
      <vt:lpstr>PARALLEL TRANSMISSION: Multiple bits are send using one clock trick. Generally 1 byte data is send at a time.</vt:lpstr>
      <vt:lpstr>Serial Transmission: 1 bit data send in each clock trick.</vt:lpstr>
      <vt:lpstr>Asynchronous Transmission: We send 1 start bit (0) at the beginning and one stop bit (1) at the end of each byte and a gape between each byte is kept.   </vt:lpstr>
      <vt:lpstr>Synchronous Transmission: We send data bit one after another without sending start bit and stop bit . The responsibility of the receiver to group the bits. </vt:lpstr>
      <vt:lpstr>Digital Data Representation or Line Coding: </vt:lpstr>
      <vt:lpstr>ON-OFF RZ :</vt:lpstr>
      <vt:lpstr>Polar RZ :</vt:lpstr>
      <vt:lpstr>Bipolar RZ: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sajjad hossain</dc:creator>
  <cp:lastModifiedBy>Personal</cp:lastModifiedBy>
  <cp:revision>30</cp:revision>
  <dcterms:created xsi:type="dcterms:W3CDTF">2018-04-07T16:43:13Z</dcterms:created>
  <dcterms:modified xsi:type="dcterms:W3CDTF">2020-12-08T10:15:36Z</dcterms:modified>
</cp:coreProperties>
</file>