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8" r:id="rId4"/>
    <p:sldId id="259" r:id="rId5"/>
    <p:sldId id="260" r:id="rId6"/>
    <p:sldId id="262" r:id="rId7"/>
    <p:sldId id="263" r:id="rId8"/>
    <p:sldId id="261"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1667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561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581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6623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028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575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809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4506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6997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065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5249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95768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9.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hyperlink" Target="https://en.m.wikipedia.org/wiki/James_I_of_England"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5CF66-740F-604E-9196-22665609CF5C}"/>
              </a:ext>
            </a:extLst>
          </p:cNvPr>
          <p:cNvSpPr>
            <a:spLocks noGrp="1"/>
          </p:cNvSpPr>
          <p:nvPr>
            <p:ph type="ctrTitle"/>
          </p:nvPr>
        </p:nvSpPr>
        <p:spPr>
          <a:xfrm>
            <a:off x="2417779" y="802298"/>
            <a:ext cx="8637073" cy="2541431"/>
          </a:xfrm>
        </p:spPr>
        <p:txBody>
          <a:bodyPr>
            <a:normAutofit fontScale="90000"/>
          </a:bodyPr>
          <a:lstStyle/>
          <a:p>
            <a:r>
              <a:rPr lang="en-GB" sz="6000"/>
              <a:t>Social and Literary Background to</a:t>
            </a:r>
            <a:br>
              <a:rPr lang="en-GB" sz="6000"/>
            </a:br>
            <a:r>
              <a:rPr lang="en-GB" sz="6000"/>
              <a:t>Sir Francis Bacon</a:t>
            </a:r>
            <a:br>
              <a:rPr lang="en-GB" sz="6000"/>
            </a:br>
            <a:r>
              <a:rPr lang="en-GB" sz="2200"/>
              <a:t>Lecture: 03</a:t>
            </a:r>
            <a:endParaRPr lang="en-US" sz="2200"/>
          </a:p>
        </p:txBody>
      </p:sp>
      <p:sp>
        <p:nvSpPr>
          <p:cNvPr id="3" name="Subtitle 2">
            <a:extLst>
              <a:ext uri="{FF2B5EF4-FFF2-40B4-BE49-F238E27FC236}">
                <a16:creationId xmlns:a16="http://schemas.microsoft.com/office/drawing/2014/main" id="{F015841F-885F-1E4D-AFA1-B385812E43A8}"/>
              </a:ext>
            </a:extLst>
          </p:cNvPr>
          <p:cNvSpPr>
            <a:spLocks noGrp="1"/>
          </p:cNvSpPr>
          <p:nvPr>
            <p:ph type="subTitle" idx="1"/>
          </p:nvPr>
        </p:nvSpPr>
        <p:spPr>
          <a:xfrm>
            <a:off x="1759236" y="4036153"/>
            <a:ext cx="8673427" cy="1322587"/>
          </a:xfrm>
        </p:spPr>
        <p:txBody>
          <a:bodyPr>
            <a:noAutofit/>
          </a:bodyPr>
          <a:lstStyle/>
          <a:p>
            <a:r>
              <a:rPr lang="en-GB" sz="1400"/>
              <a:t>Course Teacher:</a:t>
            </a:r>
          </a:p>
          <a:p>
            <a:r>
              <a:rPr lang="en-GB" sz="1400"/>
              <a:t>Ms. Shahrina Afrin Siddique</a:t>
            </a:r>
          </a:p>
          <a:p>
            <a:r>
              <a:rPr lang="en-GB" sz="1400"/>
              <a:t>Lecturer, Department of English</a:t>
            </a:r>
          </a:p>
          <a:p>
            <a:r>
              <a:rPr lang="en-GB" sz="1400"/>
              <a:t>Daffodil International University</a:t>
            </a:r>
            <a:endParaRPr lang="en-US" sz="1400"/>
          </a:p>
        </p:txBody>
      </p:sp>
    </p:spTree>
    <p:extLst>
      <p:ext uri="{BB962C8B-B14F-4D97-AF65-F5344CB8AC3E}">
        <p14:creationId xmlns:p14="http://schemas.microsoft.com/office/powerpoint/2010/main" val="879803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107F5AC-17F1-D949-AEE9-E74C1720DD75}"/>
              </a:ext>
            </a:extLst>
          </p:cNvPr>
          <p:cNvPicPr>
            <a:picLocks noGrp="1" noChangeAspect="1"/>
          </p:cNvPicPr>
          <p:nvPr>
            <p:ph type="pic" idx="1"/>
          </p:nvPr>
        </p:nvPicPr>
        <p:blipFill rotWithShape="1">
          <a:blip r:embed="rId2"/>
          <a:srcRect t="11966" b="11966"/>
          <a:stretch/>
        </p:blipFill>
        <p:spPr/>
      </p:pic>
      <p:sp>
        <p:nvSpPr>
          <p:cNvPr id="4" name="Text Placeholder 3">
            <a:extLst>
              <a:ext uri="{FF2B5EF4-FFF2-40B4-BE49-F238E27FC236}">
                <a16:creationId xmlns:a16="http://schemas.microsoft.com/office/drawing/2014/main" id="{D63D9658-F675-3E45-8883-BEA0A4067C5E}"/>
              </a:ext>
            </a:extLst>
          </p:cNvPr>
          <p:cNvSpPr>
            <a:spLocks noGrp="1"/>
          </p:cNvSpPr>
          <p:nvPr>
            <p:ph type="body" sz="half" idx="2"/>
          </p:nvPr>
        </p:nvSpPr>
        <p:spPr>
          <a:xfrm>
            <a:off x="1276440" y="705097"/>
            <a:ext cx="5841863" cy="4704409"/>
          </a:xfrm>
        </p:spPr>
        <p:txBody>
          <a:bodyPr>
            <a:normAutofit/>
          </a:bodyPr>
          <a:lstStyle/>
          <a:p>
            <a:pPr marL="285750" indent="-285750">
              <a:buFont typeface="Arial" panose="020B0604020202020204" pitchFamily="34" charset="0"/>
              <a:buChar char="•"/>
            </a:pPr>
            <a:r>
              <a:rPr lang="en-GB" b="1">
                <a:latin typeface="+mj-lt"/>
              </a:rPr>
              <a:t>He lived in the age of renaissance (1561-1626)</a:t>
            </a:r>
          </a:p>
          <a:p>
            <a:pPr marL="285750" indent="-285750">
              <a:buFont typeface="Arial" panose="020B0604020202020204" pitchFamily="34" charset="0"/>
              <a:buChar char="•"/>
            </a:pPr>
            <a:r>
              <a:rPr lang="en-GB" b="1">
                <a:latin typeface="+mj-lt"/>
              </a:rPr>
              <a:t>His family had a good connection with the royal family. </a:t>
            </a:r>
          </a:p>
          <a:p>
            <a:pPr marL="285750" indent="-285750">
              <a:buFont typeface="Arial" panose="020B0604020202020204" pitchFamily="34" charset="0"/>
              <a:buChar char="•"/>
            </a:pPr>
            <a:r>
              <a:rPr lang="en-GB" b="1" i="0">
                <a:solidFill>
                  <a:srgbClr val="000000"/>
                </a:solidFill>
                <a:effectLst/>
                <a:latin typeface="+mj-lt"/>
              </a:rPr>
              <a:t>He was an English lawyer, statesman, essayist, historian, intellectual reformer, philosopher, and champion of modern science. </a:t>
            </a:r>
          </a:p>
          <a:p>
            <a:pPr marL="285750" indent="-285750">
              <a:buFont typeface="Arial" panose="020B0604020202020204" pitchFamily="34" charset="0"/>
              <a:buChar char="•"/>
            </a:pPr>
            <a:endParaRPr lang="en-GB" b="1">
              <a:solidFill>
                <a:srgbClr val="000000"/>
              </a:solidFill>
              <a:latin typeface="+mj-lt"/>
            </a:endParaRPr>
          </a:p>
          <a:p>
            <a:pPr marL="285750" indent="-285750">
              <a:buFont typeface="Arial" panose="020B0604020202020204" pitchFamily="34" charset="0"/>
              <a:buChar char="•"/>
            </a:pPr>
            <a:r>
              <a:rPr lang="en-GB" b="1" i="0">
                <a:solidFill>
                  <a:srgbClr val="424242"/>
                </a:solidFill>
                <a:effectLst/>
                <a:latin typeface="+mj-lt"/>
              </a:rPr>
              <a:t>However, he was unpopular with Elizabeth, and it was only on the accession of James I in 1603 that Bacon's career began to prosper.</a:t>
            </a:r>
          </a:p>
          <a:p>
            <a:pPr marL="285750" indent="-285750">
              <a:buFont typeface="Arial" panose="020B0604020202020204" pitchFamily="34" charset="0"/>
              <a:buChar char="•"/>
            </a:pPr>
            <a:r>
              <a:rPr lang="en-GB" b="1" i="0">
                <a:solidFill>
                  <a:srgbClr val="050000"/>
                </a:solidFill>
                <a:effectLst/>
                <a:latin typeface="+mj-lt"/>
              </a:rPr>
              <a:t>On 9 April 1926, Bacon died from pneumonia.</a:t>
            </a:r>
            <a:endParaRPr lang="en-US" b="1">
              <a:latin typeface="+mj-lt"/>
            </a:endParaRPr>
          </a:p>
        </p:txBody>
      </p:sp>
    </p:spTree>
    <p:extLst>
      <p:ext uri="{BB962C8B-B14F-4D97-AF65-F5344CB8AC3E}">
        <p14:creationId xmlns:p14="http://schemas.microsoft.com/office/powerpoint/2010/main" val="3580939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F2DD4-AAC8-EC42-B6A1-7B347EEB3596}"/>
              </a:ext>
            </a:extLst>
          </p:cNvPr>
          <p:cNvSpPr>
            <a:spLocks noGrp="1"/>
          </p:cNvSpPr>
          <p:nvPr>
            <p:ph type="title"/>
          </p:nvPr>
        </p:nvSpPr>
        <p:spPr>
          <a:xfrm>
            <a:off x="1450855" y="714384"/>
            <a:ext cx="9603274" cy="1234786"/>
          </a:xfrm>
        </p:spPr>
        <p:txBody>
          <a:bodyPr>
            <a:normAutofit/>
          </a:bodyPr>
          <a:lstStyle/>
          <a:p>
            <a:r>
              <a:rPr lang="en-GB" sz="7200"/>
              <a:t>Bacon’s career</a:t>
            </a:r>
            <a:endParaRPr lang="en-US" sz="7200"/>
          </a:p>
        </p:txBody>
      </p:sp>
      <p:sp>
        <p:nvSpPr>
          <p:cNvPr id="3" name="Picture Placeholder 2">
            <a:extLst>
              <a:ext uri="{FF2B5EF4-FFF2-40B4-BE49-F238E27FC236}">
                <a16:creationId xmlns:a16="http://schemas.microsoft.com/office/drawing/2014/main" id="{A19AEC0D-6115-A54B-AAD8-535F63C9DA7A}"/>
              </a:ext>
            </a:extLst>
          </p:cNvPr>
          <p:cNvSpPr>
            <a:spLocks noGrp="1"/>
          </p:cNvSpPr>
          <p:nvPr>
            <p:ph idx="1"/>
          </p:nvPr>
        </p:nvSpPr>
        <p:spPr>
          <a:xfrm>
            <a:off x="1450855" y="1976135"/>
            <a:ext cx="9603275" cy="4167481"/>
          </a:xfrm>
        </p:spPr>
        <p:txBody>
          <a:bodyPr>
            <a:normAutofit/>
          </a:bodyPr>
          <a:lstStyle/>
          <a:p>
            <a:r>
              <a:rPr lang="en-GB" b="1" i="0">
                <a:solidFill>
                  <a:srgbClr val="333333"/>
                </a:solidFill>
                <a:effectLst/>
                <a:latin typeface="+mj-lt"/>
              </a:rPr>
              <a:t>Francis Bacon began attending Trinity College, University of Cambridge, in April 1573, when he was 12 years old.</a:t>
            </a:r>
          </a:p>
          <a:p>
            <a:r>
              <a:rPr lang="en-GB" b="1">
                <a:latin typeface="+mj-lt"/>
              </a:rPr>
              <a:t>In 1576, </a:t>
            </a:r>
            <a:r>
              <a:rPr lang="en-GB" b="1" i="0">
                <a:solidFill>
                  <a:srgbClr val="333333"/>
                </a:solidFill>
                <a:effectLst/>
                <a:latin typeface="+mj-lt"/>
              </a:rPr>
              <a:t>Bacon enrolled in a law program at Honourable Society of Gray's Inn. </a:t>
            </a:r>
            <a:r>
              <a:rPr lang="en-GB" b="1">
                <a:latin typeface="+mj-lt"/>
              </a:rPr>
              <a:t>After completing hia education, he was sent  abroad to widen his experience </a:t>
            </a:r>
          </a:p>
          <a:p>
            <a:r>
              <a:rPr lang="en-GB" b="1" i="0">
                <a:solidFill>
                  <a:srgbClr val="202122"/>
                </a:solidFill>
                <a:effectLst/>
                <a:latin typeface="+mj-lt"/>
              </a:rPr>
              <a:t>During his travels, Bacon studied language, statecraft, and civil law while performing routine diplomatic tasks. The sudden death of his father in February 1579 prompted Bacon to return to England.</a:t>
            </a:r>
          </a:p>
          <a:p>
            <a:r>
              <a:rPr lang="en-GB" b="1">
                <a:solidFill>
                  <a:srgbClr val="6B4BA1"/>
                </a:solidFill>
                <a:latin typeface="+mj-lt"/>
              </a:rPr>
              <a:t> </a:t>
            </a:r>
            <a:r>
              <a:rPr lang="en-GB" b="1" i="0">
                <a:solidFill>
                  <a:srgbClr val="333333"/>
                </a:solidFill>
                <a:effectLst/>
                <a:latin typeface="+mj-lt"/>
              </a:rPr>
              <a:t>By 1582, he was appointed the position of outer barrister. </a:t>
            </a:r>
            <a:r>
              <a:rPr lang="en-GB" b="1" i="0">
                <a:solidFill>
                  <a:srgbClr val="202122"/>
                </a:solidFill>
                <a:effectLst/>
                <a:latin typeface="+mj-lt"/>
              </a:rPr>
              <a:t>He became a </a:t>
            </a:r>
            <a:r>
              <a:rPr lang="en-GB" b="1" i="0" u="none" strike="noStrike">
                <a:effectLst/>
                <a:latin typeface="+mj-lt"/>
              </a:rPr>
              <a:t>bencher</a:t>
            </a:r>
            <a:r>
              <a:rPr lang="en-GB" b="1" i="0">
                <a:solidFill>
                  <a:srgbClr val="202122"/>
                </a:solidFill>
                <a:effectLst/>
                <a:latin typeface="+mj-lt"/>
              </a:rPr>
              <a:t> in 1586 and was elected a </a:t>
            </a:r>
            <a:r>
              <a:rPr lang="en-GB" b="1" i="0" u="none" strike="noStrike">
                <a:effectLst/>
                <a:latin typeface="+mj-lt"/>
              </a:rPr>
              <a:t>Reader</a:t>
            </a:r>
            <a:r>
              <a:rPr lang="en-GB" b="1" i="0">
                <a:solidFill>
                  <a:srgbClr val="202122"/>
                </a:solidFill>
                <a:effectLst/>
                <a:latin typeface="+mj-lt"/>
              </a:rPr>
              <a:t> in 1587.</a:t>
            </a:r>
            <a:endParaRPr lang="en-US" b="1">
              <a:latin typeface="+mj-lt"/>
            </a:endParaRPr>
          </a:p>
        </p:txBody>
      </p:sp>
    </p:spTree>
    <p:extLst>
      <p:ext uri="{BB962C8B-B14F-4D97-AF65-F5344CB8AC3E}">
        <p14:creationId xmlns:p14="http://schemas.microsoft.com/office/powerpoint/2010/main" val="2733579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B89385-BFEC-B340-9495-F9937311058E}"/>
              </a:ext>
            </a:extLst>
          </p:cNvPr>
          <p:cNvSpPr>
            <a:spLocks noGrp="1"/>
          </p:cNvSpPr>
          <p:nvPr>
            <p:ph idx="1"/>
          </p:nvPr>
        </p:nvSpPr>
        <p:spPr>
          <a:xfrm>
            <a:off x="1433024" y="2071398"/>
            <a:ext cx="9603275" cy="4144592"/>
          </a:xfrm>
        </p:spPr>
        <p:txBody>
          <a:bodyPr>
            <a:normAutofit lnSpcReduction="10000"/>
          </a:bodyPr>
          <a:lstStyle/>
          <a:p>
            <a:r>
              <a:rPr lang="en-GB" b="1" i="0">
                <a:solidFill>
                  <a:srgbClr val="333333"/>
                </a:solidFill>
                <a:effectLst/>
                <a:latin typeface="+mj-lt"/>
              </a:rPr>
              <a:t>Bacon held his place in Parliament for nearly four decades, from 1584 to 1617, during which time he was extremely active in politics, law and the royal court.</a:t>
            </a:r>
          </a:p>
          <a:p>
            <a:r>
              <a:rPr lang="en-GB" b="1" i="0">
                <a:solidFill>
                  <a:srgbClr val="202122"/>
                </a:solidFill>
                <a:effectLst/>
                <a:latin typeface="+mj-lt"/>
              </a:rPr>
              <a:t>By 1591 he acted as the earl's confidential adviser.</a:t>
            </a:r>
          </a:p>
          <a:p>
            <a:r>
              <a:rPr lang="en-GB" b="1" i="0">
                <a:solidFill>
                  <a:srgbClr val="202122"/>
                </a:solidFill>
                <a:effectLst/>
                <a:latin typeface="+mj-lt"/>
              </a:rPr>
              <a:t>In 1597,  Queen Elizabeth reserved him as her legal counsel.</a:t>
            </a:r>
          </a:p>
          <a:p>
            <a:r>
              <a:rPr lang="en-GB" b="1" i="0">
                <a:solidFill>
                  <a:srgbClr val="202122"/>
                </a:solidFill>
                <a:effectLst/>
                <a:latin typeface="+mj-lt"/>
              </a:rPr>
              <a:t>The succession of </a:t>
            </a:r>
            <a:r>
              <a:rPr lang="en-GB" b="1" i="0" strike="noStrike">
                <a:effectLst/>
                <a:latin typeface="+mj-lt"/>
                <a:hlinkClick r:id="rId2" tooltip="James I of England">
                  <a:extLst>
                    <a:ext uri="{A12FA001-AC4F-418D-AE19-62706E023703}">
                      <ahyp:hlinkClr xmlns:ahyp="http://schemas.microsoft.com/office/drawing/2018/hyperlinkcolor" val="tx"/>
                    </a:ext>
                  </a:extLst>
                </a:hlinkClick>
              </a:rPr>
              <a:t>James I</a:t>
            </a:r>
            <a:r>
              <a:rPr lang="en-GB" b="1" i="0">
                <a:solidFill>
                  <a:srgbClr val="202122"/>
                </a:solidFill>
                <a:effectLst/>
                <a:latin typeface="+mj-lt"/>
              </a:rPr>
              <a:t> brought Bacon into greater favour. He was </a:t>
            </a:r>
            <a:r>
              <a:rPr lang="en-GB" b="1" i="0" u="none" strike="noStrike">
                <a:effectLst/>
                <a:latin typeface="+mj-lt"/>
              </a:rPr>
              <a:t>knighted</a:t>
            </a:r>
            <a:r>
              <a:rPr lang="en-GB" b="1" i="0">
                <a:solidFill>
                  <a:srgbClr val="202122"/>
                </a:solidFill>
                <a:effectLst/>
                <a:latin typeface="+mj-lt"/>
              </a:rPr>
              <a:t> in 1603.</a:t>
            </a:r>
          </a:p>
          <a:p>
            <a:r>
              <a:rPr lang="en-GB" b="1" i="0">
                <a:solidFill>
                  <a:srgbClr val="202122"/>
                </a:solidFill>
                <a:effectLst/>
                <a:latin typeface="+mj-lt"/>
              </a:rPr>
              <a:t>In June 1607 he was at last rewarded with the office of solicitor general</a:t>
            </a:r>
            <a:r>
              <a:rPr lang="en-GB" b="1" i="0" baseline="30000">
                <a:solidFill>
                  <a:srgbClr val="6B4BA1"/>
                </a:solidFill>
                <a:effectLst/>
                <a:latin typeface="+mj-lt"/>
              </a:rPr>
              <a:t> </a:t>
            </a:r>
            <a:r>
              <a:rPr lang="en-GB" b="1" i="0">
                <a:solidFill>
                  <a:srgbClr val="202122"/>
                </a:solidFill>
                <a:effectLst/>
                <a:latin typeface="+mj-lt"/>
              </a:rPr>
              <a:t>and in 1608 he began working as the Clerkship of the </a:t>
            </a:r>
            <a:r>
              <a:rPr lang="en-GB" b="1" i="0" u="none" strike="noStrike">
                <a:effectLst/>
                <a:latin typeface="+mj-lt"/>
              </a:rPr>
              <a:t>Star Chamber</a:t>
            </a:r>
            <a:r>
              <a:rPr lang="en-GB" b="1" i="0">
                <a:solidFill>
                  <a:srgbClr val="202122"/>
                </a:solidFill>
                <a:effectLst/>
                <a:latin typeface="+mj-lt"/>
              </a:rPr>
              <a:t>.</a:t>
            </a:r>
          </a:p>
          <a:p>
            <a:r>
              <a:rPr lang="en-GB" b="1" i="0">
                <a:solidFill>
                  <a:srgbClr val="202122"/>
                </a:solidFill>
                <a:effectLst/>
                <a:latin typeface="+mj-lt"/>
              </a:rPr>
              <a:t>In 1613 Bacon was appointed as </a:t>
            </a:r>
            <a:r>
              <a:rPr lang="en-GB" b="1" i="0" u="none" strike="noStrike">
                <a:effectLst/>
                <a:latin typeface="+mj-lt"/>
              </a:rPr>
              <a:t>attorney general</a:t>
            </a:r>
            <a:r>
              <a:rPr lang="en-GB" b="1">
                <a:solidFill>
                  <a:srgbClr val="6B4BA1"/>
                </a:solidFill>
                <a:latin typeface="+mj-lt"/>
              </a:rPr>
              <a:t> </a:t>
            </a:r>
            <a:r>
              <a:rPr lang="en-GB" b="1">
                <a:latin typeface="+mj-lt"/>
              </a:rPr>
              <a:t>and</a:t>
            </a:r>
            <a:r>
              <a:rPr lang="en-GB" b="1">
                <a:solidFill>
                  <a:srgbClr val="6B4BA1"/>
                </a:solidFill>
                <a:latin typeface="+mj-lt"/>
              </a:rPr>
              <a:t> </a:t>
            </a:r>
            <a:r>
              <a:rPr lang="en-GB" b="1" i="0">
                <a:solidFill>
                  <a:srgbClr val="202122"/>
                </a:solidFill>
                <a:effectLst/>
                <a:latin typeface="+mj-lt"/>
              </a:rPr>
              <a:t>and in 1618 as </a:t>
            </a:r>
            <a:r>
              <a:rPr lang="en-GB" b="1" i="0" u="none" strike="noStrike">
                <a:effectLst/>
                <a:latin typeface="+mj-lt"/>
              </a:rPr>
              <a:t>Lord Chancellor</a:t>
            </a:r>
            <a:r>
              <a:rPr lang="en-GB" b="1" i="0">
                <a:solidFill>
                  <a:srgbClr val="202122"/>
                </a:solidFill>
                <a:effectLst/>
                <a:latin typeface="+mj-lt"/>
              </a:rPr>
              <a:t>. </a:t>
            </a:r>
          </a:p>
        </p:txBody>
      </p:sp>
      <p:sp>
        <p:nvSpPr>
          <p:cNvPr id="11" name="Title 1">
            <a:extLst>
              <a:ext uri="{FF2B5EF4-FFF2-40B4-BE49-F238E27FC236}">
                <a16:creationId xmlns:a16="http://schemas.microsoft.com/office/drawing/2014/main" id="{5D88A207-1ECE-7547-A3D6-121C625ED402}"/>
              </a:ext>
            </a:extLst>
          </p:cNvPr>
          <p:cNvSpPr txBox="1">
            <a:spLocks noGrp="1"/>
          </p:cNvSpPr>
          <p:nvPr>
            <p:ph type="title"/>
          </p:nvPr>
        </p:nvSpPr>
        <p:spPr>
          <a:xfrm>
            <a:off x="1303338" y="822325"/>
            <a:ext cx="9602787" cy="1049338"/>
          </a:xfrm>
          <a:prstGeom prst="rect">
            <a:avLst/>
          </a:prstGeom>
        </p:spPr>
        <p:txBody>
          <a:bodyPr vert="horz" lIns="91440" tIns="45720" rIns="91440" bIns="45720" rtlCol="0" anchor="t">
            <a:normAutofit fontScale="90000"/>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GB" sz="7200"/>
              <a:t>Bacon’s career</a:t>
            </a:r>
            <a:endParaRPr lang="en-US" sz="7200"/>
          </a:p>
        </p:txBody>
      </p:sp>
    </p:spTree>
    <p:extLst>
      <p:ext uri="{BB962C8B-B14F-4D97-AF65-F5344CB8AC3E}">
        <p14:creationId xmlns:p14="http://schemas.microsoft.com/office/powerpoint/2010/main" val="61350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C6FE6B-1960-7A4F-BE44-3EE7CFFEAB54}"/>
              </a:ext>
            </a:extLst>
          </p:cNvPr>
          <p:cNvSpPr>
            <a:spLocks noGrp="1"/>
          </p:cNvSpPr>
          <p:nvPr>
            <p:ph idx="1"/>
          </p:nvPr>
        </p:nvSpPr>
        <p:spPr>
          <a:xfrm>
            <a:off x="1414469" y="2015732"/>
            <a:ext cx="9603275" cy="4037749"/>
          </a:xfrm>
        </p:spPr>
        <p:txBody>
          <a:bodyPr>
            <a:normAutofit fontScale="92500" lnSpcReduction="10000"/>
          </a:bodyPr>
          <a:lstStyle/>
          <a:p>
            <a:r>
              <a:rPr lang="en-GB" b="1" i="0">
                <a:solidFill>
                  <a:srgbClr val="050000"/>
                </a:solidFill>
                <a:effectLst/>
                <a:latin typeface="+mj-lt"/>
              </a:rPr>
              <a:t>Bacon was appointed Baron Verulam in the same year ( 1618 ); </a:t>
            </a:r>
            <a:r>
              <a:rPr lang="en-GB" b="1" i="0">
                <a:solidFill>
                  <a:srgbClr val="202122"/>
                </a:solidFill>
                <a:effectLst/>
                <a:latin typeface="+mj-lt"/>
              </a:rPr>
              <a:t>he then became known as Francis, Lord Verulam.</a:t>
            </a:r>
            <a:endParaRPr lang="en-GB" b="1" i="0" baseline="30000">
              <a:solidFill>
                <a:srgbClr val="6B4BA1"/>
              </a:solidFill>
              <a:effectLst/>
              <a:latin typeface="+mj-lt"/>
            </a:endParaRPr>
          </a:p>
          <a:p>
            <a:r>
              <a:rPr lang="en-GB" b="1" i="0">
                <a:solidFill>
                  <a:srgbClr val="202122"/>
                </a:solidFill>
                <a:effectLst/>
                <a:latin typeface="+mj-lt"/>
              </a:rPr>
              <a:t>Bacon's public career ended in disgrace in 1621 </a:t>
            </a:r>
            <a:r>
              <a:rPr lang="en-GB" b="1" i="0">
                <a:solidFill>
                  <a:srgbClr val="050000"/>
                </a:solidFill>
                <a:effectLst/>
                <a:latin typeface="+mj-lt"/>
              </a:rPr>
              <a:t>as he was arrested for 23 counts of corruption. Bacon argued the charges were promoted by political intrigue. Although he had accepted gifts, he claimed this was widely regarded as the custom of the day, and he never let it influence his decision. </a:t>
            </a:r>
          </a:p>
          <a:p>
            <a:r>
              <a:rPr lang="en-GB" b="1" i="0">
                <a:solidFill>
                  <a:srgbClr val="050000"/>
                </a:solidFill>
                <a:effectLst/>
                <a:latin typeface="+mj-lt"/>
              </a:rPr>
              <a:t>Parliament though had little sympathy for Bacon and found him guilty. Bacon was fined £40,000, sent to the Tower of London and barred from holding future office.</a:t>
            </a:r>
          </a:p>
          <a:p>
            <a:r>
              <a:rPr lang="en-GB" b="1" i="0">
                <a:solidFill>
                  <a:srgbClr val="050000"/>
                </a:solidFill>
                <a:effectLst/>
                <a:latin typeface="+mj-lt"/>
              </a:rPr>
              <a:t>After a few days in the Tower, he was released by King James and his fine overturned. But, his public fall could not be undone and Bacon would never return to parliament or public office.</a:t>
            </a:r>
          </a:p>
          <a:p>
            <a:endParaRPr lang="en-US" b="1">
              <a:latin typeface="+mj-lt"/>
            </a:endParaRPr>
          </a:p>
        </p:txBody>
      </p:sp>
      <p:sp>
        <p:nvSpPr>
          <p:cNvPr id="5" name="Title 1">
            <a:extLst>
              <a:ext uri="{FF2B5EF4-FFF2-40B4-BE49-F238E27FC236}">
                <a16:creationId xmlns:a16="http://schemas.microsoft.com/office/drawing/2014/main" id="{EF154BBB-425B-F046-A25C-81F5418ABFCC}"/>
              </a:ext>
            </a:extLst>
          </p:cNvPr>
          <p:cNvSpPr txBox="1">
            <a:spLocks noGrp="1"/>
          </p:cNvSpPr>
          <p:nvPr>
            <p:ph type="title"/>
          </p:nvPr>
        </p:nvSpPr>
        <p:spPr>
          <a:prstGeom prst="rect">
            <a:avLst/>
          </a:prstGeom>
        </p:spPr>
        <p:txBody>
          <a:bodyPr vert="horz" lIns="91440" tIns="45720" rIns="91440" bIns="45720" rtlCol="0" anchor="t">
            <a:normAutofit fontScale="90000"/>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GB" sz="7200"/>
              <a:t>Bacon’s career</a:t>
            </a:r>
            <a:endParaRPr lang="en-US" sz="7200"/>
          </a:p>
        </p:txBody>
      </p:sp>
    </p:spTree>
    <p:extLst>
      <p:ext uri="{BB962C8B-B14F-4D97-AF65-F5344CB8AC3E}">
        <p14:creationId xmlns:p14="http://schemas.microsoft.com/office/powerpoint/2010/main" val="852556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D007A1-0641-4646-A0ED-792CAF432037}"/>
              </a:ext>
            </a:extLst>
          </p:cNvPr>
          <p:cNvSpPr>
            <a:spLocks noGrp="1"/>
          </p:cNvSpPr>
          <p:nvPr>
            <p:ph idx="1"/>
          </p:nvPr>
        </p:nvSpPr>
        <p:spPr/>
        <p:txBody>
          <a:bodyPr/>
          <a:lstStyle/>
          <a:p>
            <a:r>
              <a:rPr lang="en-GB" b="1"/>
              <a:t>But his fall and retirement proved a blessing in disguise. It was during the last five years of his life that he devoted himself in science and it waa during this period that the best of his works were written. </a:t>
            </a:r>
            <a:endParaRPr lang="en-US" b="1"/>
          </a:p>
        </p:txBody>
      </p:sp>
      <p:sp>
        <p:nvSpPr>
          <p:cNvPr id="5" name="Title 1">
            <a:extLst>
              <a:ext uri="{FF2B5EF4-FFF2-40B4-BE49-F238E27FC236}">
                <a16:creationId xmlns:a16="http://schemas.microsoft.com/office/drawing/2014/main" id="{CF6418DA-FB25-314D-A40D-FE98068D4DD7}"/>
              </a:ext>
            </a:extLst>
          </p:cNvPr>
          <p:cNvSpPr txBox="1">
            <a:spLocks noGrp="1"/>
          </p:cNvSpPr>
          <p:nvPr>
            <p:ph type="title"/>
          </p:nvPr>
        </p:nvSpPr>
        <p:spPr>
          <a:prstGeom prst="rect">
            <a:avLst/>
          </a:prstGeom>
        </p:spPr>
        <p:txBody>
          <a:bodyPr vert="horz" lIns="91440" tIns="45720" rIns="91440" bIns="45720" rtlCol="0" anchor="t">
            <a:normAutofit fontScale="90000"/>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GB" sz="7200"/>
              <a:t>Bacon’s career</a:t>
            </a:r>
            <a:endParaRPr lang="en-US" sz="7200"/>
          </a:p>
        </p:txBody>
      </p:sp>
    </p:spTree>
    <p:extLst>
      <p:ext uri="{BB962C8B-B14F-4D97-AF65-F5344CB8AC3E}">
        <p14:creationId xmlns:p14="http://schemas.microsoft.com/office/powerpoint/2010/main" val="1725104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31B38-1D80-5642-BA0B-A6E794CCF0C8}"/>
              </a:ext>
            </a:extLst>
          </p:cNvPr>
          <p:cNvSpPr>
            <a:spLocks noGrp="1"/>
          </p:cNvSpPr>
          <p:nvPr>
            <p:ph type="title"/>
          </p:nvPr>
        </p:nvSpPr>
        <p:spPr/>
        <p:txBody>
          <a:bodyPr>
            <a:noAutofit/>
          </a:bodyPr>
          <a:lstStyle/>
          <a:p>
            <a:r>
              <a:rPr lang="en-GB" sz="3600" b="1"/>
              <a:t>Stylistic Characteristics of Bacon:</a:t>
            </a:r>
            <a:endParaRPr lang="en-US" sz="3600" b="1"/>
          </a:p>
        </p:txBody>
      </p:sp>
      <p:sp>
        <p:nvSpPr>
          <p:cNvPr id="3" name="Content Placeholder 2">
            <a:extLst>
              <a:ext uri="{FF2B5EF4-FFF2-40B4-BE49-F238E27FC236}">
                <a16:creationId xmlns:a16="http://schemas.microsoft.com/office/drawing/2014/main" id="{A7ADDDCB-12D4-C043-9DE1-4D0A77A114CE}"/>
              </a:ext>
            </a:extLst>
          </p:cNvPr>
          <p:cNvSpPr>
            <a:spLocks noGrp="1"/>
          </p:cNvSpPr>
          <p:nvPr>
            <p:ph idx="1"/>
          </p:nvPr>
        </p:nvSpPr>
        <p:spPr>
          <a:xfrm>
            <a:off x="1451579" y="2034287"/>
            <a:ext cx="9603275" cy="4037749"/>
          </a:xfrm>
        </p:spPr>
        <p:txBody>
          <a:bodyPr>
            <a:normAutofit/>
          </a:bodyPr>
          <a:lstStyle/>
          <a:p>
            <a:r>
              <a:rPr lang="en-GB"/>
              <a:t>He is the father of English essay, the father of modern English prose.</a:t>
            </a:r>
          </a:p>
          <a:p>
            <a:r>
              <a:rPr lang="en-GB"/>
              <a:t>Three editions of his essays appeared in his own life – 1597, 1612, 1625.</a:t>
            </a:r>
          </a:p>
          <a:p>
            <a:r>
              <a:rPr lang="en-GB"/>
              <a:t>Characteristics of Bacon’s essays:</a:t>
            </a:r>
          </a:p>
          <a:p>
            <a:pPr marL="914400" lvl="1" indent="-457200">
              <a:buFont typeface="+mj-lt"/>
              <a:buAutoNum type="arabicPeriod"/>
            </a:pPr>
            <a:r>
              <a:rPr lang="en-GB"/>
              <a:t>Brevity and shortness </a:t>
            </a:r>
          </a:p>
          <a:p>
            <a:pPr marL="914400" lvl="1" indent="-457200">
              <a:buFont typeface="+mj-lt"/>
              <a:buAutoNum type="arabicPeriod"/>
            </a:pPr>
            <a:r>
              <a:rPr lang="en-GB"/>
              <a:t>Imcompleteness</a:t>
            </a:r>
          </a:p>
          <a:p>
            <a:pPr marL="914400" lvl="1" indent="-457200">
              <a:buFont typeface="+mj-lt"/>
              <a:buAutoNum type="arabicPeriod"/>
            </a:pPr>
            <a:r>
              <a:rPr lang="en-GB"/>
              <a:t>Impersonal in nature</a:t>
            </a:r>
          </a:p>
          <a:p>
            <a:pPr marL="914400" lvl="1" indent="-457200">
              <a:buFont typeface="+mj-lt"/>
              <a:buAutoNum type="arabicPeriod"/>
            </a:pPr>
            <a:r>
              <a:rPr lang="en-GB"/>
              <a:t>Informal and unsystematic </a:t>
            </a:r>
          </a:p>
          <a:p>
            <a:pPr marL="914400" lvl="1" indent="-457200">
              <a:buFont typeface="+mj-lt"/>
              <a:buAutoNum type="arabicPeriod"/>
            </a:pPr>
            <a:r>
              <a:rPr lang="en-GB"/>
              <a:t>Attactive and charming </a:t>
            </a:r>
          </a:p>
          <a:p>
            <a:pPr marL="914400" lvl="1" indent="-457200">
              <a:buFont typeface="+mj-lt"/>
              <a:buAutoNum type="arabicPeriod"/>
            </a:pPr>
            <a:r>
              <a:rPr lang="en-GB"/>
              <a:t>Practically suggestive</a:t>
            </a:r>
          </a:p>
        </p:txBody>
      </p:sp>
    </p:spTree>
    <p:extLst>
      <p:ext uri="{BB962C8B-B14F-4D97-AF65-F5344CB8AC3E}">
        <p14:creationId xmlns:p14="http://schemas.microsoft.com/office/powerpoint/2010/main" val="2175728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B40CD-6A93-204B-86A4-40FD6DBB3ABC}"/>
              </a:ext>
            </a:extLst>
          </p:cNvPr>
          <p:cNvSpPr>
            <a:spLocks noGrp="1"/>
          </p:cNvSpPr>
          <p:nvPr>
            <p:ph idx="1"/>
          </p:nvPr>
        </p:nvSpPr>
        <p:spPr>
          <a:xfrm>
            <a:off x="1358803" y="1997177"/>
            <a:ext cx="9603275" cy="3450613"/>
          </a:xfrm>
        </p:spPr>
        <p:txBody>
          <a:bodyPr>
            <a:noAutofit/>
          </a:bodyPr>
          <a:lstStyle/>
          <a:p>
            <a:r>
              <a:rPr lang="en-GB" sz="1600" b="1" i="0">
                <a:solidFill>
                  <a:srgbClr val="3C4043"/>
                </a:solidFill>
                <a:effectLst/>
                <a:latin typeface="+mj-lt"/>
              </a:rPr>
              <a:t>Bacon's style is compact yet polished and indeed some of its conciseness is due to the skillful adaptation of Latin idiom and phrase.</a:t>
            </a:r>
          </a:p>
          <a:p>
            <a:r>
              <a:rPr lang="en-GB" sz="1600" b="1">
                <a:latin typeface="+mj-lt"/>
              </a:rPr>
              <a:t>A spirit of questioning pervades the works of Bacon, especially essays </a:t>
            </a:r>
          </a:p>
          <a:p>
            <a:r>
              <a:rPr lang="en-GB" sz="1600" b="1">
                <a:latin typeface="+mj-lt"/>
              </a:rPr>
              <a:t>Aphoristic, full of analogy and images, quotations and allusions</a:t>
            </a:r>
          </a:p>
          <a:p>
            <a:r>
              <a:rPr lang="en-GB" sz="1600" b="1" i="0">
                <a:solidFill>
                  <a:srgbClr val="54555E"/>
                </a:solidFill>
                <a:effectLst/>
                <a:latin typeface="+mj-lt"/>
              </a:rPr>
              <a:t>Most of the themes used by him are related to:</a:t>
            </a:r>
          </a:p>
          <a:p>
            <a:pPr marL="800100" lvl="1" indent="-342900">
              <a:buFont typeface="+mj-lt"/>
              <a:buAutoNum type="arabicPeriod"/>
            </a:pPr>
            <a:r>
              <a:rPr lang="en-GB" sz="1400" b="1" i="0">
                <a:solidFill>
                  <a:srgbClr val="54555E"/>
                </a:solidFill>
                <a:effectLst/>
                <a:latin typeface="+mj-lt"/>
              </a:rPr>
              <a:t>Worldly wisdom.</a:t>
            </a:r>
          </a:p>
          <a:p>
            <a:pPr marL="800100" lvl="1" indent="-342900">
              <a:buFont typeface="+mj-lt"/>
              <a:buAutoNum type="arabicPeriod"/>
            </a:pPr>
            <a:r>
              <a:rPr lang="en-GB" sz="1400" b="1" i="0">
                <a:solidFill>
                  <a:srgbClr val="54555E"/>
                </a:solidFill>
                <a:effectLst/>
                <a:latin typeface="+mj-lt"/>
              </a:rPr>
              <a:t>Ethical qualities.</a:t>
            </a:r>
          </a:p>
          <a:p>
            <a:pPr marL="800100" lvl="1" indent="-342900">
              <a:buFont typeface="+mj-lt"/>
              <a:buAutoNum type="arabicPeriod"/>
            </a:pPr>
            <a:r>
              <a:rPr lang="en-GB" sz="1400" b="1" i="0">
                <a:solidFill>
                  <a:srgbClr val="54555E"/>
                </a:solidFill>
                <a:effectLst/>
                <a:latin typeface="+mj-lt"/>
              </a:rPr>
              <a:t>Government.</a:t>
            </a:r>
          </a:p>
          <a:p>
            <a:pPr marL="800100" lvl="1" indent="-342900">
              <a:buFont typeface="+mj-lt"/>
              <a:buAutoNum type="arabicPeriod"/>
            </a:pPr>
            <a:r>
              <a:rPr lang="en-GB" sz="1400" b="1" i="0">
                <a:solidFill>
                  <a:srgbClr val="54555E"/>
                </a:solidFill>
                <a:effectLst/>
                <a:latin typeface="+mj-lt"/>
              </a:rPr>
              <a:t>State.</a:t>
            </a:r>
          </a:p>
          <a:p>
            <a:pPr marL="800100" lvl="1" indent="-342900">
              <a:buFont typeface="+mj-lt"/>
              <a:buAutoNum type="arabicPeriod"/>
            </a:pPr>
            <a:r>
              <a:rPr lang="en-GB" sz="1400" b="1" i="0">
                <a:solidFill>
                  <a:srgbClr val="54555E"/>
                </a:solidFill>
                <a:effectLst/>
                <a:latin typeface="+mj-lt"/>
              </a:rPr>
              <a:t>science.</a:t>
            </a:r>
          </a:p>
        </p:txBody>
      </p:sp>
      <p:sp>
        <p:nvSpPr>
          <p:cNvPr id="7" name="Title 1">
            <a:extLst>
              <a:ext uri="{FF2B5EF4-FFF2-40B4-BE49-F238E27FC236}">
                <a16:creationId xmlns:a16="http://schemas.microsoft.com/office/drawing/2014/main" id="{2F50DA11-CD65-8449-A17B-E71AC2890BC2}"/>
              </a:ext>
            </a:extLst>
          </p:cNvPr>
          <p:cNvSpPr txBox="1">
            <a:spLocks noGrp="1"/>
          </p:cNvSpPr>
          <p:nvPr>
            <p:ph type="title"/>
          </p:nvPr>
        </p:nvSpPr>
        <p:spPr>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GB" sz="3600" b="1"/>
              <a:t>Stylistic Characteristics of Bacon:</a:t>
            </a:r>
            <a:endParaRPr lang="en-US" sz="3600" b="1"/>
          </a:p>
        </p:txBody>
      </p:sp>
    </p:spTree>
    <p:extLst>
      <p:ext uri="{BB962C8B-B14F-4D97-AF65-F5344CB8AC3E}">
        <p14:creationId xmlns:p14="http://schemas.microsoft.com/office/powerpoint/2010/main" val="3276921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B4D83-9F36-F84A-884F-535288B64767}"/>
              </a:ext>
            </a:extLst>
          </p:cNvPr>
          <p:cNvSpPr>
            <a:spLocks noGrp="1"/>
          </p:cNvSpPr>
          <p:nvPr>
            <p:ph type="title"/>
          </p:nvPr>
        </p:nvSpPr>
        <p:spPr/>
        <p:txBody>
          <a:bodyPr/>
          <a:lstStyle/>
          <a:p>
            <a:r>
              <a:rPr lang="en-GB" b="1" i="0">
                <a:solidFill>
                  <a:srgbClr val="353535"/>
                </a:solidFill>
                <a:effectLst/>
                <a:latin typeface="Georgia" panose="02040502050405020303" pitchFamily="18" charset="0"/>
              </a:rPr>
              <a:t>Aphoristic style of Bacon</a:t>
            </a:r>
            <a:endParaRPr lang="en-US"/>
          </a:p>
        </p:txBody>
      </p:sp>
      <p:sp>
        <p:nvSpPr>
          <p:cNvPr id="3" name="Content Placeholder 2">
            <a:extLst>
              <a:ext uri="{FF2B5EF4-FFF2-40B4-BE49-F238E27FC236}">
                <a16:creationId xmlns:a16="http://schemas.microsoft.com/office/drawing/2014/main" id="{F0AC04E1-34CE-4945-903C-202BCBCBF42E}"/>
              </a:ext>
            </a:extLst>
          </p:cNvPr>
          <p:cNvSpPr>
            <a:spLocks noGrp="1"/>
          </p:cNvSpPr>
          <p:nvPr>
            <p:ph idx="1"/>
          </p:nvPr>
        </p:nvSpPr>
        <p:spPr/>
        <p:txBody>
          <a:bodyPr>
            <a:normAutofit lnSpcReduction="10000"/>
          </a:bodyPr>
          <a:lstStyle/>
          <a:p>
            <a:r>
              <a:rPr lang="en-GB" b="0" i="0">
                <a:solidFill>
                  <a:srgbClr val="353535"/>
                </a:solidFill>
                <a:effectLst/>
                <a:latin typeface="Georgia" panose="02040502050405020303" pitchFamily="18" charset="0"/>
              </a:rPr>
              <a:t>An aphoristic style means a compact, condensed and epigrammatic style of writing. Bacon’s writing has been admired for various reasons. Some have admired them for dazzling rhetoric, others his grace. In Bacon we find a style which is distinct and at the same time characteristic of his age.  His style includes various qualities. Firstly, he remains the best aphoristic, so he stands the most quotable writer. There is terseness of expression and epigrammatic brevity, in the essays of Bacon. His sentences are brief and rapid, but they are also forceful. As Dean Church says, “</a:t>
            </a:r>
            <a:r>
              <a:rPr lang="en-GB" b="0" i="1">
                <a:solidFill>
                  <a:srgbClr val="353535"/>
                </a:solidFill>
                <a:effectLst/>
                <a:latin typeface="Georgia" panose="02040502050405020303" pitchFamily="18" charset="0"/>
              </a:rPr>
              <a:t>They come down like the strokes of a hammer</a:t>
            </a:r>
            <a:r>
              <a:rPr lang="en-GB" b="0" i="0">
                <a:solidFill>
                  <a:srgbClr val="353535"/>
                </a:solidFill>
                <a:effectLst/>
                <a:latin typeface="Georgia" panose="02040502050405020303" pitchFamily="18" charset="0"/>
              </a:rPr>
              <a:t>.” The force of aphoristic style depends on other stylistic qualities which supplement it. He weighs the pros and cons of a statement and immediately counter-balances it. </a:t>
            </a:r>
            <a:endParaRPr lang="en-US"/>
          </a:p>
        </p:txBody>
      </p:sp>
    </p:spTree>
    <p:extLst>
      <p:ext uri="{BB962C8B-B14F-4D97-AF65-F5344CB8AC3E}">
        <p14:creationId xmlns:p14="http://schemas.microsoft.com/office/powerpoint/2010/main" val="249018224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Gallery</vt:lpstr>
      <vt:lpstr>Social and Literary Background to Sir Francis Bacon Lecture: 03</vt:lpstr>
      <vt:lpstr>PowerPoint Presentation</vt:lpstr>
      <vt:lpstr>Bacon’s career</vt:lpstr>
      <vt:lpstr>Bacon’s career</vt:lpstr>
      <vt:lpstr>Bacon’s career</vt:lpstr>
      <vt:lpstr>Bacon’s career</vt:lpstr>
      <vt:lpstr>Stylistic Characteristics of Bacon:</vt:lpstr>
      <vt:lpstr>Stylistic Characteristics of Bacon:</vt:lpstr>
      <vt:lpstr>Aphoristic style of Bacon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and Literary Background to Sir Francis Bacon</dc:title>
  <dc:creator>shahrina.ru@gmail.com</dc:creator>
  <cp:lastModifiedBy>shahrina.ru@gmail.com</cp:lastModifiedBy>
  <cp:revision>4</cp:revision>
  <dcterms:created xsi:type="dcterms:W3CDTF">2021-01-15T19:22:20Z</dcterms:created>
  <dcterms:modified xsi:type="dcterms:W3CDTF">2021-01-16T10:48:21Z</dcterms:modified>
</cp:coreProperties>
</file>