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72" r:id="rId3"/>
    <p:sldId id="273" r:id="rId4"/>
    <p:sldId id="274" r:id="rId5"/>
    <p:sldId id="275" r:id="rId6"/>
    <p:sldId id="276" r:id="rId7"/>
    <p:sldId id="278" r:id="rId8"/>
    <p:sldId id="279" r:id="rId9"/>
    <p:sldId id="280" r:id="rId10"/>
    <p:sldId id="281" r:id="rId11"/>
    <p:sldId id="282" r:id="rId12"/>
    <p:sldId id="283" r:id="rId13"/>
    <p:sldId id="284" r:id="rId14"/>
    <p:sldId id="285" r:id="rId15"/>
    <p:sldId id="28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5C7C58-C090-45D9-B8AD-00833864D26C}" type="datetimeFigureOut">
              <a:rPr lang="en-US" smtClean="0"/>
              <a:t>10/21/2020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ADA4B7-A690-4BB3-A6EF-32EF9DE41D10}" type="slidenum">
              <a:rPr lang="en-US" smtClean="0"/>
              <a:t>‹#›</a:t>
            </a:fld>
            <a:endParaRPr lang="en-US"/>
          </a:p>
        </p:txBody>
      </p:sp>
    </p:spTree>
    <p:extLst>
      <p:ext uri="{BB962C8B-B14F-4D97-AF65-F5344CB8AC3E}">
        <p14:creationId xmlns:p14="http://schemas.microsoft.com/office/powerpoint/2010/main" val="1710688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8A50B8A5-5A05-438F-A24E-9C44DF0031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BD6C1FDB-9324-4F1D-A030-E9B746D0E1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94E219D2-620B-4A58-B864-2BB8F8A01F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BD70DC-7158-46E4-A5AE-ACCD46E80991}"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8B8B9-A720-41AA-AB38-EE0939149E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A7F153-F1E9-4833-A841-4B59E0142B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21236B-84D4-4C80-9855-FD95AA5B633F}"/>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5" name="Footer Placeholder 4">
            <a:extLst>
              <a:ext uri="{FF2B5EF4-FFF2-40B4-BE49-F238E27FC236}">
                <a16:creationId xmlns:a16="http://schemas.microsoft.com/office/drawing/2014/main" id="{DA37DCE5-197C-40A5-9704-9DE9000EB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625B6-1B41-4235-ADEC-67225846803F}"/>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4022073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4B23-8742-4714-8AEB-A4917C1B27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A452D1-7296-4F84-8265-7A66D8E575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115F55-7FBF-4E3A-86D6-40E41CE09821}"/>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5" name="Footer Placeholder 4">
            <a:extLst>
              <a:ext uri="{FF2B5EF4-FFF2-40B4-BE49-F238E27FC236}">
                <a16:creationId xmlns:a16="http://schemas.microsoft.com/office/drawing/2014/main" id="{8F3CD561-CF9A-462B-A983-8279AE9663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85867F-C65C-48F3-BC8E-C5E2E445F7B9}"/>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1095004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87CAF3-2D0C-4DF1-B917-125BFC25EB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CF23F6-E02F-43F7-9995-3C2D49D748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2FA7E4-B704-4A41-83B8-C2FDA29848C4}"/>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5" name="Footer Placeholder 4">
            <a:extLst>
              <a:ext uri="{FF2B5EF4-FFF2-40B4-BE49-F238E27FC236}">
                <a16:creationId xmlns:a16="http://schemas.microsoft.com/office/drawing/2014/main" id="{9C59978E-F86E-40C6-BDFC-73D666979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1AE7F-DC58-4848-9B1D-0BC62DFA5D3B}"/>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19450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AF64B-E299-4560-994D-4C463525C4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01750C-10DD-4B89-A0E3-84E5EC1AAD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BBE635-9F1C-422A-BDA5-1D91E82B52AC}"/>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5" name="Footer Placeholder 4">
            <a:extLst>
              <a:ext uri="{FF2B5EF4-FFF2-40B4-BE49-F238E27FC236}">
                <a16:creationId xmlns:a16="http://schemas.microsoft.com/office/drawing/2014/main" id="{EAC20519-83CB-4BF8-A349-F619BC3771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232D5-F335-4548-A1F7-CEAAD99ED91C}"/>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3058914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7E18-31AD-4EA8-880D-56576EB42F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FEBBCA-53D8-4226-8F98-419CC55C38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961CAC-86A7-4B84-9628-3B48987EDFC6}"/>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5" name="Footer Placeholder 4">
            <a:extLst>
              <a:ext uri="{FF2B5EF4-FFF2-40B4-BE49-F238E27FC236}">
                <a16:creationId xmlns:a16="http://schemas.microsoft.com/office/drawing/2014/main" id="{02459307-8BF5-4823-8E15-4DF76A29F4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C2339-A5AE-4F8F-85B2-9BC23E02B214}"/>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185364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21FA-7DC2-4970-846D-00D8E043C4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7EDFB0-3657-471E-8F66-DB465A3A90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6A8AEC-4CE9-4EF3-91BD-3C91D5EA27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C52BA3-08AB-4675-B58A-BD020A12F3DF}"/>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6" name="Footer Placeholder 5">
            <a:extLst>
              <a:ext uri="{FF2B5EF4-FFF2-40B4-BE49-F238E27FC236}">
                <a16:creationId xmlns:a16="http://schemas.microsoft.com/office/drawing/2014/main" id="{B6EFEF9E-786F-49B0-BF48-13085CC82D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1188C0-8C68-490D-8F9F-7D3FC5D12C1E}"/>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344513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1E77F-3666-4219-9764-F8FF1438B8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6FABF0-3097-4141-A2E0-06687F33E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A9249A-0F6C-46C8-A5BE-E15EC28BA2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A4B9C1-7DC1-4FD2-9344-30BE340279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0E46B6-5801-4409-9AE1-724A75F3F8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AF9E28-8D28-4BC8-8188-F865573271C8}"/>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8" name="Footer Placeholder 7">
            <a:extLst>
              <a:ext uri="{FF2B5EF4-FFF2-40B4-BE49-F238E27FC236}">
                <a16:creationId xmlns:a16="http://schemas.microsoft.com/office/drawing/2014/main" id="{0081EFEF-4317-422A-9FF0-37E6F12F2D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FB8174-56CF-4D37-B23E-AC2374069EC3}"/>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3075579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92E1C-211B-4BD5-94A5-8A10D1DC9E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394140-39EA-4B9A-A245-BFECD37E4BC0}"/>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4" name="Footer Placeholder 3">
            <a:extLst>
              <a:ext uri="{FF2B5EF4-FFF2-40B4-BE49-F238E27FC236}">
                <a16:creationId xmlns:a16="http://schemas.microsoft.com/office/drawing/2014/main" id="{2624177D-9328-4B2F-964B-FAE8C171D2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F11A93-58E1-467A-8C67-D06AF25CD6DE}"/>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3791441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90EC9E-7D2A-470B-B660-21C2560497B2}"/>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3" name="Footer Placeholder 2">
            <a:extLst>
              <a:ext uri="{FF2B5EF4-FFF2-40B4-BE49-F238E27FC236}">
                <a16:creationId xmlns:a16="http://schemas.microsoft.com/office/drawing/2014/main" id="{39E6A8CB-21EC-493D-A581-384EC3E631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075C5D-0A31-4C36-B424-A0688D64FC0B}"/>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1541090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BD5D5-589F-4759-8A48-BFD2E65BC1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9C33DD-F48D-4E9E-940D-F3DC4B4A5E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BFF1F3-DE2D-409F-9955-0E4122CF0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B2639A-757B-4E38-B758-7C34C62FED42}"/>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6" name="Footer Placeholder 5">
            <a:extLst>
              <a:ext uri="{FF2B5EF4-FFF2-40B4-BE49-F238E27FC236}">
                <a16:creationId xmlns:a16="http://schemas.microsoft.com/office/drawing/2014/main" id="{59720077-7EA8-4C34-9721-9A25D460D6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F0D21C-829A-4D5F-9E43-D29CAC5685D9}"/>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270229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7E39F-67F1-4990-A933-5CABC8B9C5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20A31F-A274-4BFF-8AA8-8634076D4D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654DDC-A2F8-460D-8489-7B1017CE24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2F9080-4EBE-4A51-A930-2F9345AC45C0}"/>
              </a:ext>
            </a:extLst>
          </p:cNvPr>
          <p:cNvSpPr>
            <a:spLocks noGrp="1"/>
          </p:cNvSpPr>
          <p:nvPr>
            <p:ph type="dt" sz="half" idx="10"/>
          </p:nvPr>
        </p:nvSpPr>
        <p:spPr/>
        <p:txBody>
          <a:bodyPr/>
          <a:lstStyle/>
          <a:p>
            <a:fld id="{AD2EF6E3-DC58-4A3A-AFE4-503B656DB738}" type="datetimeFigureOut">
              <a:rPr lang="en-US" smtClean="0"/>
              <a:t>10/21/2020</a:t>
            </a:fld>
            <a:endParaRPr lang="en-US"/>
          </a:p>
        </p:txBody>
      </p:sp>
      <p:sp>
        <p:nvSpPr>
          <p:cNvPr id="6" name="Footer Placeholder 5">
            <a:extLst>
              <a:ext uri="{FF2B5EF4-FFF2-40B4-BE49-F238E27FC236}">
                <a16:creationId xmlns:a16="http://schemas.microsoft.com/office/drawing/2014/main" id="{FE0A6981-6FF8-494C-91BF-38B471F6AE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834231-B52D-408A-BC00-E2DF133B4D08}"/>
              </a:ext>
            </a:extLst>
          </p:cNvPr>
          <p:cNvSpPr>
            <a:spLocks noGrp="1"/>
          </p:cNvSpPr>
          <p:nvPr>
            <p:ph type="sldNum" sz="quarter" idx="12"/>
          </p:nvPr>
        </p:nvSpPr>
        <p:spPr/>
        <p:txBody>
          <a:bodyPr/>
          <a:lstStyle/>
          <a:p>
            <a:fld id="{1EF932D1-D987-4AE9-9446-098E614AB1AF}" type="slidenum">
              <a:rPr lang="en-US" smtClean="0"/>
              <a:t>‹#›</a:t>
            </a:fld>
            <a:endParaRPr lang="en-US"/>
          </a:p>
        </p:txBody>
      </p:sp>
    </p:spTree>
    <p:extLst>
      <p:ext uri="{BB962C8B-B14F-4D97-AF65-F5344CB8AC3E}">
        <p14:creationId xmlns:p14="http://schemas.microsoft.com/office/powerpoint/2010/main" val="2279452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12A2C7-213A-49D6-9351-60594B13C4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6F066D-B3D6-411E-9CB2-5E7485910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13D2DD-18B3-41F2-A206-44DAE64E99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EF6E3-DC58-4A3A-AFE4-503B656DB738}" type="datetimeFigureOut">
              <a:rPr lang="en-US" smtClean="0"/>
              <a:t>10/21/2020</a:t>
            </a:fld>
            <a:endParaRPr lang="en-US"/>
          </a:p>
        </p:txBody>
      </p:sp>
      <p:sp>
        <p:nvSpPr>
          <p:cNvPr id="5" name="Footer Placeholder 4">
            <a:extLst>
              <a:ext uri="{FF2B5EF4-FFF2-40B4-BE49-F238E27FC236}">
                <a16:creationId xmlns:a16="http://schemas.microsoft.com/office/drawing/2014/main" id="{0B902672-46AE-4503-BB58-2EB405C90D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641EF8-E4A3-4F7F-BBFA-A4AA6558F4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F932D1-D987-4AE9-9446-098E614AB1AF}" type="slidenum">
              <a:rPr lang="en-US" smtClean="0"/>
              <a:t>‹#›</a:t>
            </a:fld>
            <a:endParaRPr lang="en-US"/>
          </a:p>
        </p:txBody>
      </p:sp>
    </p:spTree>
    <p:extLst>
      <p:ext uri="{BB962C8B-B14F-4D97-AF65-F5344CB8AC3E}">
        <p14:creationId xmlns:p14="http://schemas.microsoft.com/office/powerpoint/2010/main" val="3906419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ubtitle 2">
            <a:extLst>
              <a:ext uri="{FF2B5EF4-FFF2-40B4-BE49-F238E27FC236}">
                <a16:creationId xmlns:a16="http://schemas.microsoft.com/office/drawing/2014/main" id="{F8BCA530-3401-453F-859F-35308330CB0D}"/>
              </a:ext>
            </a:extLst>
          </p:cNvPr>
          <p:cNvSpPr>
            <a:spLocks noGrp="1"/>
          </p:cNvSpPr>
          <p:nvPr>
            <p:ph type="subTitle" idx="1"/>
          </p:nvPr>
        </p:nvSpPr>
        <p:spPr>
          <a:xfrm>
            <a:off x="2819400" y="3200400"/>
            <a:ext cx="6400800" cy="2743200"/>
          </a:xfrm>
        </p:spPr>
        <p:txBody>
          <a:bodyPr/>
          <a:lstStyle/>
          <a:p>
            <a:pPr eaLnBrk="1" hangingPunct="1">
              <a:defRPr/>
            </a:pPr>
            <a:r>
              <a:rPr lang="en-US" sz="3200" b="1" i="1" dirty="0">
                <a:effectLst>
                  <a:outerShdw blurRad="38100" dist="38100" dir="2700000" algn="tl">
                    <a:srgbClr val="000000">
                      <a:alpha val="43137"/>
                    </a:srgbClr>
                  </a:outerShdw>
                </a:effectLst>
              </a:rPr>
              <a:t>   </a:t>
            </a:r>
            <a:r>
              <a:rPr lang="en-US" sz="3200" b="1" i="1" dirty="0" err="1">
                <a:effectLst>
                  <a:outerShdw blurRad="38100" dist="38100" dir="2700000" algn="tl">
                    <a:srgbClr val="000000">
                      <a:alpha val="43137"/>
                    </a:srgbClr>
                  </a:outerShdw>
                </a:effectLst>
              </a:rPr>
              <a:t>Fatama</a:t>
            </a:r>
            <a:r>
              <a:rPr lang="en-US" sz="3200" b="1" i="1" dirty="0">
                <a:effectLst>
                  <a:outerShdw blurRad="38100" dist="38100" dir="2700000" algn="tl">
                    <a:srgbClr val="000000">
                      <a:alpha val="43137"/>
                    </a:srgbClr>
                  </a:outerShdw>
                </a:effectLst>
              </a:rPr>
              <a:t> </a:t>
            </a:r>
            <a:r>
              <a:rPr lang="en-US" sz="3200" b="1" i="1" dirty="0" err="1">
                <a:effectLst>
                  <a:outerShdw blurRad="38100" dist="38100" dir="2700000" algn="tl">
                    <a:srgbClr val="000000">
                      <a:alpha val="43137"/>
                    </a:srgbClr>
                  </a:outerShdw>
                </a:effectLst>
              </a:rPr>
              <a:t>Binta</a:t>
            </a:r>
            <a:r>
              <a:rPr lang="en-US" sz="3200" b="1" i="1" dirty="0">
                <a:effectLst>
                  <a:outerShdw blurRad="38100" dist="38100" dir="2700000" algn="tl">
                    <a:srgbClr val="000000">
                      <a:alpha val="43137"/>
                    </a:srgbClr>
                  </a:outerShdw>
                </a:effectLst>
              </a:rPr>
              <a:t> </a:t>
            </a:r>
            <a:r>
              <a:rPr lang="en-US" sz="3200" b="1" i="1" dirty="0" err="1">
                <a:effectLst>
                  <a:outerShdw blurRad="38100" dist="38100" dir="2700000" algn="tl">
                    <a:srgbClr val="000000">
                      <a:alpha val="43137"/>
                    </a:srgbClr>
                  </a:outerShdw>
                </a:effectLst>
              </a:rPr>
              <a:t>Rafiq</a:t>
            </a:r>
            <a:r>
              <a:rPr lang="en-US" sz="3200" b="1" i="1" dirty="0">
                <a:effectLst>
                  <a:outerShdw blurRad="38100" dist="38100" dir="2700000" algn="tl">
                    <a:srgbClr val="000000">
                      <a:alpha val="43137"/>
                    </a:srgbClr>
                  </a:outerShdw>
                </a:effectLst>
              </a:rPr>
              <a:t> (FBR)</a:t>
            </a:r>
            <a:endParaRPr lang="en-US" sz="3400" b="1" i="1" dirty="0">
              <a:solidFill>
                <a:srgbClr val="002060"/>
              </a:solidFill>
              <a:effectLst>
                <a:outerShdw blurRad="38100" dist="38100" dir="2700000" algn="tl">
                  <a:srgbClr val="000000">
                    <a:alpha val="43137"/>
                  </a:srgbClr>
                </a:outerShdw>
              </a:effectLst>
            </a:endParaRPr>
          </a:p>
          <a:p>
            <a:pPr eaLnBrk="1" hangingPunct="1">
              <a:defRPr/>
            </a:pPr>
            <a:r>
              <a:rPr lang="en-US" sz="3200" i="1" dirty="0">
                <a:solidFill>
                  <a:srgbClr val="0070C0"/>
                </a:solidFill>
                <a:effectLst>
                  <a:outerShdw blurRad="38100" dist="38100" dir="2700000" algn="tl">
                    <a:srgbClr val="000000">
                      <a:alpha val="43137"/>
                    </a:srgbClr>
                  </a:outerShdw>
                </a:effectLst>
              </a:rPr>
              <a:t>Lecturer, Department of Software Engineering</a:t>
            </a:r>
            <a:r>
              <a:rPr lang="en-US" sz="3200" i="1" dirty="0">
                <a:effectLst>
                  <a:outerShdw blurRad="38100" dist="38100" dir="2700000" algn="tl">
                    <a:srgbClr val="000000">
                      <a:alpha val="43137"/>
                    </a:srgbClr>
                  </a:outerShdw>
                </a:effectLst>
              </a:rPr>
              <a:t> </a:t>
            </a:r>
          </a:p>
          <a:p>
            <a:pPr eaLnBrk="1" hangingPunct="1">
              <a:defRPr/>
            </a:pPr>
            <a:endParaRPr lang="en-US" i="1" dirty="0"/>
          </a:p>
          <a:p>
            <a:pPr eaLnBrk="1" hangingPunct="1">
              <a:defRPr/>
            </a:pPr>
            <a:endParaRPr lang="en-US" i="1" dirty="0"/>
          </a:p>
        </p:txBody>
      </p:sp>
      <p:sp>
        <p:nvSpPr>
          <p:cNvPr id="8195" name="Title 1">
            <a:extLst>
              <a:ext uri="{FF2B5EF4-FFF2-40B4-BE49-F238E27FC236}">
                <a16:creationId xmlns:a16="http://schemas.microsoft.com/office/drawing/2014/main" id="{E0B1873A-42CF-4474-92BF-C2FF8E4EDDEF}"/>
              </a:ext>
            </a:extLst>
          </p:cNvPr>
          <p:cNvSpPr>
            <a:spLocks noGrp="1"/>
          </p:cNvSpPr>
          <p:nvPr>
            <p:ph type="ctrTitle"/>
          </p:nvPr>
        </p:nvSpPr>
        <p:spPr>
          <a:xfrm>
            <a:off x="1981200" y="1219201"/>
            <a:ext cx="8229600" cy="1465263"/>
          </a:xfrm>
        </p:spPr>
        <p:txBody>
          <a:bodyPr>
            <a:normAutofit fontScale="90000"/>
          </a:bodyPr>
          <a:lstStyle/>
          <a:p>
            <a:pPr eaLnBrk="1" hangingPunct="1"/>
            <a:br>
              <a:rPr altLang="en-US" dirty="0"/>
            </a:br>
            <a:r>
              <a:rPr altLang="en-US" sz="4400" b="1" dirty="0"/>
              <a:t>SE </a:t>
            </a:r>
            <a:r>
              <a:rPr lang="en-US" altLang="en-US" sz="4400" b="1" dirty="0"/>
              <a:t>234</a:t>
            </a:r>
            <a:r>
              <a:rPr altLang="en-US" sz="4400" b="1" dirty="0"/>
              <a:t>: Theory of Computation</a:t>
            </a:r>
          </a:p>
        </p:txBody>
      </p:sp>
      <p:pic>
        <p:nvPicPr>
          <p:cNvPr id="8196" name="Picture 5" descr="C:\Users\Sony\Desktop\DIU\diulogo.png">
            <a:extLst>
              <a:ext uri="{FF2B5EF4-FFF2-40B4-BE49-F238E27FC236}">
                <a16:creationId xmlns:a16="http://schemas.microsoft.com/office/drawing/2014/main" id="{D54AFFC7-AE5A-4CA9-BA42-F87F8E584D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5257801"/>
            <a:ext cx="31242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Box 6">
            <a:extLst>
              <a:ext uri="{FF2B5EF4-FFF2-40B4-BE49-F238E27FC236}">
                <a16:creationId xmlns:a16="http://schemas.microsoft.com/office/drawing/2014/main" id="{A6154307-66EB-4051-9532-7C440A4D39C9}"/>
              </a:ext>
            </a:extLst>
          </p:cNvPr>
          <p:cNvSpPr txBox="1">
            <a:spLocks noChangeArrowheads="1"/>
          </p:cNvSpPr>
          <p:nvPr/>
        </p:nvSpPr>
        <p:spPr bwMode="auto">
          <a:xfrm>
            <a:off x="7848600" y="381000"/>
            <a:ext cx="2590800" cy="369888"/>
          </a:xfrm>
          <a:prstGeom prst="rect">
            <a:avLst/>
          </a:prstGeom>
          <a:noFill/>
          <a:ln w="9525">
            <a:noFill/>
            <a:miter lim="800000"/>
            <a:headEnd/>
            <a:tailEnd/>
          </a:ln>
        </p:spPr>
        <p:txBody>
          <a:bodyPr>
            <a:spAutoFit/>
          </a:bodyPr>
          <a:lstStyle/>
          <a:p>
            <a:pPr eaLnBrk="1" hangingPunct="1">
              <a:defRPr/>
            </a:pPr>
            <a:r>
              <a:rPr lang="en-US" b="1" i="1">
                <a:effectLst>
                  <a:outerShdw blurRad="38100" dist="38100" dir="2700000" algn="tl">
                    <a:srgbClr val="000000">
                      <a:alpha val="43137"/>
                    </a:srgbClr>
                  </a:outerShdw>
                </a:effectLst>
                <a:latin typeface="Arial" charset="0"/>
                <a:cs typeface="Arial" charset="0"/>
              </a:rPr>
              <a:t>SE 234: </a:t>
            </a:r>
            <a:r>
              <a:rPr lang="en-US" b="1" i="1" dirty="0">
                <a:effectLst>
                  <a:outerShdw blurRad="38100" dist="38100" dir="2700000" algn="tl">
                    <a:srgbClr val="000000">
                      <a:alpha val="43137"/>
                    </a:srgbClr>
                  </a:outerShdw>
                </a:effectLst>
                <a:latin typeface="Arial" charset="0"/>
                <a:cs typeface="Arial" charset="0"/>
              </a:rPr>
              <a:t>Lecture 2.1</a:t>
            </a:r>
            <a:endParaRPr lang="en-US" b="1" dirty="0">
              <a:effectLst>
                <a:outerShdw blurRad="38100" dist="38100" dir="2700000" algn="tl">
                  <a:srgbClr val="000000">
                    <a:alpha val="43137"/>
                  </a:srgbClr>
                </a:outerShdw>
              </a:effectLst>
              <a:latin typeface="Arial"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AA12A-9ED3-4AB9-82C8-AF9A61F40E7E}"/>
              </a:ext>
            </a:extLst>
          </p:cNvPr>
          <p:cNvSpPr>
            <a:spLocks noGrp="1"/>
          </p:cNvSpPr>
          <p:nvPr>
            <p:ph type="title"/>
          </p:nvPr>
        </p:nvSpPr>
        <p:spPr>
          <a:xfrm>
            <a:off x="838200" y="365125"/>
            <a:ext cx="10515600" cy="633681"/>
          </a:xfrm>
        </p:spPr>
        <p:txBody>
          <a:bodyPr>
            <a:normAutofit/>
          </a:bodyPr>
          <a:lstStyle/>
          <a:p>
            <a:r>
              <a:rPr lang="en-US" sz="3500" b="1" dirty="0"/>
              <a:t>DFA Computation:</a:t>
            </a:r>
          </a:p>
        </p:txBody>
      </p:sp>
      <p:sp>
        <p:nvSpPr>
          <p:cNvPr id="3" name="Content Placeholder 2">
            <a:extLst>
              <a:ext uri="{FF2B5EF4-FFF2-40B4-BE49-F238E27FC236}">
                <a16:creationId xmlns:a16="http://schemas.microsoft.com/office/drawing/2014/main" id="{E5A0A27D-7D18-4364-948C-22EF8752635A}"/>
              </a:ext>
            </a:extLst>
          </p:cNvPr>
          <p:cNvSpPr>
            <a:spLocks noGrp="1"/>
          </p:cNvSpPr>
          <p:nvPr>
            <p:ph idx="1"/>
          </p:nvPr>
        </p:nvSpPr>
        <p:spPr>
          <a:xfrm>
            <a:off x="838200" y="1097280"/>
            <a:ext cx="10515600" cy="5079683"/>
          </a:xfrm>
        </p:spPr>
        <p:txBody>
          <a:bodyPr/>
          <a:lstStyle/>
          <a:p>
            <a:pPr marL="0" indent="0">
              <a:buNone/>
            </a:pPr>
            <a:r>
              <a:rPr lang="en-US" dirty="0"/>
              <a:t>Basic idea how a finite automaton works: </a:t>
            </a:r>
          </a:p>
          <a:p>
            <a:r>
              <a:rPr lang="en-US" dirty="0"/>
              <a:t>It is presented an input string w over an alphabet Σ; i.e., w ∈ Σ*. </a:t>
            </a:r>
          </a:p>
          <a:p>
            <a:r>
              <a:rPr lang="en-US" dirty="0"/>
              <a:t>It reads in the symbols of w from left to right, one at a time. After reading the last symbol, it indicates if it accepts or rejects the string. </a:t>
            </a:r>
          </a:p>
          <a:p>
            <a:r>
              <a:rPr lang="en-US" dirty="0"/>
              <a:t>These machines are useful for string matching, compilers, etc. </a:t>
            </a:r>
          </a:p>
        </p:txBody>
      </p:sp>
    </p:spTree>
    <p:extLst>
      <p:ext uri="{BB962C8B-B14F-4D97-AF65-F5344CB8AC3E}">
        <p14:creationId xmlns:p14="http://schemas.microsoft.com/office/powerpoint/2010/main" val="2000804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CAB40-B187-45DB-B50F-BA2CF649E9C1}"/>
              </a:ext>
            </a:extLst>
          </p:cNvPr>
          <p:cNvSpPr>
            <a:spLocks noGrp="1"/>
          </p:cNvSpPr>
          <p:nvPr>
            <p:ph type="title"/>
          </p:nvPr>
        </p:nvSpPr>
        <p:spPr>
          <a:xfrm>
            <a:off x="838200" y="365126"/>
            <a:ext cx="10515600" cy="577410"/>
          </a:xfrm>
        </p:spPr>
        <p:txBody>
          <a:bodyPr>
            <a:normAutofit/>
          </a:bodyPr>
          <a:lstStyle/>
          <a:p>
            <a:r>
              <a:rPr lang="en-US" sz="3500" b="1" dirty="0"/>
              <a:t>Example:</a:t>
            </a:r>
          </a:p>
        </p:txBody>
      </p:sp>
      <p:sp>
        <p:nvSpPr>
          <p:cNvPr id="3" name="Content Placeholder 2">
            <a:extLst>
              <a:ext uri="{FF2B5EF4-FFF2-40B4-BE49-F238E27FC236}">
                <a16:creationId xmlns:a16="http://schemas.microsoft.com/office/drawing/2014/main" id="{E7B46826-3995-4F7C-815B-5D86E6C71FCB}"/>
              </a:ext>
            </a:extLst>
          </p:cNvPr>
          <p:cNvSpPr>
            <a:spLocks noGrp="1"/>
          </p:cNvSpPr>
          <p:nvPr>
            <p:ph idx="1"/>
          </p:nvPr>
        </p:nvSpPr>
        <p:spPr>
          <a:xfrm>
            <a:off x="838200" y="1055077"/>
            <a:ext cx="10515600" cy="5121886"/>
          </a:xfrm>
        </p:spPr>
        <p:txBody>
          <a:bodyPr>
            <a:normAutofit lnSpcReduction="10000"/>
          </a:bodyPr>
          <a:lstStyle/>
          <a:p>
            <a:pPr marL="0" indent="0">
              <a:buNone/>
            </a:pPr>
            <a:r>
              <a:rPr lang="en-US" dirty="0"/>
              <a:t>DFA with alphabet Σ = {a, b}:</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r>
              <a:rPr lang="en-US" sz="2400" dirty="0"/>
              <a:t>q1, q2, q3 are the states. </a:t>
            </a:r>
          </a:p>
          <a:p>
            <a:pPr marL="0" indent="0">
              <a:buNone/>
            </a:pPr>
            <a:r>
              <a:rPr lang="en-US" sz="2400" dirty="0"/>
              <a:t>• q1 is the start state as it has an arrow coming into it from nowhere.</a:t>
            </a:r>
          </a:p>
          <a:p>
            <a:pPr marL="0" indent="0">
              <a:buNone/>
            </a:pPr>
            <a:r>
              <a:rPr lang="en-US" sz="2400" dirty="0"/>
              <a:t>• q2 is an accept state as it is drawn with a double circle.</a:t>
            </a:r>
          </a:p>
          <a:p>
            <a:r>
              <a:rPr lang="en-US" sz="2400" dirty="0"/>
              <a:t> Edges tell how to move when in a state and a symbol from Σ is read.</a:t>
            </a:r>
          </a:p>
          <a:p>
            <a:pPr marL="0" indent="0">
              <a:buNone/>
            </a:pPr>
            <a:r>
              <a:rPr lang="en-US" sz="2400" dirty="0"/>
              <a:t>• DFA is fed input string w ∈ Σ∗. After reading last symbol of w, if DFA is in an accept state, then string is accepted otherwise, it is rejected.</a:t>
            </a:r>
          </a:p>
        </p:txBody>
      </p:sp>
      <p:pic>
        <p:nvPicPr>
          <p:cNvPr id="7" name="Picture 6">
            <a:extLst>
              <a:ext uri="{FF2B5EF4-FFF2-40B4-BE49-F238E27FC236}">
                <a16:creationId xmlns:a16="http://schemas.microsoft.com/office/drawing/2014/main" id="{2BC3D274-63DB-4C7F-855F-B1B1BE2CFBF5}"/>
              </a:ext>
            </a:extLst>
          </p:cNvPr>
          <p:cNvPicPr>
            <a:picLocks noChangeAspect="1"/>
          </p:cNvPicPr>
          <p:nvPr/>
        </p:nvPicPr>
        <p:blipFill>
          <a:blip r:embed="rId2"/>
          <a:stretch>
            <a:fillRect/>
          </a:stretch>
        </p:blipFill>
        <p:spPr>
          <a:xfrm>
            <a:off x="3024554" y="1695675"/>
            <a:ext cx="3829562" cy="1733325"/>
          </a:xfrm>
          <a:prstGeom prst="rect">
            <a:avLst/>
          </a:prstGeom>
        </p:spPr>
      </p:pic>
      <p:pic>
        <p:nvPicPr>
          <p:cNvPr id="9" name="Picture 8">
            <a:extLst>
              <a:ext uri="{FF2B5EF4-FFF2-40B4-BE49-F238E27FC236}">
                <a16:creationId xmlns:a16="http://schemas.microsoft.com/office/drawing/2014/main" id="{B88B270A-7429-46C2-A348-4B89F2CFDC56}"/>
              </a:ext>
            </a:extLst>
          </p:cNvPr>
          <p:cNvPicPr>
            <a:picLocks noChangeAspect="1"/>
          </p:cNvPicPr>
          <p:nvPr/>
        </p:nvPicPr>
        <p:blipFill>
          <a:blip r:embed="rId3"/>
          <a:stretch>
            <a:fillRect/>
          </a:stretch>
        </p:blipFill>
        <p:spPr>
          <a:xfrm>
            <a:off x="6854116" y="1190190"/>
            <a:ext cx="5004034" cy="1733325"/>
          </a:xfrm>
          <a:prstGeom prst="rect">
            <a:avLst/>
          </a:prstGeom>
        </p:spPr>
      </p:pic>
    </p:spTree>
    <p:extLst>
      <p:ext uri="{BB962C8B-B14F-4D97-AF65-F5344CB8AC3E}">
        <p14:creationId xmlns:p14="http://schemas.microsoft.com/office/powerpoint/2010/main" val="412099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743C2-6170-4277-95D8-238D382DF6D4}"/>
              </a:ext>
            </a:extLst>
          </p:cNvPr>
          <p:cNvSpPr>
            <a:spLocks noGrp="1"/>
          </p:cNvSpPr>
          <p:nvPr>
            <p:ph type="title"/>
          </p:nvPr>
        </p:nvSpPr>
        <p:spPr>
          <a:xfrm>
            <a:off x="838200" y="365126"/>
            <a:ext cx="10515600" cy="422666"/>
          </a:xfrm>
        </p:spPr>
        <p:txBody>
          <a:bodyPr>
            <a:noAutofit/>
          </a:bodyPr>
          <a:lstStyle/>
          <a:p>
            <a:r>
              <a:rPr lang="en-US" sz="3500" b="1" dirty="0"/>
              <a:t>Example Cont.</a:t>
            </a:r>
          </a:p>
        </p:txBody>
      </p:sp>
      <p:sp>
        <p:nvSpPr>
          <p:cNvPr id="3" name="Content Placeholder 2">
            <a:extLst>
              <a:ext uri="{FF2B5EF4-FFF2-40B4-BE49-F238E27FC236}">
                <a16:creationId xmlns:a16="http://schemas.microsoft.com/office/drawing/2014/main" id="{13BBC41E-E9AB-4195-B23C-9A8AADE539DE}"/>
              </a:ext>
            </a:extLst>
          </p:cNvPr>
          <p:cNvSpPr>
            <a:spLocks noGrp="1"/>
          </p:cNvSpPr>
          <p:nvPr>
            <p:ph idx="1"/>
          </p:nvPr>
        </p:nvSpPr>
        <p:spPr>
          <a:xfrm>
            <a:off x="838200" y="1111348"/>
            <a:ext cx="10515600" cy="5065615"/>
          </a:xfrm>
        </p:spPr>
        <p:txBody>
          <a:bodyPr/>
          <a:lstStyle/>
          <a:p>
            <a:r>
              <a:rPr lang="en-US" sz="2800" dirty="0"/>
              <a:t>Process the following strings over Σ = {a, b} on above machine:</a:t>
            </a:r>
          </a:p>
          <a:p>
            <a:pPr marL="0" indent="0">
              <a:buNone/>
            </a:pPr>
            <a:endParaRPr lang="en-US" dirty="0"/>
          </a:p>
        </p:txBody>
      </p:sp>
      <p:pic>
        <p:nvPicPr>
          <p:cNvPr id="5" name="Picture 4">
            <a:extLst>
              <a:ext uri="{FF2B5EF4-FFF2-40B4-BE49-F238E27FC236}">
                <a16:creationId xmlns:a16="http://schemas.microsoft.com/office/drawing/2014/main" id="{7D0C0CFD-62E6-4273-89B8-55F2B25ABCB6}"/>
              </a:ext>
            </a:extLst>
          </p:cNvPr>
          <p:cNvPicPr>
            <a:picLocks noChangeAspect="1"/>
          </p:cNvPicPr>
          <p:nvPr/>
        </p:nvPicPr>
        <p:blipFill>
          <a:blip r:embed="rId2"/>
          <a:stretch>
            <a:fillRect/>
          </a:stretch>
        </p:blipFill>
        <p:spPr>
          <a:xfrm>
            <a:off x="1026318" y="2043331"/>
            <a:ext cx="7924617" cy="1740877"/>
          </a:xfrm>
          <a:prstGeom prst="rect">
            <a:avLst/>
          </a:prstGeom>
        </p:spPr>
      </p:pic>
      <p:pic>
        <p:nvPicPr>
          <p:cNvPr id="7" name="Picture 6">
            <a:extLst>
              <a:ext uri="{FF2B5EF4-FFF2-40B4-BE49-F238E27FC236}">
                <a16:creationId xmlns:a16="http://schemas.microsoft.com/office/drawing/2014/main" id="{FF501F17-C2B5-4293-80EF-7AC131B1AE0E}"/>
              </a:ext>
            </a:extLst>
          </p:cNvPr>
          <p:cNvPicPr>
            <a:picLocks noChangeAspect="1"/>
          </p:cNvPicPr>
          <p:nvPr/>
        </p:nvPicPr>
        <p:blipFill>
          <a:blip r:embed="rId3"/>
          <a:stretch>
            <a:fillRect/>
          </a:stretch>
        </p:blipFill>
        <p:spPr>
          <a:xfrm>
            <a:off x="5204167" y="4032664"/>
            <a:ext cx="5473212" cy="1895842"/>
          </a:xfrm>
          <a:prstGeom prst="rect">
            <a:avLst/>
          </a:prstGeom>
        </p:spPr>
      </p:pic>
      <p:pic>
        <p:nvPicPr>
          <p:cNvPr id="11" name="Picture 10">
            <a:extLst>
              <a:ext uri="{FF2B5EF4-FFF2-40B4-BE49-F238E27FC236}">
                <a16:creationId xmlns:a16="http://schemas.microsoft.com/office/drawing/2014/main" id="{F784E4BD-D68F-44F8-B9E1-884AB3CBD56B}"/>
              </a:ext>
            </a:extLst>
          </p:cNvPr>
          <p:cNvPicPr>
            <a:picLocks noChangeAspect="1"/>
          </p:cNvPicPr>
          <p:nvPr/>
        </p:nvPicPr>
        <p:blipFill>
          <a:blip r:embed="rId4"/>
          <a:stretch>
            <a:fillRect/>
          </a:stretch>
        </p:blipFill>
        <p:spPr>
          <a:xfrm>
            <a:off x="1514621" y="4107764"/>
            <a:ext cx="3829562" cy="1733325"/>
          </a:xfrm>
          <a:prstGeom prst="rect">
            <a:avLst/>
          </a:prstGeom>
        </p:spPr>
      </p:pic>
    </p:spTree>
    <p:extLst>
      <p:ext uri="{BB962C8B-B14F-4D97-AF65-F5344CB8AC3E}">
        <p14:creationId xmlns:p14="http://schemas.microsoft.com/office/powerpoint/2010/main" val="1459928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B361C-B383-4260-BE3D-B07ADA72D8E8}"/>
              </a:ext>
            </a:extLst>
          </p:cNvPr>
          <p:cNvSpPr>
            <a:spLocks noGrp="1"/>
          </p:cNvSpPr>
          <p:nvPr>
            <p:ph type="title"/>
          </p:nvPr>
        </p:nvSpPr>
        <p:spPr>
          <a:xfrm>
            <a:off x="838200" y="385298"/>
            <a:ext cx="10515600" cy="591478"/>
          </a:xfrm>
        </p:spPr>
        <p:txBody>
          <a:bodyPr>
            <a:normAutofit/>
          </a:bodyPr>
          <a:lstStyle/>
          <a:p>
            <a:r>
              <a:rPr lang="en-US" sz="3500" b="1" dirty="0"/>
              <a:t>NFA Computation</a:t>
            </a:r>
          </a:p>
        </p:txBody>
      </p:sp>
      <p:pic>
        <p:nvPicPr>
          <p:cNvPr id="7" name="Content Placeholder 6">
            <a:extLst>
              <a:ext uri="{FF2B5EF4-FFF2-40B4-BE49-F238E27FC236}">
                <a16:creationId xmlns:a16="http://schemas.microsoft.com/office/drawing/2014/main" id="{337C8C99-6E2F-45C6-B9C6-D0FB78817363}"/>
              </a:ext>
            </a:extLst>
          </p:cNvPr>
          <p:cNvPicPr>
            <a:picLocks noGrp="1" noChangeAspect="1"/>
          </p:cNvPicPr>
          <p:nvPr>
            <p:ph idx="1"/>
          </p:nvPr>
        </p:nvPicPr>
        <p:blipFill>
          <a:blip r:embed="rId2"/>
          <a:stretch>
            <a:fillRect/>
          </a:stretch>
        </p:blipFill>
        <p:spPr>
          <a:xfrm>
            <a:off x="3010485" y="945124"/>
            <a:ext cx="4660363" cy="1675403"/>
          </a:xfrm>
        </p:spPr>
      </p:pic>
      <p:graphicFrame>
        <p:nvGraphicFramePr>
          <p:cNvPr id="9" name="Table 9">
            <a:extLst>
              <a:ext uri="{FF2B5EF4-FFF2-40B4-BE49-F238E27FC236}">
                <a16:creationId xmlns:a16="http://schemas.microsoft.com/office/drawing/2014/main" id="{8DA96A1E-5E2F-43A0-8186-E19DE7FAD8FA}"/>
              </a:ext>
            </a:extLst>
          </p:cNvPr>
          <p:cNvGraphicFramePr>
            <a:graphicFrameLocks noGrp="1"/>
          </p:cNvGraphicFramePr>
          <p:nvPr>
            <p:extLst>
              <p:ext uri="{D42A27DB-BD31-4B8C-83A1-F6EECF244321}">
                <p14:modId xmlns:p14="http://schemas.microsoft.com/office/powerpoint/2010/main" val="255795213"/>
              </p:ext>
            </p:extLst>
          </p:nvPr>
        </p:nvGraphicFramePr>
        <p:xfrm>
          <a:off x="5340666" y="3180178"/>
          <a:ext cx="6178842" cy="1828800"/>
        </p:xfrm>
        <a:graphic>
          <a:graphicData uri="http://schemas.openxmlformats.org/drawingml/2006/table">
            <a:tbl>
              <a:tblPr firstRow="1" bandRow="1">
                <a:tableStyleId>{5C22544A-7EE6-4342-B048-85BDC9FD1C3A}</a:tableStyleId>
              </a:tblPr>
              <a:tblGrid>
                <a:gridCol w="2059614">
                  <a:extLst>
                    <a:ext uri="{9D8B030D-6E8A-4147-A177-3AD203B41FA5}">
                      <a16:colId xmlns:a16="http://schemas.microsoft.com/office/drawing/2014/main" val="2484524184"/>
                    </a:ext>
                  </a:extLst>
                </a:gridCol>
                <a:gridCol w="2059614">
                  <a:extLst>
                    <a:ext uri="{9D8B030D-6E8A-4147-A177-3AD203B41FA5}">
                      <a16:colId xmlns:a16="http://schemas.microsoft.com/office/drawing/2014/main" val="1088781608"/>
                    </a:ext>
                  </a:extLst>
                </a:gridCol>
                <a:gridCol w="2059614">
                  <a:extLst>
                    <a:ext uri="{9D8B030D-6E8A-4147-A177-3AD203B41FA5}">
                      <a16:colId xmlns:a16="http://schemas.microsoft.com/office/drawing/2014/main" val="1701831633"/>
                    </a:ext>
                  </a:extLst>
                </a:gridCol>
              </a:tblGrid>
              <a:tr h="340588">
                <a:tc>
                  <a:txBody>
                    <a:bodyPr/>
                    <a:lstStyle/>
                    <a:p>
                      <a:endParaRPr lang="en-US" dirty="0"/>
                    </a:p>
                  </a:txBody>
                  <a:tcPr/>
                </a:tc>
                <a:tc>
                  <a:txBody>
                    <a:bodyPr/>
                    <a:lstStyle/>
                    <a:p>
                      <a:pPr algn="ctr"/>
                      <a:r>
                        <a:rPr lang="en-US" dirty="0"/>
                        <a:t>0</a:t>
                      </a:r>
                    </a:p>
                  </a:txBody>
                  <a:tcPr/>
                </a:tc>
                <a:tc>
                  <a:txBody>
                    <a:bodyPr/>
                    <a:lstStyle/>
                    <a:p>
                      <a:pPr algn="ctr"/>
                      <a:r>
                        <a:rPr lang="en-US" dirty="0"/>
                        <a:t>1</a:t>
                      </a:r>
                    </a:p>
                  </a:txBody>
                  <a:tcPr/>
                </a:tc>
                <a:extLst>
                  <a:ext uri="{0D108BD9-81ED-4DB2-BD59-A6C34878D82A}">
                    <a16:rowId xmlns:a16="http://schemas.microsoft.com/office/drawing/2014/main" val="3147309859"/>
                  </a:ext>
                </a:extLst>
              </a:tr>
              <a:tr h="340588">
                <a:tc>
                  <a:txBody>
                    <a:bodyPr/>
                    <a:lstStyle/>
                    <a:p>
                      <a:pPr algn="ctr"/>
                      <a:r>
                        <a:rPr lang="en-US" dirty="0">
                          <a:sym typeface="Wingdings" panose="05000000000000000000" pitchFamily="2" charset="2"/>
                        </a:rPr>
                        <a:t></a:t>
                      </a:r>
                      <a:r>
                        <a:rPr lang="en-US" dirty="0"/>
                        <a:t>q1</a:t>
                      </a:r>
                    </a:p>
                  </a:txBody>
                  <a:tcPr/>
                </a:tc>
                <a:tc>
                  <a:txBody>
                    <a:bodyPr/>
                    <a:lstStyle/>
                    <a:p>
                      <a:pPr algn="ctr"/>
                      <a:r>
                        <a:rPr lang="en-US" dirty="0"/>
                        <a:t>{q1}</a:t>
                      </a:r>
                    </a:p>
                  </a:txBody>
                  <a:tcPr/>
                </a:tc>
                <a:tc>
                  <a:txBody>
                    <a:bodyPr/>
                    <a:lstStyle/>
                    <a:p>
                      <a:pPr algn="ctr"/>
                      <a:r>
                        <a:rPr lang="en-US" dirty="0"/>
                        <a:t>{q1, q2}</a:t>
                      </a:r>
                    </a:p>
                  </a:txBody>
                  <a:tcPr/>
                </a:tc>
                <a:extLst>
                  <a:ext uri="{0D108BD9-81ED-4DB2-BD59-A6C34878D82A}">
                    <a16:rowId xmlns:a16="http://schemas.microsoft.com/office/drawing/2014/main" val="1196331128"/>
                  </a:ext>
                </a:extLst>
              </a:tr>
              <a:tr h="340588">
                <a:tc>
                  <a:txBody>
                    <a:bodyPr/>
                    <a:lstStyle/>
                    <a:p>
                      <a:pPr algn="ctr"/>
                      <a:r>
                        <a:rPr lang="en-US" dirty="0"/>
                        <a:t>q2</a:t>
                      </a:r>
                    </a:p>
                  </a:txBody>
                  <a:tcPr/>
                </a:tc>
                <a:tc>
                  <a:txBody>
                    <a:bodyPr/>
                    <a:lstStyle/>
                    <a:p>
                      <a:pPr algn="ctr"/>
                      <a:r>
                        <a:rPr lang="en-US" dirty="0"/>
                        <a:t>{q3}</a:t>
                      </a:r>
                    </a:p>
                  </a:txBody>
                  <a:tcPr/>
                </a:tc>
                <a:tc>
                  <a:txBody>
                    <a:bodyPr/>
                    <a:lstStyle/>
                    <a:p>
                      <a:pPr algn="ctr"/>
                      <a:r>
                        <a:rPr lang="en-US" dirty="0"/>
                        <a:t>{q3}</a:t>
                      </a:r>
                    </a:p>
                  </a:txBody>
                  <a:tcPr/>
                </a:tc>
                <a:extLst>
                  <a:ext uri="{0D108BD9-81ED-4DB2-BD59-A6C34878D82A}">
                    <a16:rowId xmlns:a16="http://schemas.microsoft.com/office/drawing/2014/main" val="1211581948"/>
                  </a:ext>
                </a:extLst>
              </a:tr>
              <a:tr h="340588">
                <a:tc>
                  <a:txBody>
                    <a:bodyPr/>
                    <a:lstStyle/>
                    <a:p>
                      <a:pPr algn="ctr"/>
                      <a:r>
                        <a:rPr lang="en-US" dirty="0"/>
                        <a:t>q3</a:t>
                      </a:r>
                    </a:p>
                  </a:txBody>
                  <a:tcPr/>
                </a:tc>
                <a:tc>
                  <a:txBody>
                    <a:bodyPr/>
                    <a:lstStyle/>
                    <a:p>
                      <a:pPr algn="ctr"/>
                      <a:r>
                        <a:rPr lang="en-US" dirty="0"/>
                        <a:t>{q4}</a:t>
                      </a:r>
                    </a:p>
                  </a:txBody>
                  <a:tcPr/>
                </a:tc>
                <a:tc>
                  <a:txBody>
                    <a:bodyPr/>
                    <a:lstStyle/>
                    <a:p>
                      <a:pPr algn="ctr"/>
                      <a:r>
                        <a:rPr lang="en-US" dirty="0"/>
                        <a:t>{q4}</a:t>
                      </a:r>
                    </a:p>
                  </a:txBody>
                  <a:tcPr/>
                </a:tc>
                <a:extLst>
                  <a:ext uri="{0D108BD9-81ED-4DB2-BD59-A6C34878D82A}">
                    <a16:rowId xmlns:a16="http://schemas.microsoft.com/office/drawing/2014/main" val="2918661808"/>
                  </a:ext>
                </a:extLst>
              </a:tr>
              <a:tr h="340588">
                <a:tc>
                  <a:txBody>
                    <a:bodyPr/>
                    <a:lstStyle/>
                    <a:p>
                      <a:pPr algn="ctr"/>
                      <a:r>
                        <a:rPr lang="en-US"/>
                        <a:t>*q4</a:t>
                      </a:r>
                      <a:endParaRPr lang="en-US" dirty="0"/>
                    </a:p>
                  </a:txBody>
                  <a:tcPr/>
                </a:tc>
                <a:tc>
                  <a:txBody>
                    <a:bodyPr/>
                    <a:lstStyle/>
                    <a:p>
                      <a:pPr algn="ctr"/>
                      <a:r>
                        <a:rPr lang="en-US" dirty="0"/>
                        <a:t>{}</a:t>
                      </a:r>
                    </a:p>
                  </a:txBody>
                  <a:tcPr/>
                </a:tc>
                <a:tc>
                  <a:txBody>
                    <a:bodyPr/>
                    <a:lstStyle/>
                    <a:p>
                      <a:pPr algn="ctr"/>
                      <a:r>
                        <a:rPr lang="en-US" dirty="0"/>
                        <a:t>{}</a:t>
                      </a:r>
                    </a:p>
                  </a:txBody>
                  <a:tcPr/>
                </a:tc>
                <a:extLst>
                  <a:ext uri="{0D108BD9-81ED-4DB2-BD59-A6C34878D82A}">
                    <a16:rowId xmlns:a16="http://schemas.microsoft.com/office/drawing/2014/main" val="2566627372"/>
                  </a:ext>
                </a:extLst>
              </a:tr>
            </a:tbl>
          </a:graphicData>
        </a:graphic>
      </p:graphicFrame>
    </p:spTree>
    <p:extLst>
      <p:ext uri="{BB962C8B-B14F-4D97-AF65-F5344CB8AC3E}">
        <p14:creationId xmlns:p14="http://schemas.microsoft.com/office/powerpoint/2010/main" val="1898368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748012-6150-4AF3-8BC7-D02CB8BD630A}"/>
              </a:ext>
            </a:extLst>
          </p:cNvPr>
          <p:cNvPicPr>
            <a:picLocks noChangeAspect="1"/>
          </p:cNvPicPr>
          <p:nvPr/>
        </p:nvPicPr>
        <p:blipFill>
          <a:blip r:embed="rId2"/>
          <a:stretch>
            <a:fillRect/>
          </a:stretch>
        </p:blipFill>
        <p:spPr>
          <a:xfrm>
            <a:off x="313958" y="98475"/>
            <a:ext cx="4438456" cy="1659987"/>
          </a:xfrm>
          <a:prstGeom prst="rect">
            <a:avLst/>
          </a:prstGeom>
        </p:spPr>
      </p:pic>
      <p:pic>
        <p:nvPicPr>
          <p:cNvPr id="5" name="Picture 4">
            <a:extLst>
              <a:ext uri="{FF2B5EF4-FFF2-40B4-BE49-F238E27FC236}">
                <a16:creationId xmlns:a16="http://schemas.microsoft.com/office/drawing/2014/main" id="{BB255716-8CD3-432D-A905-0CFEE252B2D0}"/>
              </a:ext>
            </a:extLst>
          </p:cNvPr>
          <p:cNvPicPr>
            <a:picLocks noChangeAspect="1"/>
          </p:cNvPicPr>
          <p:nvPr/>
        </p:nvPicPr>
        <p:blipFill>
          <a:blip r:embed="rId3"/>
          <a:stretch>
            <a:fillRect/>
          </a:stretch>
        </p:blipFill>
        <p:spPr>
          <a:xfrm>
            <a:off x="1282650" y="2081138"/>
            <a:ext cx="2754777" cy="4318299"/>
          </a:xfrm>
          <a:prstGeom prst="rect">
            <a:avLst/>
          </a:prstGeom>
        </p:spPr>
      </p:pic>
      <p:graphicFrame>
        <p:nvGraphicFramePr>
          <p:cNvPr id="7" name="Table 6">
            <a:extLst>
              <a:ext uri="{FF2B5EF4-FFF2-40B4-BE49-F238E27FC236}">
                <a16:creationId xmlns:a16="http://schemas.microsoft.com/office/drawing/2014/main" id="{FD0E36A1-8F80-4635-8E03-312076CB8FBC}"/>
              </a:ext>
            </a:extLst>
          </p:cNvPr>
          <p:cNvGraphicFramePr/>
          <p:nvPr>
            <p:extLst>
              <p:ext uri="{D42A27DB-BD31-4B8C-83A1-F6EECF244321}">
                <p14:modId xmlns:p14="http://schemas.microsoft.com/office/powerpoint/2010/main" val="1637783904"/>
              </p:ext>
            </p:extLst>
          </p:nvPr>
        </p:nvGraphicFramePr>
        <p:xfrm>
          <a:off x="4944893" y="252338"/>
          <a:ext cx="6184899" cy="1828800"/>
        </p:xfrm>
        <a:graphic>
          <a:graphicData uri="http://schemas.openxmlformats.org/drawingml/2006/table">
            <a:tbl>
              <a:tblPr firstRow="1" bandRow="1">
                <a:tableStyleId>{5C22544A-7EE6-4342-B048-85BDC9FD1C3A}</a:tableStyleId>
              </a:tblPr>
              <a:tblGrid>
                <a:gridCol w="2061633">
                  <a:extLst>
                    <a:ext uri="{9D8B030D-6E8A-4147-A177-3AD203B41FA5}">
                      <a16:colId xmlns:a16="http://schemas.microsoft.com/office/drawing/2014/main" val="569099707"/>
                    </a:ext>
                  </a:extLst>
                </a:gridCol>
                <a:gridCol w="2061633">
                  <a:extLst>
                    <a:ext uri="{9D8B030D-6E8A-4147-A177-3AD203B41FA5}">
                      <a16:colId xmlns:a16="http://schemas.microsoft.com/office/drawing/2014/main" val="299167680"/>
                    </a:ext>
                  </a:extLst>
                </a:gridCol>
                <a:gridCol w="2061633">
                  <a:extLst>
                    <a:ext uri="{9D8B030D-6E8A-4147-A177-3AD203B41FA5}">
                      <a16:colId xmlns:a16="http://schemas.microsoft.com/office/drawing/2014/main" val="2131795971"/>
                    </a:ext>
                  </a:extLst>
                </a:gridCol>
              </a:tblGrid>
              <a:tr h="340614">
                <a:tc>
                  <a:txBody>
                    <a:bodyPr/>
                    <a:lstStyle/>
                    <a:p>
                      <a:pPr algn="l" fontAlgn="t">
                        <a:spcBef>
                          <a:spcPts val="0"/>
                        </a:spcBef>
                        <a:spcAft>
                          <a:spcPts val="0"/>
                        </a:spcAft>
                      </a:pPr>
                      <a:endParaRPr lang="en-US"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US" sz="1800" u="none" strike="noStrike">
                          <a:effectLst/>
                        </a:rPr>
                        <a:t>0</a:t>
                      </a:r>
                      <a:endParaRPr lang="en-US"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US" sz="1800" u="none" strike="noStrike">
                          <a:effectLst/>
                        </a:rPr>
                        <a:t>1</a:t>
                      </a:r>
                      <a:endParaRPr lang="en-US" sz="1800" b="0" i="0" u="none" strike="noStrike">
                        <a:effectLst/>
                        <a:latin typeface="Arial" panose="020B0604020202020204" pitchFamily="34" charset="0"/>
                      </a:endParaRPr>
                    </a:p>
                  </a:txBody>
                  <a:tcPr/>
                </a:tc>
                <a:extLst>
                  <a:ext uri="{0D108BD9-81ED-4DB2-BD59-A6C34878D82A}">
                    <a16:rowId xmlns:a16="http://schemas.microsoft.com/office/drawing/2014/main" val="3868342789"/>
                  </a:ext>
                </a:extLst>
              </a:tr>
              <a:tr h="340614">
                <a:tc>
                  <a:txBody>
                    <a:bodyPr/>
                    <a:lstStyle/>
                    <a:p>
                      <a:pPr algn="ctr" fontAlgn="t">
                        <a:spcBef>
                          <a:spcPts val="0"/>
                        </a:spcBef>
                        <a:spcAft>
                          <a:spcPts val="0"/>
                        </a:spcAft>
                      </a:pPr>
                      <a:r>
                        <a:rPr lang="en-US" sz="1800" u="none" strike="noStrike">
                          <a:effectLst/>
                        </a:rPr>
                        <a:t>q1</a:t>
                      </a:r>
                      <a:endParaRPr lang="en-US"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US" sz="1800" u="none" strike="noStrike">
                          <a:effectLst/>
                        </a:rPr>
                        <a:t>{q1}</a:t>
                      </a:r>
                      <a:endParaRPr lang="en-US"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US" sz="1800" u="none" strike="noStrike">
                          <a:effectLst/>
                        </a:rPr>
                        <a:t>{q1, q2}</a:t>
                      </a:r>
                      <a:endParaRPr lang="en-US" sz="1800" b="0" i="0" u="none" strike="noStrike">
                        <a:effectLst/>
                        <a:latin typeface="Arial" panose="020B0604020202020204" pitchFamily="34" charset="0"/>
                      </a:endParaRPr>
                    </a:p>
                  </a:txBody>
                  <a:tcPr/>
                </a:tc>
                <a:extLst>
                  <a:ext uri="{0D108BD9-81ED-4DB2-BD59-A6C34878D82A}">
                    <a16:rowId xmlns:a16="http://schemas.microsoft.com/office/drawing/2014/main" val="2309202877"/>
                  </a:ext>
                </a:extLst>
              </a:tr>
              <a:tr h="340614">
                <a:tc>
                  <a:txBody>
                    <a:bodyPr/>
                    <a:lstStyle/>
                    <a:p>
                      <a:pPr algn="ctr" fontAlgn="t">
                        <a:spcBef>
                          <a:spcPts val="0"/>
                        </a:spcBef>
                        <a:spcAft>
                          <a:spcPts val="0"/>
                        </a:spcAft>
                      </a:pPr>
                      <a:r>
                        <a:rPr lang="en-US" sz="1800" u="none" strike="noStrike">
                          <a:effectLst/>
                        </a:rPr>
                        <a:t>q2</a:t>
                      </a:r>
                      <a:endParaRPr lang="en-US"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US" sz="1800" u="none" strike="noStrike">
                          <a:effectLst/>
                        </a:rPr>
                        <a:t>{q3}</a:t>
                      </a:r>
                      <a:endParaRPr lang="en-US"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US" sz="1800" u="none" strike="noStrike">
                          <a:effectLst/>
                        </a:rPr>
                        <a:t>{q3}</a:t>
                      </a:r>
                      <a:endParaRPr lang="en-US" sz="1800" b="0" i="0" u="none" strike="noStrike">
                        <a:effectLst/>
                        <a:latin typeface="Arial" panose="020B0604020202020204" pitchFamily="34" charset="0"/>
                      </a:endParaRPr>
                    </a:p>
                  </a:txBody>
                  <a:tcPr/>
                </a:tc>
                <a:extLst>
                  <a:ext uri="{0D108BD9-81ED-4DB2-BD59-A6C34878D82A}">
                    <a16:rowId xmlns:a16="http://schemas.microsoft.com/office/drawing/2014/main" val="1742002336"/>
                  </a:ext>
                </a:extLst>
              </a:tr>
              <a:tr h="340614">
                <a:tc>
                  <a:txBody>
                    <a:bodyPr/>
                    <a:lstStyle/>
                    <a:p>
                      <a:pPr algn="ctr" fontAlgn="t">
                        <a:spcBef>
                          <a:spcPts val="0"/>
                        </a:spcBef>
                        <a:spcAft>
                          <a:spcPts val="0"/>
                        </a:spcAft>
                      </a:pPr>
                      <a:r>
                        <a:rPr lang="en-US" sz="1800" u="none" strike="noStrike">
                          <a:effectLst/>
                        </a:rPr>
                        <a:t>q3</a:t>
                      </a:r>
                      <a:endParaRPr lang="en-US"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US" sz="1800" u="none" strike="noStrike">
                          <a:effectLst/>
                        </a:rPr>
                        <a:t>{q4}</a:t>
                      </a:r>
                      <a:endParaRPr lang="en-US"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US" sz="1800" u="none" strike="noStrike">
                          <a:effectLst/>
                        </a:rPr>
                        <a:t>{q4}</a:t>
                      </a:r>
                      <a:endParaRPr lang="en-US" sz="1800" b="0" i="0" u="none" strike="noStrike">
                        <a:effectLst/>
                        <a:latin typeface="Arial" panose="020B0604020202020204" pitchFamily="34" charset="0"/>
                      </a:endParaRPr>
                    </a:p>
                  </a:txBody>
                  <a:tcPr/>
                </a:tc>
                <a:extLst>
                  <a:ext uri="{0D108BD9-81ED-4DB2-BD59-A6C34878D82A}">
                    <a16:rowId xmlns:a16="http://schemas.microsoft.com/office/drawing/2014/main" val="3631533278"/>
                  </a:ext>
                </a:extLst>
              </a:tr>
              <a:tr h="340614">
                <a:tc>
                  <a:txBody>
                    <a:bodyPr/>
                    <a:lstStyle/>
                    <a:p>
                      <a:pPr algn="ctr" fontAlgn="t">
                        <a:spcBef>
                          <a:spcPts val="0"/>
                        </a:spcBef>
                        <a:spcAft>
                          <a:spcPts val="0"/>
                        </a:spcAft>
                      </a:pPr>
                      <a:r>
                        <a:rPr lang="en-US" sz="1800" u="none" strike="noStrike">
                          <a:effectLst/>
                        </a:rPr>
                        <a:t>q4</a:t>
                      </a:r>
                      <a:endParaRPr lang="en-US"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US" sz="1800" u="none" strike="noStrike">
                          <a:effectLst/>
                        </a:rPr>
                        <a:t>{}</a:t>
                      </a:r>
                      <a:endParaRPr lang="en-US" sz="1800" b="0" i="0" u="none" strike="noStrike">
                        <a:effectLst/>
                        <a:latin typeface="Arial" panose="020B0604020202020204" pitchFamily="34" charset="0"/>
                      </a:endParaRPr>
                    </a:p>
                  </a:txBody>
                  <a:tcPr/>
                </a:tc>
                <a:tc>
                  <a:txBody>
                    <a:bodyPr/>
                    <a:lstStyle/>
                    <a:p>
                      <a:pPr algn="ctr" fontAlgn="t">
                        <a:spcBef>
                          <a:spcPts val="0"/>
                        </a:spcBef>
                        <a:spcAft>
                          <a:spcPts val="0"/>
                        </a:spcAft>
                      </a:pPr>
                      <a:r>
                        <a:rPr lang="en-US" sz="1800" u="none" strike="noStrike" dirty="0">
                          <a:effectLst/>
                        </a:rPr>
                        <a:t>{}</a:t>
                      </a:r>
                      <a:endParaRPr lang="en-US" sz="1800" b="0" i="0" u="none" strike="noStrike" dirty="0">
                        <a:effectLst/>
                        <a:latin typeface="Arial" panose="020B0604020202020204" pitchFamily="34" charset="0"/>
                      </a:endParaRPr>
                    </a:p>
                  </a:txBody>
                  <a:tcPr/>
                </a:tc>
                <a:extLst>
                  <a:ext uri="{0D108BD9-81ED-4DB2-BD59-A6C34878D82A}">
                    <a16:rowId xmlns:a16="http://schemas.microsoft.com/office/drawing/2014/main" val="2055234861"/>
                  </a:ext>
                </a:extLst>
              </a:tr>
            </a:tbl>
          </a:graphicData>
        </a:graphic>
      </p:graphicFrame>
      <p:pic>
        <p:nvPicPr>
          <p:cNvPr id="9" name="Picture 8">
            <a:extLst>
              <a:ext uri="{FF2B5EF4-FFF2-40B4-BE49-F238E27FC236}">
                <a16:creationId xmlns:a16="http://schemas.microsoft.com/office/drawing/2014/main" id="{456DCAFA-E6F4-4508-BF24-68EB529EDF3D}"/>
              </a:ext>
            </a:extLst>
          </p:cNvPr>
          <p:cNvPicPr>
            <a:picLocks noChangeAspect="1"/>
          </p:cNvPicPr>
          <p:nvPr/>
        </p:nvPicPr>
        <p:blipFill>
          <a:blip r:embed="rId4"/>
          <a:stretch>
            <a:fillRect/>
          </a:stretch>
        </p:blipFill>
        <p:spPr>
          <a:xfrm>
            <a:off x="6265691" y="3902149"/>
            <a:ext cx="3560637" cy="1359168"/>
          </a:xfrm>
          <a:prstGeom prst="rect">
            <a:avLst/>
          </a:prstGeom>
        </p:spPr>
      </p:pic>
    </p:spTree>
    <p:extLst>
      <p:ext uri="{BB962C8B-B14F-4D97-AF65-F5344CB8AC3E}">
        <p14:creationId xmlns:p14="http://schemas.microsoft.com/office/powerpoint/2010/main" val="2973175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a:extLst>
              <a:ext uri="{FF2B5EF4-FFF2-40B4-BE49-F238E27FC236}">
                <a16:creationId xmlns:a16="http://schemas.microsoft.com/office/drawing/2014/main" id="{EE74D9C7-FBA7-4CD4-8BFC-97BDC8B1D324}"/>
              </a:ext>
            </a:extLst>
          </p:cNvPr>
          <p:cNvSpPr>
            <a:spLocks noGrp="1" noChangeArrowheads="1"/>
          </p:cNvSpPr>
          <p:nvPr>
            <p:ph type="sldNum" sz="quarter" idx="12"/>
          </p:nvPr>
        </p:nvSpPr>
        <p:spPr bwMode="auto">
          <a:extLst>
            <a:ext uri="{91240B29-F687-4F45-9708-019B960494DF}">
              <a14:hiddenLine xmlns:a14="http://schemas.microsoft.com/office/drawing/2010/main" w="9525">
                <a:solidFill>
                  <a:srgbClr val="000000"/>
                </a:solidFill>
                <a:round/>
                <a:headEnd/>
                <a:tailEnd/>
              </a14:hiddenLine>
            </a:ext>
          </a:extLst>
        </p:spPr>
        <p:txBody>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spcBef>
                <a:spcPct val="0"/>
              </a:spcBef>
              <a:buClrTx/>
              <a:buSzTx/>
              <a:buFontTx/>
              <a:buNone/>
            </a:pPr>
            <a:fld id="{E3C87921-EE36-41B7-943E-2260291E31DF}" type="slidenum">
              <a:rPr lang="en-US" altLang="en-US" sz="1400">
                <a:solidFill>
                  <a:srgbClr val="FFFFFF"/>
                </a:solidFill>
                <a:latin typeface="Franklin Gothic Book" panose="020B0503020102020204" pitchFamily="34" charset="0"/>
              </a:rPr>
              <a:pPr>
                <a:spcBef>
                  <a:spcPct val="0"/>
                </a:spcBef>
                <a:buClrTx/>
                <a:buSzTx/>
                <a:buFontTx/>
                <a:buNone/>
              </a:pPr>
              <a:t>15</a:t>
            </a:fld>
            <a:endParaRPr lang="en-US" altLang="en-US" sz="1400">
              <a:solidFill>
                <a:srgbClr val="FFFFFF"/>
              </a:solidFill>
              <a:latin typeface="Franklin Gothic Book" panose="020B0503020102020204" pitchFamily="34" charset="0"/>
            </a:endParaRPr>
          </a:p>
        </p:txBody>
      </p:sp>
      <p:pic>
        <p:nvPicPr>
          <p:cNvPr id="23555" name="Picture 2">
            <a:extLst>
              <a:ext uri="{FF2B5EF4-FFF2-40B4-BE49-F238E27FC236}">
                <a16:creationId xmlns:a16="http://schemas.microsoft.com/office/drawing/2014/main" id="{FA803A36-30BC-46D7-A4CC-6C968F08B6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533401"/>
            <a:ext cx="4343400"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1F5491BE-E782-4A60-83F9-BCA470DD3B36}"/>
              </a:ext>
            </a:extLst>
          </p:cNvPr>
          <p:cNvSpPr/>
          <p:nvPr/>
        </p:nvSpPr>
        <p:spPr>
          <a:xfrm>
            <a:off x="3733800" y="4419600"/>
            <a:ext cx="5181600" cy="2492990"/>
          </a:xfrm>
          <a:prstGeom prst="rect">
            <a:avLst/>
          </a:prstGeom>
        </p:spPr>
        <p:txBody>
          <a:bodyPr>
            <a:spAutoFit/>
          </a:bodyPr>
          <a:lstStyle/>
          <a:p>
            <a:pPr algn="ctr" eaLnBrk="1" hangingPunct="1">
              <a:defRPr/>
            </a:pPr>
            <a:r>
              <a:rPr lang="en-US" sz="7800" dirty="0">
                <a:effectLst>
                  <a:outerShdw blurRad="38100" dist="38100" dir="2700000" algn="tl">
                    <a:srgbClr val="000000">
                      <a:alpha val="43137"/>
                    </a:srgbClr>
                  </a:outerShdw>
                </a:effectLst>
                <a:cs typeface="Arial" charset="0"/>
              </a:rPr>
              <a:t>End of Slides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7CDC-5087-4403-92D3-36EFEFF2A3F6}"/>
              </a:ext>
            </a:extLst>
          </p:cNvPr>
          <p:cNvSpPr>
            <a:spLocks noGrp="1"/>
          </p:cNvSpPr>
          <p:nvPr>
            <p:ph type="title"/>
          </p:nvPr>
        </p:nvSpPr>
        <p:spPr/>
        <p:txBody>
          <a:bodyPr/>
          <a:lstStyle/>
          <a:p>
            <a:r>
              <a:rPr lang="en-US" b="1" i="0" dirty="0">
                <a:effectLst/>
                <a:latin typeface="Arial" panose="020B0604020202020204" pitchFamily="34" charset="0"/>
              </a:rPr>
              <a:t>Deterministic Finite Automaton (DFA)</a:t>
            </a:r>
            <a:endParaRPr lang="en-US" dirty="0"/>
          </a:p>
        </p:txBody>
      </p:sp>
      <p:sp>
        <p:nvSpPr>
          <p:cNvPr id="5" name="Content Placeholder 4">
            <a:extLst>
              <a:ext uri="{FF2B5EF4-FFF2-40B4-BE49-F238E27FC236}">
                <a16:creationId xmlns:a16="http://schemas.microsoft.com/office/drawing/2014/main" id="{3018C82B-3247-469D-9E31-D07552DA085D}"/>
              </a:ext>
            </a:extLst>
          </p:cNvPr>
          <p:cNvSpPr txBox="1">
            <a:spLocks noGrp="1"/>
          </p:cNvSpPr>
          <p:nvPr>
            <p:ph idx="1"/>
          </p:nvPr>
        </p:nvSpPr>
        <p:spPr>
          <a:xfrm>
            <a:off x="1575582" y="2391507"/>
            <a:ext cx="9778218" cy="4037003"/>
          </a:xfrm>
          <a:prstGeom prst="rect">
            <a:avLst/>
          </a:prstGeom>
          <a:noFill/>
        </p:spPr>
        <p:txBody>
          <a:bodyPr wrap="square">
            <a:spAutoFit/>
          </a:bodyPr>
          <a:lstStyle/>
          <a:p>
            <a:pPr marL="0" indent="0" algn="just">
              <a:buNone/>
            </a:pPr>
            <a:r>
              <a:rPr lang="en-US" sz="2000" b="0" i="0" dirty="0">
                <a:solidFill>
                  <a:srgbClr val="000000"/>
                </a:solidFill>
                <a:effectLst/>
                <a:latin typeface="Arial" panose="020B0604020202020204" pitchFamily="34" charset="0"/>
              </a:rPr>
              <a:t>In DFA, for each input symbol, one can determine the state to which the machine will move. Hence, it is called </a:t>
            </a:r>
            <a:r>
              <a:rPr lang="en-US" sz="2000" b="1" i="0" dirty="0">
                <a:solidFill>
                  <a:srgbClr val="000000"/>
                </a:solidFill>
                <a:effectLst/>
                <a:latin typeface="Arial" panose="020B0604020202020204" pitchFamily="34" charset="0"/>
              </a:rPr>
              <a:t>Deterministic Automaton</a:t>
            </a:r>
            <a:r>
              <a:rPr lang="en-US" sz="2000" b="0" i="0" dirty="0">
                <a:solidFill>
                  <a:srgbClr val="000000"/>
                </a:solidFill>
                <a:effectLst/>
                <a:latin typeface="Arial" panose="020B0604020202020204" pitchFamily="34" charset="0"/>
              </a:rPr>
              <a:t>. As it has a finite number of states, the machine is called </a:t>
            </a:r>
            <a:r>
              <a:rPr lang="en-US" sz="2000" b="1" i="0" dirty="0">
                <a:solidFill>
                  <a:srgbClr val="000000"/>
                </a:solidFill>
                <a:effectLst/>
                <a:latin typeface="Arial" panose="020B0604020202020204" pitchFamily="34" charset="0"/>
              </a:rPr>
              <a:t>Deterministic Finite Machine</a:t>
            </a:r>
            <a:r>
              <a:rPr lang="en-US" sz="2000" b="0" i="0" dirty="0">
                <a:solidFill>
                  <a:srgbClr val="000000"/>
                </a:solidFill>
                <a:effectLst/>
                <a:latin typeface="Arial" panose="020B0604020202020204" pitchFamily="34" charset="0"/>
              </a:rPr>
              <a:t> or </a:t>
            </a:r>
            <a:r>
              <a:rPr lang="en-US" sz="2000" b="1" i="0" dirty="0">
                <a:solidFill>
                  <a:srgbClr val="000000"/>
                </a:solidFill>
                <a:effectLst/>
                <a:latin typeface="Arial" panose="020B0604020202020204" pitchFamily="34" charset="0"/>
              </a:rPr>
              <a:t>Deterministic Finite Automaton.</a:t>
            </a:r>
            <a:endParaRPr lang="en-US" sz="2000" b="0" i="0" dirty="0">
              <a:solidFill>
                <a:srgbClr val="000000"/>
              </a:solidFill>
              <a:effectLst/>
              <a:latin typeface="Arial" panose="020B0604020202020204" pitchFamily="34" charset="0"/>
            </a:endParaRPr>
          </a:p>
          <a:p>
            <a:pPr marL="0" indent="0" algn="l">
              <a:buNone/>
            </a:pPr>
            <a:r>
              <a:rPr lang="en-US" sz="2000" b="1" i="0" dirty="0">
                <a:effectLst/>
                <a:latin typeface="Arial" panose="020B0604020202020204" pitchFamily="34" charset="0"/>
              </a:rPr>
              <a:t>Formal Definition of a DFA</a:t>
            </a:r>
          </a:p>
          <a:p>
            <a:pPr marL="0" indent="0" algn="just">
              <a:buNone/>
            </a:pPr>
            <a:r>
              <a:rPr lang="en-US" sz="2000" b="0" i="0" dirty="0">
                <a:solidFill>
                  <a:srgbClr val="000000"/>
                </a:solidFill>
                <a:effectLst/>
                <a:latin typeface="Arial" panose="020B0604020202020204" pitchFamily="34" charset="0"/>
              </a:rPr>
              <a:t>A DFA can be represented by a 5-tuple (Q, ∑, δ, q</a:t>
            </a:r>
            <a:r>
              <a:rPr lang="en-US" sz="2000" b="0" i="0" baseline="-25000" dirty="0">
                <a:solidFill>
                  <a:srgbClr val="000000"/>
                </a:solidFill>
                <a:effectLst/>
                <a:latin typeface="Arial" panose="020B0604020202020204" pitchFamily="34" charset="0"/>
              </a:rPr>
              <a:t>0</a:t>
            </a:r>
            <a:r>
              <a:rPr lang="en-US" sz="2000" b="0" i="0" dirty="0">
                <a:solidFill>
                  <a:srgbClr val="000000"/>
                </a:solidFill>
                <a:effectLst/>
                <a:latin typeface="Arial" panose="020B0604020202020204" pitchFamily="34" charset="0"/>
              </a:rPr>
              <a:t>, F) where −</a:t>
            </a:r>
          </a:p>
          <a:p>
            <a:pPr algn="just">
              <a:buFont typeface="Arial" panose="020B0604020202020204" pitchFamily="34" charset="0"/>
              <a:buChar char="•"/>
            </a:pPr>
            <a:r>
              <a:rPr lang="en-US" sz="2000" b="1" i="0" dirty="0">
                <a:solidFill>
                  <a:srgbClr val="000000"/>
                </a:solidFill>
                <a:effectLst/>
                <a:latin typeface="Arial" panose="020B0604020202020204" pitchFamily="34" charset="0"/>
              </a:rPr>
              <a:t>Q</a:t>
            </a:r>
            <a:r>
              <a:rPr lang="en-US" sz="2000" b="0" i="0" dirty="0">
                <a:solidFill>
                  <a:srgbClr val="000000"/>
                </a:solidFill>
                <a:effectLst/>
                <a:latin typeface="Arial" panose="020B0604020202020204" pitchFamily="34" charset="0"/>
              </a:rPr>
              <a:t> is a finite set of states.</a:t>
            </a:r>
          </a:p>
          <a:p>
            <a:pPr algn="just">
              <a:buFont typeface="Arial" panose="020B0604020202020204" pitchFamily="34" charset="0"/>
              <a:buChar char="•"/>
            </a:pPr>
            <a:r>
              <a:rPr lang="en-US" sz="2000" b="1" i="0" dirty="0">
                <a:solidFill>
                  <a:srgbClr val="000000"/>
                </a:solidFill>
                <a:effectLst/>
                <a:latin typeface="Arial" panose="020B0604020202020204" pitchFamily="34" charset="0"/>
              </a:rPr>
              <a:t>∑</a:t>
            </a:r>
            <a:r>
              <a:rPr lang="en-US" sz="2000" b="0" i="0" dirty="0">
                <a:solidFill>
                  <a:srgbClr val="000000"/>
                </a:solidFill>
                <a:effectLst/>
                <a:latin typeface="Arial" panose="020B0604020202020204" pitchFamily="34" charset="0"/>
              </a:rPr>
              <a:t> is a finite set of symbols called the alphabet.</a:t>
            </a:r>
          </a:p>
          <a:p>
            <a:pPr algn="just">
              <a:buFont typeface="Arial" panose="020B0604020202020204" pitchFamily="34" charset="0"/>
              <a:buChar char="•"/>
            </a:pPr>
            <a:r>
              <a:rPr lang="en-US" sz="2000" b="1" i="0" dirty="0">
                <a:solidFill>
                  <a:srgbClr val="000000"/>
                </a:solidFill>
                <a:effectLst/>
                <a:latin typeface="Arial" panose="020B0604020202020204" pitchFamily="34" charset="0"/>
              </a:rPr>
              <a:t>δ</a:t>
            </a:r>
            <a:r>
              <a:rPr lang="en-US" sz="2000" b="0" i="0" dirty="0">
                <a:solidFill>
                  <a:srgbClr val="000000"/>
                </a:solidFill>
                <a:effectLst/>
                <a:latin typeface="Arial" panose="020B0604020202020204" pitchFamily="34" charset="0"/>
              </a:rPr>
              <a:t> is the transition function where δ: Q × ∑ → Q</a:t>
            </a:r>
          </a:p>
          <a:p>
            <a:pPr algn="just">
              <a:buFont typeface="Arial" panose="020B0604020202020204" pitchFamily="34" charset="0"/>
              <a:buChar char="•"/>
            </a:pPr>
            <a:r>
              <a:rPr lang="en-US" sz="2000" b="1" i="0" dirty="0">
                <a:solidFill>
                  <a:srgbClr val="000000"/>
                </a:solidFill>
                <a:effectLst/>
                <a:latin typeface="Arial" panose="020B0604020202020204" pitchFamily="34" charset="0"/>
              </a:rPr>
              <a:t>q</a:t>
            </a:r>
            <a:r>
              <a:rPr lang="en-US" sz="2000" b="1" i="0" baseline="-25000" dirty="0">
                <a:solidFill>
                  <a:srgbClr val="000000"/>
                </a:solidFill>
                <a:effectLst/>
                <a:latin typeface="Arial" panose="020B0604020202020204" pitchFamily="34" charset="0"/>
              </a:rPr>
              <a:t>0</a:t>
            </a:r>
            <a:r>
              <a:rPr lang="en-US" sz="2000" b="0" i="0" dirty="0">
                <a:solidFill>
                  <a:srgbClr val="000000"/>
                </a:solidFill>
                <a:effectLst/>
                <a:latin typeface="Arial" panose="020B0604020202020204" pitchFamily="34" charset="0"/>
              </a:rPr>
              <a:t> is the initial state from where any input is processed (q</a:t>
            </a:r>
            <a:r>
              <a:rPr lang="en-US" sz="2000" b="0" i="0" baseline="-25000" dirty="0">
                <a:solidFill>
                  <a:srgbClr val="000000"/>
                </a:solidFill>
                <a:effectLst/>
                <a:latin typeface="Arial" panose="020B0604020202020204" pitchFamily="34" charset="0"/>
              </a:rPr>
              <a:t>0</a:t>
            </a:r>
            <a:r>
              <a:rPr lang="en-US" sz="2000" b="0" i="0" dirty="0">
                <a:solidFill>
                  <a:srgbClr val="000000"/>
                </a:solidFill>
                <a:effectLst/>
                <a:latin typeface="Arial" panose="020B0604020202020204" pitchFamily="34" charset="0"/>
              </a:rPr>
              <a:t> ∈ Q).</a:t>
            </a:r>
          </a:p>
          <a:p>
            <a:pPr algn="just">
              <a:buFont typeface="Arial" panose="020B0604020202020204" pitchFamily="34" charset="0"/>
              <a:buChar char="•"/>
            </a:pPr>
            <a:r>
              <a:rPr lang="en-US" sz="2000" b="1" i="0" dirty="0">
                <a:solidFill>
                  <a:srgbClr val="000000"/>
                </a:solidFill>
                <a:effectLst/>
                <a:latin typeface="Arial" panose="020B0604020202020204" pitchFamily="34" charset="0"/>
              </a:rPr>
              <a:t>F</a:t>
            </a:r>
            <a:r>
              <a:rPr lang="en-US" sz="2000" b="0" i="0" dirty="0">
                <a:solidFill>
                  <a:srgbClr val="000000"/>
                </a:solidFill>
                <a:effectLst/>
                <a:latin typeface="Arial" panose="020B0604020202020204" pitchFamily="34" charset="0"/>
              </a:rPr>
              <a:t> is a set of final state/states of Q (F ⊆ Q).</a:t>
            </a:r>
          </a:p>
        </p:txBody>
      </p:sp>
    </p:spTree>
    <p:extLst>
      <p:ext uri="{BB962C8B-B14F-4D97-AF65-F5344CB8AC3E}">
        <p14:creationId xmlns:p14="http://schemas.microsoft.com/office/powerpoint/2010/main" val="75212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58E3-E8CF-403F-ABAF-66D58951E205}"/>
              </a:ext>
            </a:extLst>
          </p:cNvPr>
          <p:cNvSpPr>
            <a:spLocks noGrp="1"/>
          </p:cNvSpPr>
          <p:nvPr>
            <p:ph type="title"/>
          </p:nvPr>
        </p:nvSpPr>
        <p:spPr/>
        <p:txBody>
          <a:bodyPr/>
          <a:lstStyle/>
          <a:p>
            <a:r>
              <a:rPr lang="en-US" b="0" i="0" dirty="0">
                <a:effectLst/>
                <a:latin typeface="Arial" panose="020B0604020202020204" pitchFamily="34" charset="0"/>
              </a:rPr>
              <a:t>Graphical Representation of a DFA</a:t>
            </a:r>
            <a:endParaRPr lang="en-US" dirty="0"/>
          </a:p>
        </p:txBody>
      </p:sp>
      <p:sp>
        <p:nvSpPr>
          <p:cNvPr id="3" name="Content Placeholder 2">
            <a:extLst>
              <a:ext uri="{FF2B5EF4-FFF2-40B4-BE49-F238E27FC236}">
                <a16:creationId xmlns:a16="http://schemas.microsoft.com/office/drawing/2014/main" id="{8961D0FB-783B-4844-A54C-B3BF683B1783}"/>
              </a:ext>
            </a:extLst>
          </p:cNvPr>
          <p:cNvSpPr>
            <a:spLocks noGrp="1"/>
          </p:cNvSpPr>
          <p:nvPr>
            <p:ph idx="1"/>
          </p:nvPr>
        </p:nvSpPr>
        <p:spPr/>
        <p:txBody>
          <a:bodyPr/>
          <a:lstStyle/>
          <a:p>
            <a:pPr algn="just"/>
            <a:r>
              <a:rPr lang="en-US" b="0" i="0" dirty="0">
                <a:solidFill>
                  <a:srgbClr val="000000"/>
                </a:solidFill>
                <a:effectLst/>
                <a:latin typeface="Arial" panose="020B0604020202020204" pitchFamily="34" charset="0"/>
              </a:rPr>
              <a:t>A DFA is represented by digraphs called </a:t>
            </a:r>
            <a:r>
              <a:rPr lang="en-US" b="1" i="0" dirty="0">
                <a:solidFill>
                  <a:srgbClr val="000000"/>
                </a:solidFill>
                <a:effectLst/>
                <a:latin typeface="Arial" panose="020B0604020202020204" pitchFamily="34" charset="0"/>
              </a:rPr>
              <a:t>state diagram</a:t>
            </a:r>
            <a:r>
              <a:rPr lang="en-US" b="0" i="0" dirty="0">
                <a:solidFill>
                  <a:srgbClr val="000000"/>
                </a:solidFill>
                <a:effectLst/>
                <a:latin typeface="Arial" panose="020B0604020202020204" pitchFamily="34" charset="0"/>
              </a:rPr>
              <a:t>.</a:t>
            </a:r>
          </a:p>
          <a:p>
            <a:pPr algn="l">
              <a:buFont typeface="Arial" panose="020B0604020202020204" pitchFamily="34" charset="0"/>
              <a:buChar char="•"/>
            </a:pPr>
            <a:r>
              <a:rPr lang="en-US" b="0" i="0" dirty="0">
                <a:effectLst/>
                <a:latin typeface="Arial" panose="020B0604020202020204" pitchFamily="34" charset="0"/>
              </a:rPr>
              <a:t>The vertices represent the states.</a:t>
            </a:r>
          </a:p>
          <a:p>
            <a:pPr algn="l">
              <a:buFont typeface="Arial" panose="020B0604020202020204" pitchFamily="34" charset="0"/>
              <a:buChar char="•"/>
            </a:pPr>
            <a:r>
              <a:rPr lang="en-US" b="0" i="0" dirty="0">
                <a:effectLst/>
                <a:latin typeface="Arial" panose="020B0604020202020204" pitchFamily="34" charset="0"/>
              </a:rPr>
              <a:t>The arcs labeled with an input alphabet show the transitions.</a:t>
            </a:r>
          </a:p>
          <a:p>
            <a:pPr algn="l">
              <a:buFont typeface="Arial" panose="020B0604020202020204" pitchFamily="34" charset="0"/>
              <a:buChar char="•"/>
            </a:pPr>
            <a:r>
              <a:rPr lang="en-US" b="0" i="0" dirty="0">
                <a:effectLst/>
                <a:latin typeface="Arial" panose="020B0604020202020204" pitchFamily="34" charset="0"/>
              </a:rPr>
              <a:t>The initial state is denoted by an empty single incoming arc.</a:t>
            </a:r>
          </a:p>
          <a:p>
            <a:pPr algn="l">
              <a:buFont typeface="Arial" panose="020B0604020202020204" pitchFamily="34" charset="0"/>
              <a:buChar char="•"/>
            </a:pPr>
            <a:r>
              <a:rPr lang="en-US" b="0" i="0" dirty="0">
                <a:effectLst/>
                <a:latin typeface="Arial" panose="020B0604020202020204" pitchFamily="34" charset="0"/>
              </a:rPr>
              <a:t>The final state is indicated by double circles.</a:t>
            </a:r>
          </a:p>
        </p:txBody>
      </p:sp>
    </p:spTree>
    <p:extLst>
      <p:ext uri="{BB962C8B-B14F-4D97-AF65-F5344CB8AC3E}">
        <p14:creationId xmlns:p14="http://schemas.microsoft.com/office/powerpoint/2010/main" val="3404480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C76BB-9BDB-4C5B-A853-2878FB220F7A}"/>
              </a:ext>
            </a:extLst>
          </p:cNvPr>
          <p:cNvSpPr>
            <a:spLocks noGrp="1"/>
          </p:cNvSpPr>
          <p:nvPr>
            <p:ph type="title"/>
          </p:nvPr>
        </p:nvSpPr>
        <p:spPr>
          <a:xfrm>
            <a:off x="838200" y="365125"/>
            <a:ext cx="10515600" cy="718087"/>
          </a:xfrm>
        </p:spPr>
        <p:txBody>
          <a:bodyPr>
            <a:normAutofit/>
          </a:bodyPr>
          <a:lstStyle/>
          <a:p>
            <a:r>
              <a:rPr lang="en-US" sz="3000" b="0" i="0" dirty="0">
                <a:effectLst/>
                <a:latin typeface="Arial" panose="020B0604020202020204" pitchFamily="34" charset="0"/>
              </a:rPr>
              <a:t>Example:</a:t>
            </a:r>
            <a:endParaRPr lang="en-US" sz="3000" dirty="0"/>
          </a:p>
        </p:txBody>
      </p:sp>
      <p:sp>
        <p:nvSpPr>
          <p:cNvPr id="3" name="Content Placeholder 2">
            <a:extLst>
              <a:ext uri="{FF2B5EF4-FFF2-40B4-BE49-F238E27FC236}">
                <a16:creationId xmlns:a16="http://schemas.microsoft.com/office/drawing/2014/main" id="{46B9B1C2-6EAE-4837-88AB-38B104C174EB}"/>
              </a:ext>
            </a:extLst>
          </p:cNvPr>
          <p:cNvSpPr>
            <a:spLocks noGrp="1"/>
          </p:cNvSpPr>
          <p:nvPr>
            <p:ph sz="half" idx="1"/>
          </p:nvPr>
        </p:nvSpPr>
        <p:spPr>
          <a:xfrm>
            <a:off x="478302" y="1083212"/>
            <a:ext cx="5617698" cy="5093751"/>
          </a:xfrm>
        </p:spPr>
        <p:txBody>
          <a:bodyPr/>
          <a:lstStyle/>
          <a:p>
            <a:pPr marL="0" indent="0" algn="just">
              <a:buNone/>
            </a:pPr>
            <a:r>
              <a:rPr lang="en-US" sz="1600" b="0" i="0" dirty="0">
                <a:solidFill>
                  <a:srgbClr val="000000"/>
                </a:solidFill>
                <a:effectLst/>
                <a:latin typeface="Arial" panose="020B0604020202020204" pitchFamily="34" charset="0"/>
              </a:rPr>
              <a:t>Let a deterministic finite automaton be →</a:t>
            </a:r>
          </a:p>
          <a:p>
            <a:pPr algn="l">
              <a:buFont typeface="Arial" panose="020B0604020202020204" pitchFamily="34" charset="0"/>
              <a:buChar char="•"/>
            </a:pPr>
            <a:r>
              <a:rPr lang="en-US" sz="1600" b="0" i="0" dirty="0">
                <a:effectLst/>
                <a:latin typeface="Arial" panose="020B0604020202020204" pitchFamily="34" charset="0"/>
              </a:rPr>
              <a:t>Q = {a, b, c},</a:t>
            </a:r>
          </a:p>
          <a:p>
            <a:pPr algn="l">
              <a:buFont typeface="Arial" panose="020B0604020202020204" pitchFamily="34" charset="0"/>
              <a:buChar char="•"/>
            </a:pPr>
            <a:r>
              <a:rPr lang="en-US" sz="1600" b="0" i="0" dirty="0">
                <a:effectLst/>
                <a:latin typeface="Arial" panose="020B0604020202020204" pitchFamily="34" charset="0"/>
              </a:rPr>
              <a:t>∑ = {0, 1},</a:t>
            </a:r>
          </a:p>
          <a:p>
            <a:pPr algn="l">
              <a:buFont typeface="Arial" panose="020B0604020202020204" pitchFamily="34" charset="0"/>
              <a:buChar char="•"/>
            </a:pPr>
            <a:r>
              <a:rPr lang="en-US" sz="1600" b="0" i="0" dirty="0">
                <a:effectLst/>
                <a:latin typeface="Arial" panose="020B0604020202020204" pitchFamily="34" charset="0"/>
              </a:rPr>
              <a:t>q</a:t>
            </a:r>
            <a:r>
              <a:rPr lang="en-US" sz="1600" b="0" i="0" baseline="-25000" dirty="0">
                <a:effectLst/>
                <a:latin typeface="Arial" panose="020B0604020202020204" pitchFamily="34" charset="0"/>
              </a:rPr>
              <a:t>0</a:t>
            </a:r>
            <a:r>
              <a:rPr lang="en-US" sz="1600" b="0" i="0" dirty="0">
                <a:effectLst/>
                <a:latin typeface="Arial" panose="020B0604020202020204" pitchFamily="34" charset="0"/>
              </a:rPr>
              <a:t> = a,</a:t>
            </a:r>
          </a:p>
          <a:p>
            <a:pPr algn="l">
              <a:buFont typeface="Arial" panose="020B0604020202020204" pitchFamily="34" charset="0"/>
              <a:buChar char="•"/>
            </a:pPr>
            <a:r>
              <a:rPr lang="en-US" sz="1600" b="0" i="0" dirty="0">
                <a:effectLst/>
                <a:latin typeface="Arial" panose="020B0604020202020204" pitchFamily="34" charset="0"/>
              </a:rPr>
              <a:t>F = {c}, and</a:t>
            </a:r>
          </a:p>
          <a:p>
            <a:pPr algn="just"/>
            <a:r>
              <a:rPr lang="en-US" sz="1600" b="0" i="0" dirty="0">
                <a:solidFill>
                  <a:srgbClr val="000000"/>
                </a:solidFill>
                <a:effectLst/>
                <a:latin typeface="Arial" panose="020B0604020202020204" pitchFamily="34" charset="0"/>
              </a:rPr>
              <a:t>Transition function δ as shown by the following table −</a:t>
            </a:r>
          </a:p>
          <a:p>
            <a:pPr algn="just"/>
            <a:endParaRPr lang="en-US" sz="1600" b="0" i="0" dirty="0">
              <a:solidFill>
                <a:srgbClr val="000000"/>
              </a:solidFill>
              <a:effectLst/>
              <a:latin typeface="Arial" panose="020B0604020202020204" pitchFamily="34" charset="0"/>
            </a:endParaRPr>
          </a:p>
          <a:p>
            <a:endParaRPr lang="en-US" dirty="0"/>
          </a:p>
        </p:txBody>
      </p:sp>
      <p:graphicFrame>
        <p:nvGraphicFramePr>
          <p:cNvPr id="7" name="Content Placeholder 6">
            <a:extLst>
              <a:ext uri="{FF2B5EF4-FFF2-40B4-BE49-F238E27FC236}">
                <a16:creationId xmlns:a16="http://schemas.microsoft.com/office/drawing/2014/main" id="{0E7F135C-A75A-4FD4-9225-7F1FF9534293}"/>
              </a:ext>
            </a:extLst>
          </p:cNvPr>
          <p:cNvGraphicFramePr>
            <a:graphicFrameLocks noGrp="1"/>
          </p:cNvGraphicFramePr>
          <p:nvPr>
            <p:ph sz="half" idx="2"/>
            <p:extLst>
              <p:ext uri="{D42A27DB-BD31-4B8C-83A1-F6EECF244321}">
                <p14:modId xmlns:p14="http://schemas.microsoft.com/office/powerpoint/2010/main" val="3974631998"/>
              </p:ext>
            </p:extLst>
          </p:nvPr>
        </p:nvGraphicFramePr>
        <p:xfrm>
          <a:off x="601394" y="3541884"/>
          <a:ext cx="5181600" cy="1981200"/>
        </p:xfrm>
        <a:graphic>
          <a:graphicData uri="http://schemas.openxmlformats.org/drawingml/2006/table">
            <a:tbl>
              <a:tblPr>
                <a:tableStyleId>{5C22544A-7EE6-4342-B048-85BDC9FD1C3A}</a:tableStyleId>
              </a:tblPr>
              <a:tblGrid>
                <a:gridCol w="1727200">
                  <a:extLst>
                    <a:ext uri="{9D8B030D-6E8A-4147-A177-3AD203B41FA5}">
                      <a16:colId xmlns:a16="http://schemas.microsoft.com/office/drawing/2014/main" val="1406629657"/>
                    </a:ext>
                  </a:extLst>
                </a:gridCol>
                <a:gridCol w="1727200">
                  <a:extLst>
                    <a:ext uri="{9D8B030D-6E8A-4147-A177-3AD203B41FA5}">
                      <a16:colId xmlns:a16="http://schemas.microsoft.com/office/drawing/2014/main" val="576469918"/>
                    </a:ext>
                  </a:extLst>
                </a:gridCol>
                <a:gridCol w="1727200">
                  <a:extLst>
                    <a:ext uri="{9D8B030D-6E8A-4147-A177-3AD203B41FA5}">
                      <a16:colId xmlns:a16="http://schemas.microsoft.com/office/drawing/2014/main" val="115729502"/>
                    </a:ext>
                  </a:extLst>
                </a:gridCol>
              </a:tblGrid>
              <a:tr h="0">
                <a:tc>
                  <a:txBody>
                    <a:bodyPr/>
                    <a:lstStyle/>
                    <a:p>
                      <a:pPr algn="ctr" fontAlgn="t">
                        <a:spcBef>
                          <a:spcPts val="0"/>
                        </a:spcBef>
                        <a:spcAft>
                          <a:spcPts val="0"/>
                        </a:spcAft>
                      </a:pPr>
                      <a:r>
                        <a:rPr lang="en-US" sz="1800" u="none" strike="noStrike">
                          <a:effectLst/>
                        </a:rPr>
                        <a:t>Present State</a:t>
                      </a:r>
                      <a:endParaRPr lang="en-US" sz="1800" b="0" i="0" u="none" strike="noStrike">
                        <a:effectLst/>
                        <a:latin typeface="Arial" panose="020B0604020202020204" pitchFamily="34" charset="0"/>
                      </a:endParaRPr>
                    </a:p>
                  </a:txBody>
                  <a:tcPr marL="76200" marR="76200" marT="76200" marB="76200"/>
                </a:tc>
                <a:tc>
                  <a:txBody>
                    <a:bodyPr/>
                    <a:lstStyle/>
                    <a:p>
                      <a:pPr algn="ctr" fontAlgn="t">
                        <a:spcBef>
                          <a:spcPts val="0"/>
                        </a:spcBef>
                        <a:spcAft>
                          <a:spcPts val="0"/>
                        </a:spcAft>
                      </a:pPr>
                      <a:r>
                        <a:rPr lang="en-US" sz="1800" u="none" strike="noStrike">
                          <a:effectLst/>
                        </a:rPr>
                        <a:t>Next State for Input 0</a:t>
                      </a:r>
                      <a:endParaRPr lang="en-US" sz="1800" b="0" i="0" u="none" strike="noStrike">
                        <a:effectLst/>
                        <a:latin typeface="Arial" panose="020B0604020202020204" pitchFamily="34" charset="0"/>
                      </a:endParaRPr>
                    </a:p>
                  </a:txBody>
                  <a:tcPr marL="76200" marR="76200" marT="76200" marB="76200"/>
                </a:tc>
                <a:tc>
                  <a:txBody>
                    <a:bodyPr/>
                    <a:lstStyle/>
                    <a:p>
                      <a:pPr algn="ctr" fontAlgn="t">
                        <a:spcBef>
                          <a:spcPts val="0"/>
                        </a:spcBef>
                        <a:spcAft>
                          <a:spcPts val="0"/>
                        </a:spcAft>
                      </a:pPr>
                      <a:r>
                        <a:rPr lang="en-US" sz="1800" u="none" strike="noStrike">
                          <a:effectLst/>
                        </a:rPr>
                        <a:t>Next State for Input 1</a:t>
                      </a:r>
                      <a:endParaRPr lang="en-US" sz="1800" b="0" i="0" u="none" strike="noStrike">
                        <a:effectLst/>
                        <a:latin typeface="Arial" panose="020B0604020202020204" pitchFamily="34" charset="0"/>
                      </a:endParaRPr>
                    </a:p>
                  </a:txBody>
                  <a:tcPr marL="76200" marR="76200" marT="76200" marB="76200"/>
                </a:tc>
                <a:extLst>
                  <a:ext uri="{0D108BD9-81ED-4DB2-BD59-A6C34878D82A}">
                    <a16:rowId xmlns:a16="http://schemas.microsoft.com/office/drawing/2014/main" val="314866169"/>
                  </a:ext>
                </a:extLst>
              </a:tr>
              <a:tr h="0">
                <a:tc>
                  <a:txBody>
                    <a:bodyPr/>
                    <a:lstStyle/>
                    <a:p>
                      <a:pPr algn="l" fontAlgn="t">
                        <a:spcBef>
                          <a:spcPts val="0"/>
                        </a:spcBef>
                        <a:spcAft>
                          <a:spcPts val="0"/>
                        </a:spcAft>
                      </a:pPr>
                      <a:r>
                        <a:rPr lang="en-US" sz="1800" u="none" strike="noStrike" dirty="0">
                          <a:effectLst/>
                          <a:sym typeface="Wingdings" panose="05000000000000000000" pitchFamily="2" charset="2"/>
                        </a:rPr>
                        <a:t> </a:t>
                      </a:r>
                      <a:r>
                        <a:rPr lang="en-US" sz="1800" u="none" strike="noStrike" dirty="0">
                          <a:effectLst/>
                        </a:rPr>
                        <a:t>a</a:t>
                      </a:r>
                      <a:endParaRPr lang="en-US" sz="1800" b="0" i="0" u="none" strike="noStrike" dirty="0">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a</a:t>
                      </a:r>
                      <a:endParaRPr lang="en-US" sz="1800" b="0" i="0" u="none" strike="noStrike" dirty="0">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b</a:t>
                      </a:r>
                      <a:endParaRPr lang="en-US" sz="1800" b="0" i="0" u="none" strike="noStrike" dirty="0">
                        <a:effectLst/>
                        <a:latin typeface="Arial" panose="020B0604020202020204" pitchFamily="34" charset="0"/>
                      </a:endParaRPr>
                    </a:p>
                  </a:txBody>
                  <a:tcPr marL="76200" marR="76200" marT="76200" marB="76200"/>
                </a:tc>
                <a:extLst>
                  <a:ext uri="{0D108BD9-81ED-4DB2-BD59-A6C34878D82A}">
                    <a16:rowId xmlns:a16="http://schemas.microsoft.com/office/drawing/2014/main" val="581215307"/>
                  </a:ext>
                </a:extLst>
              </a:tr>
              <a:tr h="0">
                <a:tc>
                  <a:txBody>
                    <a:bodyPr/>
                    <a:lstStyle/>
                    <a:p>
                      <a:pPr algn="l" fontAlgn="t">
                        <a:spcBef>
                          <a:spcPts val="0"/>
                        </a:spcBef>
                        <a:spcAft>
                          <a:spcPts val="0"/>
                        </a:spcAft>
                      </a:pPr>
                      <a:r>
                        <a:rPr lang="en-US" sz="1800" u="none" strike="noStrike">
                          <a:effectLst/>
                        </a:rPr>
                        <a:t>b</a:t>
                      </a:r>
                      <a:endParaRPr lang="en-US" sz="1800" b="0" i="0" u="none" strike="noStrike">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c</a:t>
                      </a:r>
                      <a:endParaRPr lang="en-US" sz="1800" b="0" i="0" u="none" strike="noStrike" dirty="0">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a</a:t>
                      </a:r>
                      <a:endParaRPr lang="en-US" sz="1800" b="0" i="0" u="none" strike="noStrike" dirty="0">
                        <a:effectLst/>
                        <a:latin typeface="Arial" panose="020B0604020202020204" pitchFamily="34" charset="0"/>
                      </a:endParaRPr>
                    </a:p>
                  </a:txBody>
                  <a:tcPr marL="76200" marR="76200" marT="76200" marB="76200"/>
                </a:tc>
                <a:extLst>
                  <a:ext uri="{0D108BD9-81ED-4DB2-BD59-A6C34878D82A}">
                    <a16:rowId xmlns:a16="http://schemas.microsoft.com/office/drawing/2014/main" val="2666789485"/>
                  </a:ext>
                </a:extLst>
              </a:tr>
              <a:tr h="0">
                <a:tc>
                  <a:txBody>
                    <a:bodyPr/>
                    <a:lstStyle/>
                    <a:p>
                      <a:pPr algn="l" fontAlgn="t">
                        <a:spcBef>
                          <a:spcPts val="0"/>
                        </a:spcBef>
                        <a:spcAft>
                          <a:spcPts val="0"/>
                        </a:spcAft>
                      </a:pPr>
                      <a:r>
                        <a:rPr lang="en-US" sz="1800" u="none" strike="noStrike" dirty="0">
                          <a:effectLst/>
                        </a:rPr>
                        <a:t>*c</a:t>
                      </a:r>
                      <a:endParaRPr lang="en-US" sz="1800" b="0" i="0" u="none" strike="noStrike" dirty="0">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a:effectLst/>
                        </a:rPr>
                        <a:t>b</a:t>
                      </a:r>
                      <a:endParaRPr lang="en-US" sz="1800" b="0" i="0" u="none" strike="noStrike">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c</a:t>
                      </a:r>
                      <a:endParaRPr lang="en-US" sz="1800" b="0" i="0" u="none" strike="noStrike" dirty="0">
                        <a:effectLst/>
                        <a:latin typeface="Arial" panose="020B0604020202020204" pitchFamily="34" charset="0"/>
                      </a:endParaRPr>
                    </a:p>
                  </a:txBody>
                  <a:tcPr marL="76200" marR="76200" marT="76200" marB="76200"/>
                </a:tc>
                <a:extLst>
                  <a:ext uri="{0D108BD9-81ED-4DB2-BD59-A6C34878D82A}">
                    <a16:rowId xmlns:a16="http://schemas.microsoft.com/office/drawing/2014/main" val="1567160175"/>
                  </a:ext>
                </a:extLst>
              </a:tr>
            </a:tbl>
          </a:graphicData>
        </a:graphic>
      </p:graphicFrame>
      <p:sp>
        <p:nvSpPr>
          <p:cNvPr id="5" name="Rectangle 1">
            <a:extLst>
              <a:ext uri="{FF2B5EF4-FFF2-40B4-BE49-F238E27FC236}">
                <a16:creationId xmlns:a16="http://schemas.microsoft.com/office/drawing/2014/main" id="{7A1E0319-2BC3-43CF-A04C-6063E233AA28}"/>
              </a:ext>
            </a:extLst>
          </p:cNvPr>
          <p:cNvSpPr>
            <a:spLocks noChangeArrowheads="1"/>
          </p:cNvSpPr>
          <p:nvPr/>
        </p:nvSpPr>
        <p:spPr bwMode="auto">
          <a:xfrm>
            <a:off x="-5570806" y="17162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6" name="Picture 5">
            <a:extLst>
              <a:ext uri="{FF2B5EF4-FFF2-40B4-BE49-F238E27FC236}">
                <a16:creationId xmlns:a16="http://schemas.microsoft.com/office/drawing/2014/main" id="{44AEF09A-1DF4-4F14-BA26-7D25F6767051}"/>
              </a:ext>
            </a:extLst>
          </p:cNvPr>
          <p:cNvPicPr>
            <a:picLocks noChangeAspect="1"/>
          </p:cNvPicPr>
          <p:nvPr/>
        </p:nvPicPr>
        <p:blipFill>
          <a:blip r:embed="rId2"/>
          <a:stretch>
            <a:fillRect/>
          </a:stretch>
        </p:blipFill>
        <p:spPr>
          <a:xfrm>
            <a:off x="6170148" y="1793439"/>
            <a:ext cx="5543550" cy="2047297"/>
          </a:xfrm>
          <a:prstGeom prst="rect">
            <a:avLst/>
          </a:prstGeom>
        </p:spPr>
      </p:pic>
      <p:sp>
        <p:nvSpPr>
          <p:cNvPr id="9" name="TextBox 8">
            <a:extLst>
              <a:ext uri="{FF2B5EF4-FFF2-40B4-BE49-F238E27FC236}">
                <a16:creationId xmlns:a16="http://schemas.microsoft.com/office/drawing/2014/main" id="{66E5A1E1-1650-45CD-9870-1CB3F4959AF5}"/>
              </a:ext>
            </a:extLst>
          </p:cNvPr>
          <p:cNvSpPr txBox="1"/>
          <p:nvPr/>
        </p:nvSpPr>
        <p:spPr>
          <a:xfrm>
            <a:off x="5782994" y="948487"/>
            <a:ext cx="7543800" cy="923330"/>
          </a:xfrm>
          <a:prstGeom prst="rect">
            <a:avLst/>
          </a:prstGeom>
          <a:noFill/>
        </p:spPr>
        <p:txBody>
          <a:bodyPr wrap="square">
            <a:spAutoFit/>
          </a:bodyPr>
          <a:lstStyle/>
          <a:p>
            <a:pPr algn="just"/>
            <a:r>
              <a:rPr lang="en-US" b="0" i="0" dirty="0">
                <a:solidFill>
                  <a:srgbClr val="000000"/>
                </a:solidFill>
                <a:effectLst/>
                <a:latin typeface="Arial" panose="020B0604020202020204" pitchFamily="34" charset="0"/>
              </a:rPr>
              <a:t>Its graphical representation would be as follows −</a:t>
            </a:r>
          </a:p>
          <a:p>
            <a:br>
              <a:rPr lang="en-US" dirty="0"/>
            </a:br>
            <a:endParaRPr lang="en-US" dirty="0"/>
          </a:p>
        </p:txBody>
      </p:sp>
    </p:spTree>
    <p:extLst>
      <p:ext uri="{BB962C8B-B14F-4D97-AF65-F5344CB8AC3E}">
        <p14:creationId xmlns:p14="http://schemas.microsoft.com/office/powerpoint/2010/main" val="337770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7EAD-8FF7-49D2-BE83-97E96E0DE9FA}"/>
              </a:ext>
            </a:extLst>
          </p:cNvPr>
          <p:cNvSpPr>
            <a:spLocks noGrp="1"/>
          </p:cNvSpPr>
          <p:nvPr>
            <p:ph type="title"/>
          </p:nvPr>
        </p:nvSpPr>
        <p:spPr>
          <a:xfrm>
            <a:off x="838200" y="365126"/>
            <a:ext cx="10515600" cy="943170"/>
          </a:xfrm>
        </p:spPr>
        <p:txBody>
          <a:bodyPr>
            <a:normAutofit fontScale="90000"/>
          </a:bodyPr>
          <a:lstStyle/>
          <a:p>
            <a:r>
              <a:rPr lang="en-US" b="1" i="0" dirty="0">
                <a:effectLst/>
                <a:latin typeface="Arial" panose="020B0604020202020204" pitchFamily="34" charset="0"/>
              </a:rPr>
              <a:t>Non-deterministic Finite Automaton (NFA)</a:t>
            </a:r>
            <a:endParaRPr lang="en-US" dirty="0"/>
          </a:p>
        </p:txBody>
      </p:sp>
      <p:sp>
        <p:nvSpPr>
          <p:cNvPr id="3" name="Content Placeholder 2">
            <a:extLst>
              <a:ext uri="{FF2B5EF4-FFF2-40B4-BE49-F238E27FC236}">
                <a16:creationId xmlns:a16="http://schemas.microsoft.com/office/drawing/2014/main" id="{871979C5-A370-4395-904A-2ADE33F58E89}"/>
              </a:ext>
            </a:extLst>
          </p:cNvPr>
          <p:cNvSpPr>
            <a:spLocks noGrp="1"/>
          </p:cNvSpPr>
          <p:nvPr>
            <p:ph idx="1"/>
          </p:nvPr>
        </p:nvSpPr>
        <p:spPr>
          <a:xfrm>
            <a:off x="838200" y="1308296"/>
            <a:ext cx="10515600" cy="4868667"/>
          </a:xfrm>
        </p:spPr>
        <p:txBody>
          <a:bodyPr>
            <a:normAutofit lnSpcReduction="10000"/>
          </a:bodyPr>
          <a:lstStyle/>
          <a:p>
            <a:pPr marL="0" indent="0" algn="just">
              <a:buNone/>
            </a:pPr>
            <a:r>
              <a:rPr lang="en-US" sz="2000" i="0" dirty="0">
                <a:solidFill>
                  <a:srgbClr val="000000"/>
                </a:solidFill>
                <a:effectLst/>
                <a:latin typeface="Arial" panose="020B0604020202020204" pitchFamily="34" charset="0"/>
              </a:rPr>
              <a:t>In NDFA, for a particular input symbol, the machine can move to any combination of the states in the machine. In other words, the exact state to which the machine moves cannot be determined. Hence, it is called Non-deterministic Automaton. As it has finite number of states, the machine is called Non-deterministic Finite Machine or Non-deterministic Finite Automaton.</a:t>
            </a:r>
          </a:p>
          <a:p>
            <a:pPr marL="0" indent="0" algn="l">
              <a:buNone/>
            </a:pPr>
            <a:r>
              <a:rPr lang="en-US" sz="2000" b="1" i="0" dirty="0">
                <a:effectLst/>
                <a:latin typeface="Arial" panose="020B0604020202020204" pitchFamily="34" charset="0"/>
              </a:rPr>
              <a:t>Formal Definition of an NDFA</a:t>
            </a:r>
          </a:p>
          <a:p>
            <a:pPr marL="0" indent="0" algn="just">
              <a:buNone/>
            </a:pPr>
            <a:r>
              <a:rPr lang="en-US" sz="2000" b="0" i="0" dirty="0">
                <a:solidFill>
                  <a:srgbClr val="000000"/>
                </a:solidFill>
                <a:effectLst/>
                <a:latin typeface="Arial" panose="020B0604020202020204" pitchFamily="34" charset="0"/>
              </a:rPr>
              <a:t>An NDFA can be represented by a 5-tuple (Q, ∑, δ, q</a:t>
            </a:r>
            <a:r>
              <a:rPr lang="en-US" sz="2000" b="0" i="0" baseline="-25000" dirty="0">
                <a:solidFill>
                  <a:srgbClr val="000000"/>
                </a:solidFill>
                <a:effectLst/>
                <a:latin typeface="Arial" panose="020B0604020202020204" pitchFamily="34" charset="0"/>
              </a:rPr>
              <a:t>0</a:t>
            </a:r>
            <a:r>
              <a:rPr lang="en-US" sz="2000" b="0" i="0" dirty="0">
                <a:solidFill>
                  <a:srgbClr val="000000"/>
                </a:solidFill>
                <a:effectLst/>
                <a:latin typeface="Arial" panose="020B0604020202020204" pitchFamily="34" charset="0"/>
              </a:rPr>
              <a:t>, F) where −</a:t>
            </a:r>
          </a:p>
          <a:p>
            <a:pPr algn="just">
              <a:buFont typeface="Arial" panose="020B0604020202020204" pitchFamily="34" charset="0"/>
              <a:buChar char="•"/>
            </a:pPr>
            <a:r>
              <a:rPr lang="en-US" sz="2000" b="1" i="0" dirty="0">
                <a:solidFill>
                  <a:srgbClr val="000000"/>
                </a:solidFill>
                <a:effectLst/>
                <a:latin typeface="Arial" panose="020B0604020202020204" pitchFamily="34" charset="0"/>
              </a:rPr>
              <a:t>Q</a:t>
            </a:r>
            <a:r>
              <a:rPr lang="en-US" sz="2000" b="0" i="0" dirty="0">
                <a:solidFill>
                  <a:srgbClr val="000000"/>
                </a:solidFill>
                <a:effectLst/>
                <a:latin typeface="Arial" panose="020B0604020202020204" pitchFamily="34" charset="0"/>
              </a:rPr>
              <a:t> is a finite set of states.</a:t>
            </a:r>
          </a:p>
          <a:p>
            <a:pPr algn="just">
              <a:buFont typeface="Arial" panose="020B0604020202020204" pitchFamily="34" charset="0"/>
              <a:buChar char="•"/>
            </a:pPr>
            <a:r>
              <a:rPr lang="en-US" sz="2000" b="1" i="0" dirty="0">
                <a:solidFill>
                  <a:srgbClr val="000000"/>
                </a:solidFill>
                <a:effectLst/>
                <a:latin typeface="Arial" panose="020B0604020202020204" pitchFamily="34" charset="0"/>
              </a:rPr>
              <a:t>∑</a:t>
            </a:r>
            <a:r>
              <a:rPr lang="en-US" sz="2000" b="0" i="0" dirty="0">
                <a:solidFill>
                  <a:srgbClr val="000000"/>
                </a:solidFill>
                <a:effectLst/>
                <a:latin typeface="Arial" panose="020B0604020202020204" pitchFamily="34" charset="0"/>
              </a:rPr>
              <a:t> is a finite set of symbols called the alphabets.</a:t>
            </a:r>
          </a:p>
          <a:p>
            <a:pPr algn="just">
              <a:buFont typeface="Arial" panose="020B0604020202020204" pitchFamily="34" charset="0"/>
              <a:buChar char="•"/>
            </a:pPr>
            <a:r>
              <a:rPr lang="en-US" sz="2000" b="1" i="0" dirty="0">
                <a:solidFill>
                  <a:srgbClr val="000000"/>
                </a:solidFill>
                <a:effectLst/>
                <a:latin typeface="Arial" panose="020B0604020202020204" pitchFamily="34" charset="0"/>
              </a:rPr>
              <a:t>δ</a:t>
            </a:r>
            <a:r>
              <a:rPr lang="en-US" sz="2000" b="0" i="0" dirty="0">
                <a:solidFill>
                  <a:srgbClr val="000000"/>
                </a:solidFill>
                <a:effectLst/>
                <a:latin typeface="Arial" panose="020B0604020202020204" pitchFamily="34" charset="0"/>
              </a:rPr>
              <a:t> is the transition function where δ: Q × ∑ → 2</a:t>
            </a:r>
            <a:r>
              <a:rPr lang="en-US" sz="2000" b="0" i="0" baseline="30000" dirty="0">
                <a:solidFill>
                  <a:srgbClr val="000000"/>
                </a:solidFill>
                <a:effectLst/>
                <a:latin typeface="Arial" panose="020B0604020202020204" pitchFamily="34" charset="0"/>
              </a:rPr>
              <a:t>Q</a:t>
            </a:r>
            <a:endParaRPr lang="en-US" sz="2000" b="0" i="0" dirty="0">
              <a:solidFill>
                <a:srgbClr val="000000"/>
              </a:solidFill>
              <a:effectLst/>
              <a:latin typeface="Arial" panose="020B0604020202020204" pitchFamily="34" charset="0"/>
            </a:endParaRPr>
          </a:p>
          <a:p>
            <a:pPr algn="just">
              <a:buFont typeface="Arial" panose="020B0604020202020204" pitchFamily="34" charset="0"/>
              <a:buChar char="•"/>
            </a:pPr>
            <a:r>
              <a:rPr lang="en-US" sz="2000" b="0" i="0" dirty="0">
                <a:solidFill>
                  <a:srgbClr val="000000"/>
                </a:solidFill>
                <a:effectLst/>
                <a:latin typeface="Arial" panose="020B0604020202020204" pitchFamily="34" charset="0"/>
              </a:rPr>
              <a:t>(Here the power set of Q (2</a:t>
            </a:r>
            <a:r>
              <a:rPr lang="en-US" sz="2000" b="0" i="0" baseline="30000" dirty="0">
                <a:solidFill>
                  <a:srgbClr val="000000"/>
                </a:solidFill>
                <a:effectLst/>
                <a:latin typeface="Arial" panose="020B0604020202020204" pitchFamily="34" charset="0"/>
              </a:rPr>
              <a:t>Q</a:t>
            </a:r>
            <a:r>
              <a:rPr lang="en-US" sz="2000" b="0" i="0" dirty="0">
                <a:solidFill>
                  <a:srgbClr val="000000"/>
                </a:solidFill>
                <a:effectLst/>
                <a:latin typeface="Arial" panose="020B0604020202020204" pitchFamily="34" charset="0"/>
              </a:rPr>
              <a:t>) has been taken because in case of NDFA, from a state, transition can occur to any combination of Q states)</a:t>
            </a:r>
          </a:p>
          <a:p>
            <a:pPr algn="just">
              <a:buFont typeface="Arial" panose="020B0604020202020204" pitchFamily="34" charset="0"/>
              <a:buChar char="•"/>
            </a:pPr>
            <a:r>
              <a:rPr lang="en-US" sz="2000" b="1" i="0" dirty="0">
                <a:solidFill>
                  <a:srgbClr val="000000"/>
                </a:solidFill>
                <a:effectLst/>
                <a:latin typeface="Arial" panose="020B0604020202020204" pitchFamily="34" charset="0"/>
              </a:rPr>
              <a:t>q</a:t>
            </a:r>
            <a:r>
              <a:rPr lang="en-US" sz="2000" b="1" i="0" baseline="-25000" dirty="0">
                <a:solidFill>
                  <a:srgbClr val="000000"/>
                </a:solidFill>
                <a:effectLst/>
                <a:latin typeface="Arial" panose="020B0604020202020204" pitchFamily="34" charset="0"/>
              </a:rPr>
              <a:t>0</a:t>
            </a:r>
            <a:r>
              <a:rPr lang="en-US" sz="2000" b="0" i="0" dirty="0">
                <a:solidFill>
                  <a:srgbClr val="000000"/>
                </a:solidFill>
                <a:effectLst/>
                <a:latin typeface="Arial" panose="020B0604020202020204" pitchFamily="34" charset="0"/>
              </a:rPr>
              <a:t> is the initial state from where any input is processed (q</a:t>
            </a:r>
            <a:r>
              <a:rPr lang="en-US" sz="2000" b="0" i="0" baseline="-25000" dirty="0">
                <a:solidFill>
                  <a:srgbClr val="000000"/>
                </a:solidFill>
                <a:effectLst/>
                <a:latin typeface="Arial" panose="020B0604020202020204" pitchFamily="34" charset="0"/>
              </a:rPr>
              <a:t>0</a:t>
            </a:r>
            <a:r>
              <a:rPr lang="en-US" sz="2000" b="0" i="0" dirty="0">
                <a:solidFill>
                  <a:srgbClr val="000000"/>
                </a:solidFill>
                <a:effectLst/>
                <a:latin typeface="Arial" panose="020B0604020202020204" pitchFamily="34" charset="0"/>
              </a:rPr>
              <a:t> ∈ Q).</a:t>
            </a:r>
          </a:p>
          <a:p>
            <a:pPr algn="just">
              <a:buFont typeface="Arial" panose="020B0604020202020204" pitchFamily="34" charset="0"/>
              <a:buChar char="•"/>
            </a:pPr>
            <a:r>
              <a:rPr lang="en-US" sz="2000" b="1" i="0" dirty="0">
                <a:solidFill>
                  <a:srgbClr val="000000"/>
                </a:solidFill>
                <a:effectLst/>
                <a:latin typeface="Arial" panose="020B0604020202020204" pitchFamily="34" charset="0"/>
              </a:rPr>
              <a:t>F</a:t>
            </a:r>
            <a:r>
              <a:rPr lang="en-US" sz="2000" b="0" i="0" dirty="0">
                <a:solidFill>
                  <a:srgbClr val="000000"/>
                </a:solidFill>
                <a:effectLst/>
                <a:latin typeface="Arial" panose="020B0604020202020204" pitchFamily="34" charset="0"/>
              </a:rPr>
              <a:t> is a set of final state/states of Q (F ⊆ Q).</a:t>
            </a:r>
          </a:p>
          <a:p>
            <a:pPr marL="0" indent="0" algn="just">
              <a:buNone/>
            </a:pPr>
            <a:endParaRPr lang="en-US" sz="2000" dirty="0"/>
          </a:p>
        </p:txBody>
      </p:sp>
    </p:spTree>
    <p:extLst>
      <p:ext uri="{BB962C8B-B14F-4D97-AF65-F5344CB8AC3E}">
        <p14:creationId xmlns:p14="http://schemas.microsoft.com/office/powerpoint/2010/main" val="1281578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CF47-4010-45B1-9E64-F21C069E4B6E}"/>
              </a:ext>
            </a:extLst>
          </p:cNvPr>
          <p:cNvSpPr>
            <a:spLocks noGrp="1"/>
          </p:cNvSpPr>
          <p:nvPr>
            <p:ph type="title"/>
          </p:nvPr>
        </p:nvSpPr>
        <p:spPr>
          <a:xfrm>
            <a:off x="838200" y="681037"/>
            <a:ext cx="10515600" cy="613191"/>
          </a:xfrm>
        </p:spPr>
        <p:txBody>
          <a:bodyPr>
            <a:normAutofit fontScale="90000"/>
          </a:bodyPr>
          <a:lstStyle/>
          <a:p>
            <a:br>
              <a:rPr lang="en-US" b="0" i="0" dirty="0">
                <a:effectLst/>
                <a:latin typeface="Arial" panose="020B0604020202020204" pitchFamily="34" charset="0"/>
              </a:rPr>
            </a:br>
            <a:br>
              <a:rPr lang="en-US" b="0" i="0" dirty="0">
                <a:effectLst/>
                <a:latin typeface="Arial" panose="020B0604020202020204" pitchFamily="34" charset="0"/>
              </a:rPr>
            </a:br>
            <a:r>
              <a:rPr lang="en-US" sz="3300" b="0" i="0" dirty="0">
                <a:effectLst/>
                <a:latin typeface="Arial" panose="020B0604020202020204" pitchFamily="34" charset="0"/>
              </a:rPr>
              <a:t>Graphical Representation of an NDFA: (same as DFA)</a:t>
            </a:r>
            <a:br>
              <a:rPr lang="en-US" sz="3300" b="0" i="0" dirty="0">
                <a:effectLst/>
                <a:latin typeface="Arial" panose="020B0604020202020204" pitchFamily="34" charset="0"/>
              </a:rPr>
            </a:br>
            <a:br>
              <a:rPr lang="en-US" dirty="0"/>
            </a:br>
            <a:endParaRPr lang="en-US" dirty="0"/>
          </a:p>
        </p:txBody>
      </p:sp>
      <p:sp>
        <p:nvSpPr>
          <p:cNvPr id="3" name="Content Placeholder 2">
            <a:extLst>
              <a:ext uri="{FF2B5EF4-FFF2-40B4-BE49-F238E27FC236}">
                <a16:creationId xmlns:a16="http://schemas.microsoft.com/office/drawing/2014/main" id="{3F8A103A-25CF-4B8B-8DD1-87E6413993F5}"/>
              </a:ext>
            </a:extLst>
          </p:cNvPr>
          <p:cNvSpPr>
            <a:spLocks noGrp="1"/>
          </p:cNvSpPr>
          <p:nvPr>
            <p:ph idx="1"/>
          </p:nvPr>
        </p:nvSpPr>
        <p:spPr>
          <a:xfrm>
            <a:off x="838200" y="1786597"/>
            <a:ext cx="10515600" cy="4390366"/>
          </a:xfrm>
        </p:spPr>
        <p:txBody>
          <a:bodyPr/>
          <a:lstStyle/>
          <a:p>
            <a:pPr marL="0" indent="0" algn="just">
              <a:buNone/>
            </a:pPr>
            <a:endParaRPr lang="en-US" dirty="0">
              <a:solidFill>
                <a:srgbClr val="000000"/>
              </a:solidFill>
              <a:latin typeface="Arial" panose="020B0604020202020204" pitchFamily="34" charset="0"/>
            </a:endParaRPr>
          </a:p>
          <a:p>
            <a:pPr algn="just"/>
            <a:r>
              <a:rPr lang="en-US" b="0" i="0" dirty="0">
                <a:solidFill>
                  <a:srgbClr val="000000"/>
                </a:solidFill>
                <a:effectLst/>
                <a:latin typeface="Arial" panose="020B0604020202020204" pitchFamily="34" charset="0"/>
              </a:rPr>
              <a:t>An NDFA is represented by digraphs called state diagram.</a:t>
            </a:r>
          </a:p>
          <a:p>
            <a:pPr algn="l">
              <a:buFont typeface="Arial" panose="020B0604020202020204" pitchFamily="34" charset="0"/>
              <a:buChar char="•"/>
            </a:pPr>
            <a:r>
              <a:rPr lang="en-US" b="0" i="0" dirty="0">
                <a:effectLst/>
                <a:latin typeface="Arial" panose="020B0604020202020204" pitchFamily="34" charset="0"/>
              </a:rPr>
              <a:t>The vertices represent the states.</a:t>
            </a:r>
          </a:p>
          <a:p>
            <a:pPr algn="l">
              <a:buFont typeface="Arial" panose="020B0604020202020204" pitchFamily="34" charset="0"/>
              <a:buChar char="•"/>
            </a:pPr>
            <a:r>
              <a:rPr lang="en-US" b="0" i="0" dirty="0">
                <a:effectLst/>
                <a:latin typeface="Arial" panose="020B0604020202020204" pitchFamily="34" charset="0"/>
              </a:rPr>
              <a:t>The arcs labeled with an input alphabet show the transitions.</a:t>
            </a:r>
          </a:p>
          <a:p>
            <a:pPr algn="l">
              <a:buFont typeface="Arial" panose="020B0604020202020204" pitchFamily="34" charset="0"/>
              <a:buChar char="•"/>
            </a:pPr>
            <a:r>
              <a:rPr lang="en-US" b="0" i="0" dirty="0">
                <a:effectLst/>
                <a:latin typeface="Arial" panose="020B0604020202020204" pitchFamily="34" charset="0"/>
              </a:rPr>
              <a:t>The initial state is denoted by an empty single incoming arc.</a:t>
            </a:r>
          </a:p>
          <a:p>
            <a:pPr algn="l">
              <a:buFont typeface="Arial" panose="020B0604020202020204" pitchFamily="34" charset="0"/>
              <a:buChar char="•"/>
            </a:pPr>
            <a:r>
              <a:rPr lang="en-US" b="0" i="0" dirty="0">
                <a:effectLst/>
                <a:latin typeface="Arial" panose="020B0604020202020204" pitchFamily="34" charset="0"/>
              </a:rPr>
              <a:t>The final state is indicated by double circles.</a:t>
            </a:r>
          </a:p>
          <a:p>
            <a:endParaRPr lang="en-US" dirty="0"/>
          </a:p>
        </p:txBody>
      </p:sp>
    </p:spTree>
    <p:extLst>
      <p:ext uri="{BB962C8B-B14F-4D97-AF65-F5344CB8AC3E}">
        <p14:creationId xmlns:p14="http://schemas.microsoft.com/office/powerpoint/2010/main" val="760729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62B29-24AF-4BFA-ACB2-E5DB3A43BF1B}"/>
              </a:ext>
            </a:extLst>
          </p:cNvPr>
          <p:cNvSpPr>
            <a:spLocks noGrp="1"/>
          </p:cNvSpPr>
          <p:nvPr>
            <p:ph type="title"/>
          </p:nvPr>
        </p:nvSpPr>
        <p:spPr>
          <a:xfrm>
            <a:off x="838200" y="365126"/>
            <a:ext cx="10515600" cy="591478"/>
          </a:xfrm>
        </p:spPr>
        <p:txBody>
          <a:bodyPr>
            <a:normAutofit/>
          </a:bodyPr>
          <a:lstStyle/>
          <a:p>
            <a:r>
              <a:rPr lang="en-US" sz="3000" b="1" i="0" dirty="0">
                <a:solidFill>
                  <a:srgbClr val="000000"/>
                </a:solidFill>
                <a:effectLst/>
                <a:latin typeface="Arial" panose="020B0604020202020204" pitchFamily="34" charset="0"/>
              </a:rPr>
              <a:t>Example:</a:t>
            </a:r>
            <a:endParaRPr lang="en-US" sz="3000" dirty="0"/>
          </a:p>
        </p:txBody>
      </p:sp>
      <p:sp>
        <p:nvSpPr>
          <p:cNvPr id="3" name="Content Placeholder 2">
            <a:extLst>
              <a:ext uri="{FF2B5EF4-FFF2-40B4-BE49-F238E27FC236}">
                <a16:creationId xmlns:a16="http://schemas.microsoft.com/office/drawing/2014/main" id="{ACD58A19-EB40-44AE-BB1B-9D15CE7C17B6}"/>
              </a:ext>
            </a:extLst>
          </p:cNvPr>
          <p:cNvSpPr>
            <a:spLocks noGrp="1"/>
          </p:cNvSpPr>
          <p:nvPr>
            <p:ph sz="half" idx="1"/>
          </p:nvPr>
        </p:nvSpPr>
        <p:spPr>
          <a:xfrm>
            <a:off x="838200" y="956604"/>
            <a:ext cx="5181600" cy="5220359"/>
          </a:xfrm>
        </p:spPr>
        <p:txBody>
          <a:bodyPr/>
          <a:lstStyle/>
          <a:p>
            <a:pPr marL="0" indent="0" algn="just">
              <a:buNone/>
            </a:pPr>
            <a:r>
              <a:rPr lang="en-US" sz="1800" b="0" i="0" dirty="0">
                <a:solidFill>
                  <a:srgbClr val="000000"/>
                </a:solidFill>
                <a:effectLst/>
                <a:latin typeface="Arial" panose="020B0604020202020204" pitchFamily="34" charset="0"/>
              </a:rPr>
              <a:t>Let a non-deterministic finite automaton be →</a:t>
            </a:r>
          </a:p>
          <a:p>
            <a:pPr algn="l">
              <a:buFont typeface="Arial" panose="020B0604020202020204" pitchFamily="34" charset="0"/>
              <a:buChar char="•"/>
            </a:pPr>
            <a:r>
              <a:rPr lang="en-US" sz="1800" b="0" i="0" dirty="0">
                <a:effectLst/>
                <a:latin typeface="Arial" panose="020B0604020202020204" pitchFamily="34" charset="0"/>
              </a:rPr>
              <a:t>Q = {a, b, c}</a:t>
            </a:r>
          </a:p>
          <a:p>
            <a:pPr algn="l">
              <a:buFont typeface="Arial" panose="020B0604020202020204" pitchFamily="34" charset="0"/>
              <a:buChar char="•"/>
            </a:pPr>
            <a:r>
              <a:rPr lang="en-US" sz="1800" b="0" i="0" dirty="0">
                <a:effectLst/>
                <a:latin typeface="Arial" panose="020B0604020202020204" pitchFamily="34" charset="0"/>
              </a:rPr>
              <a:t>∑ = {0, 1}</a:t>
            </a:r>
          </a:p>
          <a:p>
            <a:pPr algn="l">
              <a:buFont typeface="Arial" panose="020B0604020202020204" pitchFamily="34" charset="0"/>
              <a:buChar char="•"/>
            </a:pPr>
            <a:r>
              <a:rPr lang="en-US" sz="1800" b="0" i="0" dirty="0">
                <a:effectLst/>
                <a:latin typeface="Arial" panose="020B0604020202020204" pitchFamily="34" charset="0"/>
              </a:rPr>
              <a:t>q</a:t>
            </a:r>
            <a:r>
              <a:rPr lang="en-US" sz="1800" b="0" i="0" baseline="-25000" dirty="0">
                <a:effectLst/>
                <a:latin typeface="Arial" panose="020B0604020202020204" pitchFamily="34" charset="0"/>
              </a:rPr>
              <a:t>0</a:t>
            </a:r>
            <a:r>
              <a:rPr lang="en-US" sz="1800" b="0" i="0" dirty="0">
                <a:effectLst/>
                <a:latin typeface="Arial" panose="020B0604020202020204" pitchFamily="34" charset="0"/>
              </a:rPr>
              <a:t> = a</a:t>
            </a:r>
          </a:p>
          <a:p>
            <a:pPr algn="l">
              <a:buFont typeface="Arial" panose="020B0604020202020204" pitchFamily="34" charset="0"/>
              <a:buChar char="•"/>
            </a:pPr>
            <a:r>
              <a:rPr lang="en-US" sz="1800" b="0" i="0" dirty="0">
                <a:effectLst/>
                <a:latin typeface="Arial" panose="020B0604020202020204" pitchFamily="34" charset="0"/>
              </a:rPr>
              <a:t>F = {c}</a:t>
            </a:r>
          </a:p>
          <a:p>
            <a:pPr algn="just"/>
            <a:r>
              <a:rPr lang="en-US" sz="1800" b="0" i="0" dirty="0">
                <a:solidFill>
                  <a:srgbClr val="000000"/>
                </a:solidFill>
                <a:effectLst/>
                <a:latin typeface="Arial" panose="020B0604020202020204" pitchFamily="34" charset="0"/>
              </a:rPr>
              <a:t>The transition function </a:t>
            </a:r>
            <a:r>
              <a:rPr lang="el-GR" sz="1800" b="0" i="0" dirty="0">
                <a:solidFill>
                  <a:srgbClr val="000000"/>
                </a:solidFill>
                <a:effectLst/>
                <a:latin typeface="Arial" panose="020B0604020202020204" pitchFamily="34" charset="0"/>
              </a:rPr>
              <a:t>δ </a:t>
            </a:r>
            <a:r>
              <a:rPr lang="en-US" sz="1800" b="0" i="0" dirty="0">
                <a:solidFill>
                  <a:srgbClr val="000000"/>
                </a:solidFill>
                <a:effectLst/>
                <a:latin typeface="Arial" panose="020B0604020202020204" pitchFamily="34" charset="0"/>
              </a:rPr>
              <a:t>as shown below −</a:t>
            </a:r>
          </a:p>
          <a:p>
            <a:endParaRPr lang="en-US" dirty="0"/>
          </a:p>
        </p:txBody>
      </p:sp>
      <p:graphicFrame>
        <p:nvGraphicFramePr>
          <p:cNvPr id="6" name="Content Placeholder 5">
            <a:extLst>
              <a:ext uri="{FF2B5EF4-FFF2-40B4-BE49-F238E27FC236}">
                <a16:creationId xmlns:a16="http://schemas.microsoft.com/office/drawing/2014/main" id="{6975CB86-AFCB-4057-9AFA-F499062CB4AB}"/>
              </a:ext>
            </a:extLst>
          </p:cNvPr>
          <p:cNvGraphicFramePr>
            <a:graphicFrameLocks noGrp="1"/>
          </p:cNvGraphicFramePr>
          <p:nvPr>
            <p:ph sz="half" idx="2"/>
            <p:extLst>
              <p:ext uri="{D42A27DB-BD31-4B8C-83A1-F6EECF244321}">
                <p14:modId xmlns:p14="http://schemas.microsoft.com/office/powerpoint/2010/main" val="1795531357"/>
              </p:ext>
            </p:extLst>
          </p:nvPr>
        </p:nvGraphicFramePr>
        <p:xfrm>
          <a:off x="1125416" y="3713871"/>
          <a:ext cx="4389123" cy="2187520"/>
        </p:xfrm>
        <a:graphic>
          <a:graphicData uri="http://schemas.openxmlformats.org/drawingml/2006/table">
            <a:tbl>
              <a:tblPr>
                <a:tableStyleId>{5C22544A-7EE6-4342-B048-85BDC9FD1C3A}</a:tableStyleId>
              </a:tblPr>
              <a:tblGrid>
                <a:gridCol w="1463041">
                  <a:extLst>
                    <a:ext uri="{9D8B030D-6E8A-4147-A177-3AD203B41FA5}">
                      <a16:colId xmlns:a16="http://schemas.microsoft.com/office/drawing/2014/main" val="3382195884"/>
                    </a:ext>
                  </a:extLst>
                </a:gridCol>
                <a:gridCol w="1463041">
                  <a:extLst>
                    <a:ext uri="{9D8B030D-6E8A-4147-A177-3AD203B41FA5}">
                      <a16:colId xmlns:a16="http://schemas.microsoft.com/office/drawing/2014/main" val="1313485719"/>
                    </a:ext>
                  </a:extLst>
                </a:gridCol>
                <a:gridCol w="1463041">
                  <a:extLst>
                    <a:ext uri="{9D8B030D-6E8A-4147-A177-3AD203B41FA5}">
                      <a16:colId xmlns:a16="http://schemas.microsoft.com/office/drawing/2014/main" val="946411811"/>
                    </a:ext>
                  </a:extLst>
                </a:gridCol>
              </a:tblGrid>
              <a:tr h="774046">
                <a:tc>
                  <a:txBody>
                    <a:bodyPr/>
                    <a:lstStyle/>
                    <a:p>
                      <a:pPr algn="ctr" fontAlgn="t">
                        <a:spcBef>
                          <a:spcPts val="0"/>
                        </a:spcBef>
                        <a:spcAft>
                          <a:spcPts val="0"/>
                        </a:spcAft>
                      </a:pPr>
                      <a:r>
                        <a:rPr lang="en-US" sz="1800" u="none" strike="noStrike" dirty="0">
                          <a:effectLst/>
                        </a:rPr>
                        <a:t>Present State</a:t>
                      </a:r>
                      <a:endParaRPr lang="en-US" sz="1800" b="0" i="0" u="none" strike="noStrike" dirty="0">
                        <a:effectLst/>
                        <a:latin typeface="Arial" panose="020B0604020202020204" pitchFamily="34" charset="0"/>
                      </a:endParaRPr>
                    </a:p>
                  </a:txBody>
                  <a:tcPr marL="76200" marR="76200" marT="76200" marB="76200"/>
                </a:tc>
                <a:tc>
                  <a:txBody>
                    <a:bodyPr/>
                    <a:lstStyle/>
                    <a:p>
                      <a:pPr algn="ctr" fontAlgn="t">
                        <a:spcBef>
                          <a:spcPts val="0"/>
                        </a:spcBef>
                        <a:spcAft>
                          <a:spcPts val="0"/>
                        </a:spcAft>
                      </a:pPr>
                      <a:r>
                        <a:rPr lang="en-US" sz="1800" u="none" strike="noStrike" dirty="0">
                          <a:effectLst/>
                        </a:rPr>
                        <a:t>Next State for Input 0</a:t>
                      </a:r>
                      <a:endParaRPr lang="en-US" sz="1800" b="0" i="0" u="none" strike="noStrike" dirty="0">
                        <a:effectLst/>
                        <a:latin typeface="Arial" panose="020B0604020202020204" pitchFamily="34" charset="0"/>
                      </a:endParaRPr>
                    </a:p>
                  </a:txBody>
                  <a:tcPr marL="76200" marR="76200" marT="76200" marB="76200"/>
                </a:tc>
                <a:tc>
                  <a:txBody>
                    <a:bodyPr/>
                    <a:lstStyle/>
                    <a:p>
                      <a:pPr algn="ctr" fontAlgn="t">
                        <a:spcBef>
                          <a:spcPts val="0"/>
                        </a:spcBef>
                        <a:spcAft>
                          <a:spcPts val="0"/>
                        </a:spcAft>
                      </a:pPr>
                      <a:r>
                        <a:rPr lang="en-US" sz="1800" u="none" strike="noStrike">
                          <a:effectLst/>
                        </a:rPr>
                        <a:t>Next State for Input 1</a:t>
                      </a:r>
                      <a:endParaRPr lang="en-US" sz="1800" b="0" i="0" u="none" strike="noStrike">
                        <a:effectLst/>
                        <a:latin typeface="Arial" panose="020B0604020202020204" pitchFamily="34" charset="0"/>
                      </a:endParaRPr>
                    </a:p>
                  </a:txBody>
                  <a:tcPr marL="76200" marR="76200" marT="76200" marB="76200"/>
                </a:tc>
                <a:extLst>
                  <a:ext uri="{0D108BD9-81ED-4DB2-BD59-A6C34878D82A}">
                    <a16:rowId xmlns:a16="http://schemas.microsoft.com/office/drawing/2014/main" val="1022786286"/>
                  </a:ext>
                </a:extLst>
              </a:tr>
              <a:tr h="471158">
                <a:tc>
                  <a:txBody>
                    <a:bodyPr/>
                    <a:lstStyle/>
                    <a:p>
                      <a:pPr algn="l" fontAlgn="t">
                        <a:spcBef>
                          <a:spcPts val="0"/>
                        </a:spcBef>
                        <a:spcAft>
                          <a:spcPts val="0"/>
                        </a:spcAft>
                      </a:pPr>
                      <a:r>
                        <a:rPr lang="en-US" sz="1800" u="none" strike="noStrike" dirty="0">
                          <a:effectLst/>
                          <a:sym typeface="Wingdings" panose="05000000000000000000" pitchFamily="2" charset="2"/>
                        </a:rPr>
                        <a:t></a:t>
                      </a:r>
                      <a:r>
                        <a:rPr lang="en-US" sz="1800" u="none" strike="noStrike" dirty="0">
                          <a:effectLst/>
                        </a:rPr>
                        <a:t>a</a:t>
                      </a:r>
                      <a:endParaRPr lang="en-US" sz="1800" b="0" i="0" u="none" strike="noStrike" dirty="0">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{a, b}</a:t>
                      </a:r>
                      <a:endParaRPr lang="en-US" sz="1800" b="0" i="0" u="none" strike="noStrike" dirty="0">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{b}</a:t>
                      </a:r>
                      <a:endParaRPr lang="en-US" sz="1800" b="0" i="0" u="none" strike="noStrike" dirty="0">
                        <a:effectLst/>
                        <a:latin typeface="Arial" panose="020B0604020202020204" pitchFamily="34" charset="0"/>
                      </a:endParaRPr>
                    </a:p>
                  </a:txBody>
                  <a:tcPr marL="76200" marR="76200" marT="76200" marB="76200"/>
                </a:tc>
                <a:extLst>
                  <a:ext uri="{0D108BD9-81ED-4DB2-BD59-A6C34878D82A}">
                    <a16:rowId xmlns:a16="http://schemas.microsoft.com/office/drawing/2014/main" val="2157409582"/>
                  </a:ext>
                </a:extLst>
              </a:tr>
              <a:tr h="471158">
                <a:tc>
                  <a:txBody>
                    <a:bodyPr/>
                    <a:lstStyle/>
                    <a:p>
                      <a:pPr algn="l" fontAlgn="t">
                        <a:spcBef>
                          <a:spcPts val="0"/>
                        </a:spcBef>
                        <a:spcAft>
                          <a:spcPts val="0"/>
                        </a:spcAft>
                      </a:pPr>
                      <a:r>
                        <a:rPr lang="en-US" sz="1800" u="none" strike="noStrike">
                          <a:effectLst/>
                        </a:rPr>
                        <a:t>b</a:t>
                      </a:r>
                      <a:endParaRPr lang="en-US" sz="1800" b="0" i="0" u="none" strike="noStrike">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{c}</a:t>
                      </a:r>
                      <a:endParaRPr lang="en-US" sz="1800" b="0" i="0" u="none" strike="noStrike" dirty="0">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{a, c}</a:t>
                      </a:r>
                      <a:endParaRPr lang="en-US" sz="1800" b="0" i="0" u="none" strike="noStrike" dirty="0">
                        <a:effectLst/>
                        <a:latin typeface="Arial" panose="020B0604020202020204" pitchFamily="34" charset="0"/>
                      </a:endParaRPr>
                    </a:p>
                  </a:txBody>
                  <a:tcPr marL="76200" marR="76200" marT="76200" marB="76200"/>
                </a:tc>
                <a:extLst>
                  <a:ext uri="{0D108BD9-81ED-4DB2-BD59-A6C34878D82A}">
                    <a16:rowId xmlns:a16="http://schemas.microsoft.com/office/drawing/2014/main" val="1722931890"/>
                  </a:ext>
                </a:extLst>
              </a:tr>
              <a:tr h="471158">
                <a:tc>
                  <a:txBody>
                    <a:bodyPr/>
                    <a:lstStyle/>
                    <a:p>
                      <a:pPr algn="l" fontAlgn="t">
                        <a:spcBef>
                          <a:spcPts val="0"/>
                        </a:spcBef>
                        <a:spcAft>
                          <a:spcPts val="0"/>
                        </a:spcAft>
                      </a:pPr>
                      <a:r>
                        <a:rPr lang="en-US" sz="1800" u="none" strike="noStrike" dirty="0">
                          <a:effectLst/>
                        </a:rPr>
                        <a:t>*c</a:t>
                      </a:r>
                      <a:endParaRPr lang="en-US" sz="1800" b="0" i="0" u="none" strike="noStrike" dirty="0">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{b, c}</a:t>
                      </a:r>
                      <a:endParaRPr lang="en-US" sz="1800" b="0" i="0" u="none" strike="noStrike" dirty="0">
                        <a:effectLst/>
                        <a:latin typeface="Arial" panose="020B0604020202020204" pitchFamily="34" charset="0"/>
                      </a:endParaRPr>
                    </a:p>
                  </a:txBody>
                  <a:tcPr marL="76200" marR="76200" marT="76200" marB="76200"/>
                </a:tc>
                <a:tc>
                  <a:txBody>
                    <a:bodyPr/>
                    <a:lstStyle/>
                    <a:p>
                      <a:pPr algn="l" fontAlgn="t">
                        <a:spcBef>
                          <a:spcPts val="0"/>
                        </a:spcBef>
                        <a:spcAft>
                          <a:spcPts val="0"/>
                        </a:spcAft>
                      </a:pPr>
                      <a:r>
                        <a:rPr lang="en-US" sz="1800" u="none" strike="noStrike" dirty="0">
                          <a:effectLst/>
                        </a:rPr>
                        <a:t>{c}</a:t>
                      </a:r>
                      <a:endParaRPr lang="en-US" sz="1800" b="0" i="0" u="none" strike="noStrike" dirty="0">
                        <a:effectLst/>
                        <a:latin typeface="Arial" panose="020B0604020202020204" pitchFamily="34" charset="0"/>
                      </a:endParaRPr>
                    </a:p>
                  </a:txBody>
                  <a:tcPr marL="76200" marR="76200" marT="76200" marB="76200"/>
                </a:tc>
                <a:extLst>
                  <a:ext uri="{0D108BD9-81ED-4DB2-BD59-A6C34878D82A}">
                    <a16:rowId xmlns:a16="http://schemas.microsoft.com/office/drawing/2014/main" val="3282629307"/>
                  </a:ext>
                </a:extLst>
              </a:tr>
            </a:tbl>
          </a:graphicData>
        </a:graphic>
      </p:graphicFrame>
      <p:pic>
        <p:nvPicPr>
          <p:cNvPr id="5" name="Picture 4">
            <a:extLst>
              <a:ext uri="{FF2B5EF4-FFF2-40B4-BE49-F238E27FC236}">
                <a16:creationId xmlns:a16="http://schemas.microsoft.com/office/drawing/2014/main" id="{F32B4398-3AB7-4000-A310-646C7A15A4AC}"/>
              </a:ext>
            </a:extLst>
          </p:cNvPr>
          <p:cNvPicPr>
            <a:picLocks noChangeAspect="1"/>
          </p:cNvPicPr>
          <p:nvPr/>
        </p:nvPicPr>
        <p:blipFill>
          <a:blip r:embed="rId2"/>
          <a:stretch>
            <a:fillRect/>
          </a:stretch>
        </p:blipFill>
        <p:spPr>
          <a:xfrm>
            <a:off x="6096001" y="2222695"/>
            <a:ext cx="5257799" cy="1814733"/>
          </a:xfrm>
          <a:prstGeom prst="rect">
            <a:avLst/>
          </a:prstGeom>
        </p:spPr>
      </p:pic>
      <p:sp>
        <p:nvSpPr>
          <p:cNvPr id="8" name="TextBox 7">
            <a:extLst>
              <a:ext uri="{FF2B5EF4-FFF2-40B4-BE49-F238E27FC236}">
                <a16:creationId xmlns:a16="http://schemas.microsoft.com/office/drawing/2014/main" id="{9DFB5A22-BCDC-4EB4-BDCA-741B2C6C98BA}"/>
              </a:ext>
            </a:extLst>
          </p:cNvPr>
          <p:cNvSpPr txBox="1"/>
          <p:nvPr/>
        </p:nvSpPr>
        <p:spPr>
          <a:xfrm>
            <a:off x="6172202" y="1378634"/>
            <a:ext cx="4894382" cy="646331"/>
          </a:xfrm>
          <a:prstGeom prst="rect">
            <a:avLst/>
          </a:prstGeom>
          <a:noFill/>
        </p:spPr>
        <p:txBody>
          <a:bodyPr wrap="square">
            <a:spAutoFit/>
          </a:bodyPr>
          <a:lstStyle/>
          <a:p>
            <a:r>
              <a:rPr lang="en-US" dirty="0"/>
              <a:t>Its graphical representation would be as follows −</a:t>
            </a:r>
          </a:p>
          <a:p>
            <a:endParaRPr lang="en-US" dirty="0"/>
          </a:p>
        </p:txBody>
      </p:sp>
    </p:spTree>
    <p:extLst>
      <p:ext uri="{BB962C8B-B14F-4D97-AF65-F5344CB8AC3E}">
        <p14:creationId xmlns:p14="http://schemas.microsoft.com/office/powerpoint/2010/main" val="142639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B241C-C1A7-407B-B903-6F13A86C447C}"/>
              </a:ext>
            </a:extLst>
          </p:cNvPr>
          <p:cNvSpPr>
            <a:spLocks noGrp="1"/>
          </p:cNvSpPr>
          <p:nvPr>
            <p:ph type="title"/>
          </p:nvPr>
        </p:nvSpPr>
        <p:spPr>
          <a:xfrm>
            <a:off x="838200" y="267286"/>
            <a:ext cx="10515600" cy="844062"/>
          </a:xfrm>
        </p:spPr>
        <p:txBody>
          <a:bodyPr>
            <a:noAutofit/>
          </a:bodyPr>
          <a:lstStyle/>
          <a:p>
            <a:br>
              <a:rPr lang="en-US" sz="3000" b="0" i="0" dirty="0">
                <a:effectLst/>
                <a:latin typeface="Arial" panose="020B0604020202020204" pitchFamily="34" charset="0"/>
              </a:rPr>
            </a:br>
            <a:br>
              <a:rPr lang="en-US" sz="3000" b="0" i="0" dirty="0">
                <a:effectLst/>
                <a:latin typeface="Arial" panose="020B0604020202020204" pitchFamily="34" charset="0"/>
              </a:rPr>
            </a:br>
            <a:r>
              <a:rPr lang="en-US" sz="3000" b="0" i="0" dirty="0">
                <a:effectLst/>
                <a:latin typeface="Arial" panose="020B0604020202020204" pitchFamily="34" charset="0"/>
              </a:rPr>
              <a:t>DFA vs NDFA</a:t>
            </a:r>
            <a:br>
              <a:rPr lang="en-US" sz="3000" b="0" i="0" dirty="0">
                <a:effectLst/>
                <a:latin typeface="Arial" panose="020B0604020202020204" pitchFamily="34" charset="0"/>
              </a:rPr>
            </a:br>
            <a:br>
              <a:rPr lang="en-US" sz="3000" dirty="0"/>
            </a:br>
            <a:endParaRPr lang="en-US" sz="3000" dirty="0"/>
          </a:p>
        </p:txBody>
      </p:sp>
      <p:sp>
        <p:nvSpPr>
          <p:cNvPr id="3" name="Content Placeholder 2">
            <a:extLst>
              <a:ext uri="{FF2B5EF4-FFF2-40B4-BE49-F238E27FC236}">
                <a16:creationId xmlns:a16="http://schemas.microsoft.com/office/drawing/2014/main" id="{40B69E25-1215-4368-94E9-31ACB2C5C43A}"/>
              </a:ext>
            </a:extLst>
          </p:cNvPr>
          <p:cNvSpPr>
            <a:spLocks noGrp="1"/>
          </p:cNvSpPr>
          <p:nvPr>
            <p:ph idx="1"/>
          </p:nvPr>
        </p:nvSpPr>
        <p:spPr>
          <a:xfrm>
            <a:off x="838200" y="1111348"/>
            <a:ext cx="10515600" cy="5065615"/>
          </a:xfrm>
        </p:spPr>
        <p:txBody>
          <a:bodyPr/>
          <a:lstStyle/>
          <a:p>
            <a:pPr marL="0" indent="0" algn="just">
              <a:buNone/>
            </a:pPr>
            <a:r>
              <a:rPr lang="en-US" sz="2000" b="0" i="0" dirty="0">
                <a:solidFill>
                  <a:srgbClr val="000000"/>
                </a:solidFill>
                <a:effectLst/>
                <a:latin typeface="Arial" panose="020B0604020202020204" pitchFamily="34" charset="0"/>
              </a:rPr>
              <a:t>The following table lists the differences between DFA and NDFA.</a:t>
            </a:r>
          </a:p>
          <a:p>
            <a:pPr marL="0" indent="0">
              <a:buNone/>
            </a:pPr>
            <a:br>
              <a:rPr lang="en-US" dirty="0"/>
            </a:br>
            <a:endParaRPr lang="en-US" dirty="0"/>
          </a:p>
        </p:txBody>
      </p:sp>
      <p:graphicFrame>
        <p:nvGraphicFramePr>
          <p:cNvPr id="5" name="Table 4">
            <a:extLst>
              <a:ext uri="{FF2B5EF4-FFF2-40B4-BE49-F238E27FC236}">
                <a16:creationId xmlns:a16="http://schemas.microsoft.com/office/drawing/2014/main" id="{EA692E60-10C6-4583-8892-39CC42963593}"/>
              </a:ext>
            </a:extLst>
          </p:cNvPr>
          <p:cNvGraphicFramePr/>
          <p:nvPr>
            <p:extLst>
              <p:ext uri="{D42A27DB-BD31-4B8C-83A1-F6EECF244321}">
                <p14:modId xmlns:p14="http://schemas.microsoft.com/office/powerpoint/2010/main" val="3238612480"/>
              </p:ext>
            </p:extLst>
          </p:nvPr>
        </p:nvGraphicFramePr>
        <p:xfrm>
          <a:off x="956602" y="1825625"/>
          <a:ext cx="9664506" cy="4351338"/>
        </p:xfrm>
        <a:graphic>
          <a:graphicData uri="http://schemas.openxmlformats.org/drawingml/2006/table">
            <a:tbl>
              <a:tblPr>
                <a:tableStyleId>{5C22544A-7EE6-4342-B048-85BDC9FD1C3A}</a:tableStyleId>
              </a:tblPr>
              <a:tblGrid>
                <a:gridCol w="4832253">
                  <a:extLst>
                    <a:ext uri="{9D8B030D-6E8A-4147-A177-3AD203B41FA5}">
                      <a16:colId xmlns:a16="http://schemas.microsoft.com/office/drawing/2014/main" val="3549676992"/>
                    </a:ext>
                  </a:extLst>
                </a:gridCol>
                <a:gridCol w="4832253">
                  <a:extLst>
                    <a:ext uri="{9D8B030D-6E8A-4147-A177-3AD203B41FA5}">
                      <a16:colId xmlns:a16="http://schemas.microsoft.com/office/drawing/2014/main" val="123281399"/>
                    </a:ext>
                  </a:extLst>
                </a:gridCol>
              </a:tblGrid>
              <a:tr h="414413">
                <a:tc>
                  <a:txBody>
                    <a:bodyPr/>
                    <a:lstStyle/>
                    <a:p>
                      <a:pPr algn="ctr" fontAlgn="t">
                        <a:spcBef>
                          <a:spcPts val="0"/>
                        </a:spcBef>
                        <a:spcAft>
                          <a:spcPts val="0"/>
                        </a:spcAft>
                      </a:pPr>
                      <a:r>
                        <a:rPr lang="en-US" sz="1700" u="none" strike="noStrike">
                          <a:effectLst/>
                        </a:rPr>
                        <a:t>DFA</a:t>
                      </a:r>
                      <a:endParaRPr lang="en-US" sz="1700" b="0" i="0" u="none" strike="noStrike">
                        <a:effectLst/>
                        <a:latin typeface="Arial" panose="020B0604020202020204" pitchFamily="34" charset="0"/>
                      </a:endParaRPr>
                    </a:p>
                  </a:txBody>
                  <a:tcPr marL="74002" marR="74002" marT="74002" marB="74002"/>
                </a:tc>
                <a:tc>
                  <a:txBody>
                    <a:bodyPr/>
                    <a:lstStyle/>
                    <a:p>
                      <a:pPr algn="ctr" fontAlgn="t">
                        <a:spcBef>
                          <a:spcPts val="0"/>
                        </a:spcBef>
                        <a:spcAft>
                          <a:spcPts val="0"/>
                        </a:spcAft>
                      </a:pPr>
                      <a:r>
                        <a:rPr lang="en-US" sz="1700" u="none" strike="noStrike">
                          <a:effectLst/>
                        </a:rPr>
                        <a:t>NDFA</a:t>
                      </a:r>
                      <a:endParaRPr lang="en-US" sz="1700" b="0" i="0" u="none" strike="noStrike">
                        <a:effectLst/>
                        <a:latin typeface="Arial" panose="020B0604020202020204" pitchFamily="34" charset="0"/>
                      </a:endParaRPr>
                    </a:p>
                  </a:txBody>
                  <a:tcPr marL="74002" marR="74002" marT="74002" marB="74002"/>
                </a:tc>
                <a:extLst>
                  <a:ext uri="{0D108BD9-81ED-4DB2-BD59-A6C34878D82A}">
                    <a16:rowId xmlns:a16="http://schemas.microsoft.com/office/drawing/2014/main" val="2929114071"/>
                  </a:ext>
                </a:extLst>
              </a:tr>
              <a:tr h="1213638">
                <a:tc>
                  <a:txBody>
                    <a:bodyPr/>
                    <a:lstStyle/>
                    <a:p>
                      <a:pPr algn="l" fontAlgn="t">
                        <a:spcBef>
                          <a:spcPts val="0"/>
                        </a:spcBef>
                        <a:spcAft>
                          <a:spcPts val="0"/>
                        </a:spcAft>
                      </a:pPr>
                      <a:r>
                        <a:rPr lang="en-US" sz="1700" u="none" strike="noStrike">
                          <a:effectLst/>
                        </a:rPr>
                        <a:t>The transition from a state is to a single particular next state for each input symbol. Hence it is called deterministic.</a:t>
                      </a:r>
                      <a:endParaRPr lang="en-US" sz="1700" b="0" i="0" u="none" strike="noStrike">
                        <a:effectLst/>
                        <a:latin typeface="Arial" panose="020B0604020202020204" pitchFamily="34" charset="0"/>
                      </a:endParaRPr>
                    </a:p>
                  </a:txBody>
                  <a:tcPr marL="74002" marR="74002" marT="74002" marB="74002"/>
                </a:tc>
                <a:tc>
                  <a:txBody>
                    <a:bodyPr/>
                    <a:lstStyle/>
                    <a:p>
                      <a:pPr algn="l" fontAlgn="t">
                        <a:spcBef>
                          <a:spcPts val="0"/>
                        </a:spcBef>
                        <a:spcAft>
                          <a:spcPts val="0"/>
                        </a:spcAft>
                      </a:pPr>
                      <a:r>
                        <a:rPr lang="en-US" sz="1700" u="none" strike="noStrike">
                          <a:effectLst/>
                        </a:rPr>
                        <a:t>The transition from a state can be to multiple next states for each input symbol. Hence it is called non-deterministic.</a:t>
                      </a:r>
                      <a:endParaRPr lang="en-US" sz="1700" b="0" i="0" u="none" strike="noStrike">
                        <a:effectLst/>
                        <a:latin typeface="Arial" panose="020B0604020202020204" pitchFamily="34" charset="0"/>
                      </a:endParaRPr>
                    </a:p>
                  </a:txBody>
                  <a:tcPr marL="74002" marR="74002" marT="74002" marB="74002"/>
                </a:tc>
                <a:extLst>
                  <a:ext uri="{0D108BD9-81ED-4DB2-BD59-A6C34878D82A}">
                    <a16:rowId xmlns:a16="http://schemas.microsoft.com/office/drawing/2014/main" val="3728204429"/>
                  </a:ext>
                </a:extLst>
              </a:tr>
              <a:tr h="680822">
                <a:tc>
                  <a:txBody>
                    <a:bodyPr/>
                    <a:lstStyle/>
                    <a:p>
                      <a:pPr algn="l" fontAlgn="t">
                        <a:spcBef>
                          <a:spcPts val="0"/>
                        </a:spcBef>
                        <a:spcAft>
                          <a:spcPts val="0"/>
                        </a:spcAft>
                      </a:pPr>
                      <a:r>
                        <a:rPr lang="en-US" sz="1700" u="none" strike="noStrike">
                          <a:effectLst/>
                        </a:rPr>
                        <a:t>Empty string transitions are not seen in DFA.</a:t>
                      </a:r>
                      <a:endParaRPr lang="en-US" sz="1700" b="0" i="0" u="none" strike="noStrike">
                        <a:effectLst/>
                        <a:latin typeface="Arial" panose="020B0604020202020204" pitchFamily="34" charset="0"/>
                      </a:endParaRPr>
                    </a:p>
                  </a:txBody>
                  <a:tcPr marL="74002" marR="74002" marT="74002" marB="74002"/>
                </a:tc>
                <a:tc>
                  <a:txBody>
                    <a:bodyPr/>
                    <a:lstStyle/>
                    <a:p>
                      <a:pPr algn="l" fontAlgn="t">
                        <a:spcBef>
                          <a:spcPts val="0"/>
                        </a:spcBef>
                        <a:spcAft>
                          <a:spcPts val="0"/>
                        </a:spcAft>
                      </a:pPr>
                      <a:r>
                        <a:rPr lang="en-US" sz="1700" u="none" strike="noStrike">
                          <a:effectLst/>
                        </a:rPr>
                        <a:t>NDFA permits empty string transitions.</a:t>
                      </a:r>
                      <a:endParaRPr lang="en-US" sz="1700" b="0" i="0" u="none" strike="noStrike">
                        <a:effectLst/>
                        <a:latin typeface="Arial" panose="020B0604020202020204" pitchFamily="34" charset="0"/>
                      </a:endParaRPr>
                    </a:p>
                  </a:txBody>
                  <a:tcPr marL="74002" marR="74002" marT="74002" marB="74002"/>
                </a:tc>
                <a:extLst>
                  <a:ext uri="{0D108BD9-81ED-4DB2-BD59-A6C34878D82A}">
                    <a16:rowId xmlns:a16="http://schemas.microsoft.com/office/drawing/2014/main" val="91346206"/>
                  </a:ext>
                </a:extLst>
              </a:tr>
              <a:tr h="680822">
                <a:tc>
                  <a:txBody>
                    <a:bodyPr/>
                    <a:lstStyle/>
                    <a:p>
                      <a:pPr algn="l" fontAlgn="t">
                        <a:spcBef>
                          <a:spcPts val="0"/>
                        </a:spcBef>
                        <a:spcAft>
                          <a:spcPts val="0"/>
                        </a:spcAft>
                      </a:pPr>
                      <a:r>
                        <a:rPr lang="en-US" sz="1700" u="none" strike="noStrike">
                          <a:effectLst/>
                        </a:rPr>
                        <a:t>Backtracking is allowed in DFA</a:t>
                      </a:r>
                      <a:endParaRPr lang="en-US" sz="1700" b="0" i="0" u="none" strike="noStrike">
                        <a:effectLst/>
                        <a:latin typeface="Arial" panose="020B0604020202020204" pitchFamily="34" charset="0"/>
                      </a:endParaRPr>
                    </a:p>
                  </a:txBody>
                  <a:tcPr marL="74002" marR="74002" marT="74002" marB="74002"/>
                </a:tc>
                <a:tc>
                  <a:txBody>
                    <a:bodyPr/>
                    <a:lstStyle/>
                    <a:p>
                      <a:pPr algn="l" fontAlgn="t">
                        <a:spcBef>
                          <a:spcPts val="0"/>
                        </a:spcBef>
                        <a:spcAft>
                          <a:spcPts val="0"/>
                        </a:spcAft>
                      </a:pPr>
                      <a:r>
                        <a:rPr lang="en-US" sz="1700" u="none" strike="noStrike">
                          <a:effectLst/>
                        </a:rPr>
                        <a:t>In NDFA, backtracking is not always possible.</a:t>
                      </a:r>
                      <a:endParaRPr lang="en-US" sz="1700" b="0" i="0" u="none" strike="noStrike">
                        <a:effectLst/>
                        <a:latin typeface="Arial" panose="020B0604020202020204" pitchFamily="34" charset="0"/>
                      </a:endParaRPr>
                    </a:p>
                  </a:txBody>
                  <a:tcPr marL="74002" marR="74002" marT="74002" marB="74002"/>
                </a:tc>
                <a:extLst>
                  <a:ext uri="{0D108BD9-81ED-4DB2-BD59-A6C34878D82A}">
                    <a16:rowId xmlns:a16="http://schemas.microsoft.com/office/drawing/2014/main" val="4281306466"/>
                  </a:ext>
                </a:extLst>
              </a:tr>
              <a:tr h="414413">
                <a:tc>
                  <a:txBody>
                    <a:bodyPr/>
                    <a:lstStyle/>
                    <a:p>
                      <a:pPr algn="l" fontAlgn="t">
                        <a:spcBef>
                          <a:spcPts val="0"/>
                        </a:spcBef>
                        <a:spcAft>
                          <a:spcPts val="0"/>
                        </a:spcAft>
                      </a:pPr>
                      <a:r>
                        <a:rPr lang="en-US" sz="1700" u="none" strike="noStrike">
                          <a:effectLst/>
                        </a:rPr>
                        <a:t>Requires more space.</a:t>
                      </a:r>
                      <a:endParaRPr lang="en-US" sz="1700" b="0" i="0" u="none" strike="noStrike">
                        <a:effectLst/>
                        <a:latin typeface="Arial" panose="020B0604020202020204" pitchFamily="34" charset="0"/>
                      </a:endParaRPr>
                    </a:p>
                  </a:txBody>
                  <a:tcPr marL="74002" marR="74002" marT="74002" marB="74002"/>
                </a:tc>
                <a:tc>
                  <a:txBody>
                    <a:bodyPr/>
                    <a:lstStyle/>
                    <a:p>
                      <a:pPr algn="l" fontAlgn="t">
                        <a:spcBef>
                          <a:spcPts val="0"/>
                        </a:spcBef>
                        <a:spcAft>
                          <a:spcPts val="0"/>
                        </a:spcAft>
                      </a:pPr>
                      <a:r>
                        <a:rPr lang="en-US" sz="1700" u="none" strike="noStrike">
                          <a:effectLst/>
                        </a:rPr>
                        <a:t>Requires less space.</a:t>
                      </a:r>
                      <a:endParaRPr lang="en-US" sz="1700" b="0" i="0" u="none" strike="noStrike">
                        <a:effectLst/>
                        <a:latin typeface="Arial" panose="020B0604020202020204" pitchFamily="34" charset="0"/>
                      </a:endParaRPr>
                    </a:p>
                  </a:txBody>
                  <a:tcPr marL="74002" marR="74002" marT="74002" marB="74002"/>
                </a:tc>
                <a:extLst>
                  <a:ext uri="{0D108BD9-81ED-4DB2-BD59-A6C34878D82A}">
                    <a16:rowId xmlns:a16="http://schemas.microsoft.com/office/drawing/2014/main" val="3394438948"/>
                  </a:ext>
                </a:extLst>
              </a:tr>
              <a:tr h="947230">
                <a:tc>
                  <a:txBody>
                    <a:bodyPr/>
                    <a:lstStyle/>
                    <a:p>
                      <a:pPr algn="l" fontAlgn="t">
                        <a:spcBef>
                          <a:spcPts val="0"/>
                        </a:spcBef>
                        <a:spcAft>
                          <a:spcPts val="0"/>
                        </a:spcAft>
                      </a:pPr>
                      <a:r>
                        <a:rPr lang="en-US" sz="1700" u="none" strike="noStrike">
                          <a:effectLst/>
                        </a:rPr>
                        <a:t>A string is accepted by a DFA, if it transits to a final state.</a:t>
                      </a:r>
                      <a:endParaRPr lang="en-US" sz="1700" b="0" i="0" u="none" strike="noStrike">
                        <a:effectLst/>
                        <a:latin typeface="Arial" panose="020B0604020202020204" pitchFamily="34" charset="0"/>
                      </a:endParaRPr>
                    </a:p>
                  </a:txBody>
                  <a:tcPr marL="74002" marR="74002" marT="74002" marB="74002"/>
                </a:tc>
                <a:tc>
                  <a:txBody>
                    <a:bodyPr/>
                    <a:lstStyle/>
                    <a:p>
                      <a:pPr algn="l" fontAlgn="t">
                        <a:spcBef>
                          <a:spcPts val="0"/>
                        </a:spcBef>
                        <a:spcAft>
                          <a:spcPts val="0"/>
                        </a:spcAft>
                      </a:pPr>
                      <a:r>
                        <a:rPr lang="en-US" sz="1700" u="none" strike="noStrike">
                          <a:effectLst/>
                        </a:rPr>
                        <a:t>A string is accepted by a NDFA, if at least one of all possible transitions ends in a final state.</a:t>
                      </a:r>
                      <a:endParaRPr lang="en-US" sz="1700" b="0" i="0" u="none" strike="noStrike">
                        <a:effectLst/>
                        <a:latin typeface="Arial" panose="020B0604020202020204" pitchFamily="34" charset="0"/>
                      </a:endParaRPr>
                    </a:p>
                  </a:txBody>
                  <a:tcPr marL="74002" marR="74002" marT="74002" marB="74002"/>
                </a:tc>
                <a:extLst>
                  <a:ext uri="{0D108BD9-81ED-4DB2-BD59-A6C34878D82A}">
                    <a16:rowId xmlns:a16="http://schemas.microsoft.com/office/drawing/2014/main" val="130924041"/>
                  </a:ext>
                </a:extLst>
              </a:tr>
            </a:tbl>
          </a:graphicData>
        </a:graphic>
      </p:graphicFrame>
    </p:spTree>
    <p:extLst>
      <p:ext uri="{BB962C8B-B14F-4D97-AF65-F5344CB8AC3E}">
        <p14:creationId xmlns:p14="http://schemas.microsoft.com/office/powerpoint/2010/main" val="2713522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C7F9D-F07C-42F3-95B2-3A55ED961F06}"/>
              </a:ext>
            </a:extLst>
          </p:cNvPr>
          <p:cNvSpPr>
            <a:spLocks noGrp="1"/>
          </p:cNvSpPr>
          <p:nvPr>
            <p:ph type="title"/>
          </p:nvPr>
        </p:nvSpPr>
        <p:spPr>
          <a:xfrm>
            <a:off x="838200" y="365125"/>
            <a:ext cx="10515600" cy="718087"/>
          </a:xfrm>
        </p:spPr>
        <p:txBody>
          <a:bodyPr>
            <a:normAutofit/>
          </a:bodyPr>
          <a:lstStyle/>
          <a:p>
            <a:r>
              <a:rPr lang="en-US" sz="3500" b="1" dirty="0"/>
              <a:t>String Acceptance</a:t>
            </a:r>
          </a:p>
        </p:txBody>
      </p:sp>
      <p:sp>
        <p:nvSpPr>
          <p:cNvPr id="3" name="Content Placeholder 2">
            <a:extLst>
              <a:ext uri="{FF2B5EF4-FFF2-40B4-BE49-F238E27FC236}">
                <a16:creationId xmlns:a16="http://schemas.microsoft.com/office/drawing/2014/main" id="{F77A162C-009C-43B2-A030-7FB06FBD0E96}"/>
              </a:ext>
            </a:extLst>
          </p:cNvPr>
          <p:cNvSpPr>
            <a:spLocks noGrp="1"/>
          </p:cNvSpPr>
          <p:nvPr>
            <p:ph idx="1"/>
          </p:nvPr>
        </p:nvSpPr>
        <p:spPr>
          <a:xfrm>
            <a:off x="838200" y="1336431"/>
            <a:ext cx="10515600" cy="4840532"/>
          </a:xfrm>
        </p:spPr>
        <p:txBody>
          <a:bodyPr/>
          <a:lstStyle/>
          <a:p>
            <a:pPr marL="0" indent="0">
              <a:buNone/>
            </a:pPr>
            <a:r>
              <a:rPr lang="en-US" dirty="0"/>
              <a:t>Upon scanning an entire string, if we can reach at final state the string is called accepted.</a:t>
            </a:r>
          </a:p>
          <a:p>
            <a:pPr marL="0" indent="0" algn="just">
              <a:buNone/>
            </a:pPr>
            <a:r>
              <a:rPr lang="en-US" sz="3500" b="1" dirty="0"/>
              <a:t>Language Acceptance</a:t>
            </a:r>
          </a:p>
          <a:p>
            <a:pPr marL="0" indent="0" algn="just">
              <a:buNone/>
            </a:pPr>
            <a:r>
              <a:rPr lang="en-US" dirty="0"/>
              <a:t>If all the strings present in the language which are accepted and all the strings not present in the language should be rejected that is called language acceptance.  </a:t>
            </a:r>
          </a:p>
          <a:p>
            <a:pPr marL="0" indent="0" algn="just">
              <a:buNone/>
            </a:pPr>
            <a:endParaRPr lang="en-US" dirty="0"/>
          </a:p>
        </p:txBody>
      </p:sp>
      <p:pic>
        <p:nvPicPr>
          <p:cNvPr id="5" name="Picture 4">
            <a:extLst>
              <a:ext uri="{FF2B5EF4-FFF2-40B4-BE49-F238E27FC236}">
                <a16:creationId xmlns:a16="http://schemas.microsoft.com/office/drawing/2014/main" id="{BA7F1425-8522-4118-98B5-849F985DE3CC}"/>
              </a:ext>
            </a:extLst>
          </p:cNvPr>
          <p:cNvPicPr>
            <a:picLocks noChangeAspect="1"/>
          </p:cNvPicPr>
          <p:nvPr/>
        </p:nvPicPr>
        <p:blipFill>
          <a:blip r:embed="rId2"/>
          <a:stretch>
            <a:fillRect/>
          </a:stretch>
        </p:blipFill>
        <p:spPr>
          <a:xfrm>
            <a:off x="4717805" y="4246757"/>
            <a:ext cx="2302088" cy="1274812"/>
          </a:xfrm>
          <a:prstGeom prst="rect">
            <a:avLst/>
          </a:prstGeom>
        </p:spPr>
      </p:pic>
    </p:spTree>
    <p:extLst>
      <p:ext uri="{BB962C8B-B14F-4D97-AF65-F5344CB8AC3E}">
        <p14:creationId xmlns:p14="http://schemas.microsoft.com/office/powerpoint/2010/main" val="741108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3149</TotalTime>
  <Words>1111</Words>
  <Application>Microsoft Office PowerPoint</Application>
  <PresentationFormat>Widescreen</PresentationFormat>
  <Paragraphs>147</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Franklin Gothic Book</vt:lpstr>
      <vt:lpstr>Wingdings</vt:lpstr>
      <vt:lpstr>Office Theme</vt:lpstr>
      <vt:lpstr> SE 234: Theory of Computation</vt:lpstr>
      <vt:lpstr>Deterministic Finite Automaton (DFA)</vt:lpstr>
      <vt:lpstr>Graphical Representation of a DFA</vt:lpstr>
      <vt:lpstr>Example:</vt:lpstr>
      <vt:lpstr>Non-deterministic Finite Automaton (NFA)</vt:lpstr>
      <vt:lpstr>  Graphical Representation of an NDFA: (same as DFA)  </vt:lpstr>
      <vt:lpstr>Example:</vt:lpstr>
      <vt:lpstr>  DFA vs NDFA  </vt:lpstr>
      <vt:lpstr>String Acceptance</vt:lpstr>
      <vt:lpstr>DFA Computation:</vt:lpstr>
      <vt:lpstr>Example:</vt:lpstr>
      <vt:lpstr>Example Cont.</vt:lpstr>
      <vt:lpstr>NFA Computation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SWE 312: Theory of Computation</dc:title>
  <dc:creator>Fatama Turfa</dc:creator>
  <cp:lastModifiedBy>Fatama Turfa</cp:lastModifiedBy>
  <cp:revision>41</cp:revision>
  <dcterms:created xsi:type="dcterms:W3CDTF">2020-10-11T10:09:29Z</dcterms:created>
  <dcterms:modified xsi:type="dcterms:W3CDTF">2020-10-21T07:34:02Z</dcterms:modified>
</cp:coreProperties>
</file>