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7" r:id="rId2"/>
    <p:sldId id="258" r:id="rId3"/>
    <p:sldId id="259" r:id="rId4"/>
    <p:sldId id="260" r:id="rId5"/>
    <p:sldId id="263"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80" r:id="rId19"/>
    <p:sldId id="274" r:id="rId20"/>
    <p:sldId id="275" r:id="rId21"/>
    <p:sldId id="276" r:id="rId22"/>
    <p:sldId id="277" r:id="rId23"/>
    <p:sldId id="278" r:id="rId24"/>
    <p:sldId id="279"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8652EDD-FBEA-4395-8C6F-86A0B314CCE9}" type="datetimeFigureOut">
              <a:rPr lang="en-US" smtClean="0"/>
              <a:t>10/28/2019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C7D22DF-B5A0-4C6E-BE9F-83D788B3C5A8}" type="slidenum">
              <a:rPr lang="en-US" smtClean="0"/>
              <a:t>‹#›</a:t>
            </a:fld>
            <a:endParaRPr lang="en-US"/>
          </a:p>
        </p:txBody>
      </p:sp>
    </p:spTree>
    <p:extLst>
      <p:ext uri="{BB962C8B-B14F-4D97-AF65-F5344CB8AC3E}">
        <p14:creationId xmlns:p14="http://schemas.microsoft.com/office/powerpoint/2010/main" val="4926884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E4CCF2-9C5D-4A4D-ABDE-01DE12C54B1E}"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3713930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4CCF2-9C5D-4A4D-ABDE-01DE12C54B1E}"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90752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4CCF2-9C5D-4A4D-ABDE-01DE12C54B1E}"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801177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E4CCF2-9C5D-4A4D-ABDE-01DE12C54B1E}"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136841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E4CCF2-9C5D-4A4D-ABDE-01DE12C54B1E}"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1949433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E4CCF2-9C5D-4A4D-ABDE-01DE12C54B1E}"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91224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E4CCF2-9C5D-4A4D-ABDE-01DE12C54B1E}" type="datetimeFigureOut">
              <a:rPr lang="en-US" smtClean="0"/>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20029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E4CCF2-9C5D-4A4D-ABDE-01DE12C54B1E}" type="datetimeFigureOut">
              <a:rPr lang="en-US" smtClean="0"/>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125374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4CCF2-9C5D-4A4D-ABDE-01DE12C54B1E}" type="datetimeFigureOut">
              <a:rPr lang="en-US" smtClean="0"/>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370404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E4CCF2-9C5D-4A4D-ABDE-01DE12C54B1E}"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3180339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E4CCF2-9C5D-4A4D-ABDE-01DE12C54B1E}"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9E177-2A20-4E11-B4D4-D4C35AA3F4C2}" type="slidenum">
              <a:rPr lang="en-US" smtClean="0"/>
              <a:t>‹#›</a:t>
            </a:fld>
            <a:endParaRPr lang="en-US"/>
          </a:p>
        </p:txBody>
      </p:sp>
    </p:spTree>
    <p:extLst>
      <p:ext uri="{BB962C8B-B14F-4D97-AF65-F5344CB8AC3E}">
        <p14:creationId xmlns:p14="http://schemas.microsoft.com/office/powerpoint/2010/main" val="393346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4CCF2-9C5D-4A4D-ABDE-01DE12C54B1E}" type="datetimeFigureOut">
              <a:rPr lang="en-US" smtClean="0"/>
              <a:t>10/28/2019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9E177-2A20-4E11-B4D4-D4C35AA3F4C2}" type="slidenum">
              <a:rPr lang="en-US" smtClean="0"/>
              <a:t>‹#›</a:t>
            </a:fld>
            <a:endParaRPr lang="en-US"/>
          </a:p>
        </p:txBody>
      </p:sp>
    </p:spTree>
    <p:extLst>
      <p:ext uri="{BB962C8B-B14F-4D97-AF65-F5344CB8AC3E}">
        <p14:creationId xmlns:p14="http://schemas.microsoft.com/office/powerpoint/2010/main" val="3254387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Malaria is one of the most widespread diseases.  Human malaria is caused by four species of protozoan parasites of the Plasmodium genus.  These are </a:t>
            </a:r>
            <a:r>
              <a:rPr lang="en-US" i="1" dirty="0"/>
              <a:t>Plasmodium falciparum, P.  </a:t>
            </a:r>
            <a:r>
              <a:rPr lang="en-US" i="1" dirty="0" err="1"/>
              <a:t>vivax</a:t>
            </a:r>
            <a:r>
              <a:rPr lang="en-US" i="1" dirty="0"/>
              <a:t>, P. ovule, </a:t>
            </a:r>
            <a:r>
              <a:rPr lang="en-US" dirty="0"/>
              <a:t>and </a:t>
            </a:r>
            <a:r>
              <a:rPr lang="en-US" i="1" dirty="0"/>
              <a:t> P.  </a:t>
            </a:r>
            <a:r>
              <a:rPr lang="en-US" i="1" dirty="0" smtClean="0"/>
              <a:t>malaria.</a:t>
            </a:r>
            <a:r>
              <a:rPr lang="en-US" dirty="0" smtClean="0"/>
              <a:t> </a:t>
            </a:r>
            <a:r>
              <a:rPr lang="en-US" dirty="0"/>
              <a:t>P. falciparum is the most widespread of the four. Parasites are transmitted from one person to another by an insect vector, the female </a:t>
            </a:r>
            <a:r>
              <a:rPr lang="en-US" dirty="0" smtClean="0"/>
              <a:t>anopheles </a:t>
            </a:r>
            <a:r>
              <a:rPr lang="en-US" dirty="0"/>
              <a:t>mosquito. Proof of the Anopheles mosquito is the carrier of the causative protozoa, was obtained by Dr. Ronald Ross, who was recognized in 1902 with the Nobel Prize in Medicine</a:t>
            </a:r>
            <a:r>
              <a:rPr lang="en-US" dirty="0" smtClean="0"/>
              <a:t>.</a:t>
            </a:r>
            <a:endParaRPr lang="en-US" dirty="0"/>
          </a:p>
        </p:txBody>
      </p:sp>
      <p:sp>
        <p:nvSpPr>
          <p:cNvPr id="4" name="Title 1"/>
          <p:cNvSpPr txBox="1">
            <a:spLocks/>
          </p:cNvSpPr>
          <p:nvPr/>
        </p:nvSpPr>
        <p:spPr>
          <a:xfrm>
            <a:off x="1060174" y="486259"/>
            <a:ext cx="9144000" cy="10907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t>ANTI-MALARIAL AGENTS</a:t>
            </a:r>
            <a:endParaRPr lang="en-US" dirty="0"/>
          </a:p>
        </p:txBody>
      </p:sp>
    </p:spTree>
    <p:extLst>
      <p:ext uri="{BB962C8B-B14F-4D97-AF65-F5344CB8AC3E}">
        <p14:creationId xmlns:p14="http://schemas.microsoft.com/office/powerpoint/2010/main" val="696226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ANTIMALARIAL AGENTS FOR CHEMOTHERAPY AND PROPHYLAXIS</a:t>
            </a:r>
            <a:endParaRPr lang="en-US" dirty="0"/>
          </a:p>
        </p:txBody>
      </p:sp>
      <p:sp>
        <p:nvSpPr>
          <p:cNvPr id="3" name="Content Placeholder 2"/>
          <p:cNvSpPr>
            <a:spLocks noGrp="1"/>
          </p:cNvSpPr>
          <p:nvPr>
            <p:ph idx="1"/>
          </p:nvPr>
        </p:nvSpPr>
        <p:spPr>
          <a:xfrm>
            <a:off x="1192696" y="2345635"/>
            <a:ext cx="10161104" cy="3831328"/>
          </a:xfrm>
        </p:spPr>
        <p:txBody>
          <a:bodyPr/>
          <a:lstStyle/>
          <a:p>
            <a:r>
              <a:rPr lang="en-US" dirty="0"/>
              <a:t>chemotherapeutic agents having divergent chemical structures have been </a:t>
            </a:r>
            <a:r>
              <a:rPr lang="en-US" dirty="0" smtClean="0"/>
              <a:t>introduced clinically </a:t>
            </a:r>
            <a:r>
              <a:rPr lang="en-US" dirty="0"/>
              <a:t>since the mid-twenties, e.g., </a:t>
            </a:r>
            <a:r>
              <a:rPr lang="en-US" dirty="0" err="1"/>
              <a:t>pamaquine</a:t>
            </a:r>
            <a:r>
              <a:rPr lang="en-US" dirty="0"/>
              <a:t> (1926), </a:t>
            </a:r>
            <a:r>
              <a:rPr lang="en-US" dirty="0" err="1"/>
              <a:t>quinacrine</a:t>
            </a:r>
            <a:r>
              <a:rPr lang="en-US" dirty="0"/>
              <a:t> (1930</a:t>
            </a:r>
            <a:r>
              <a:rPr lang="en-US" dirty="0" smtClean="0"/>
              <a:t>). </a:t>
            </a:r>
            <a:r>
              <a:rPr lang="en-US" dirty="0"/>
              <a:t>Several drugs were discovered and approved very recently.</a:t>
            </a:r>
          </a:p>
        </p:txBody>
      </p:sp>
    </p:spTree>
    <p:extLst>
      <p:ext uri="{BB962C8B-B14F-4D97-AF65-F5344CB8AC3E}">
        <p14:creationId xmlns:p14="http://schemas.microsoft.com/office/powerpoint/2010/main" val="280484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351"/>
            <a:ext cx="10515600" cy="1145623"/>
          </a:xfrm>
        </p:spPr>
        <p:txBody>
          <a:bodyPr/>
          <a:lstStyle/>
          <a:p>
            <a:r>
              <a:rPr lang="en-US" dirty="0"/>
              <a:t>Quinine and </a:t>
            </a:r>
            <a:r>
              <a:rPr lang="en-US" dirty="0" smtClean="0"/>
              <a:t>Quinidine</a:t>
            </a:r>
            <a:endParaRPr lang="en-US" dirty="0"/>
          </a:p>
        </p:txBody>
      </p:sp>
      <p:sp>
        <p:nvSpPr>
          <p:cNvPr id="3" name="Content Placeholder 2"/>
          <p:cNvSpPr>
            <a:spLocks noGrp="1"/>
          </p:cNvSpPr>
          <p:nvPr>
            <p:ph idx="1"/>
          </p:nvPr>
        </p:nvSpPr>
        <p:spPr/>
        <p:txBody>
          <a:bodyPr>
            <a:normAutofit/>
          </a:bodyPr>
          <a:lstStyle/>
          <a:p>
            <a:pPr algn="just"/>
            <a:r>
              <a:rPr lang="en-US" dirty="0" smtClean="0"/>
              <a:t>Tree </a:t>
            </a:r>
            <a:r>
              <a:rPr lang="en-US" dirty="0"/>
              <a:t>bark from the  cinchona  tree, Cinchona </a:t>
            </a:r>
            <a:r>
              <a:rPr lang="en-US" dirty="0" err="1"/>
              <a:t>officinalis</a:t>
            </a:r>
            <a:r>
              <a:rPr lang="en-US" dirty="0"/>
              <a:t>  and  other  Cinchona species,  a  native plant from South  America, was the  source for an effective  treatment  of  recurrent malarial fevers.  In the 19th century, the active principles were isolated and purified of the cinchona alkaloids are –</a:t>
            </a:r>
          </a:p>
          <a:p>
            <a:r>
              <a:rPr lang="en-US" dirty="0"/>
              <a:t>•	Quinine</a:t>
            </a:r>
          </a:p>
          <a:p>
            <a:r>
              <a:rPr lang="en-US" dirty="0"/>
              <a:t>•	Quinidine</a:t>
            </a:r>
          </a:p>
          <a:p>
            <a:r>
              <a:rPr lang="en-US" dirty="0"/>
              <a:t>•	</a:t>
            </a:r>
            <a:r>
              <a:rPr lang="en-US" dirty="0" err="1"/>
              <a:t>Cinchonine</a:t>
            </a:r>
            <a:r>
              <a:rPr lang="en-US" dirty="0"/>
              <a:t> and</a:t>
            </a:r>
          </a:p>
          <a:p>
            <a:r>
              <a:rPr lang="en-US" dirty="0"/>
              <a:t>•	</a:t>
            </a:r>
            <a:r>
              <a:rPr lang="en-US" dirty="0" err="1"/>
              <a:t>C</a:t>
            </a:r>
            <a:r>
              <a:rPr lang="en-US" dirty="0" err="1" smtClean="0"/>
              <a:t>inchonidine</a:t>
            </a:r>
            <a:r>
              <a:rPr lang="en-US" dirty="0"/>
              <a:t>,</a:t>
            </a:r>
          </a:p>
          <a:p>
            <a:endParaRPr lang="en-US" dirty="0"/>
          </a:p>
        </p:txBody>
      </p:sp>
    </p:spTree>
    <p:extLst>
      <p:ext uri="{BB962C8B-B14F-4D97-AF65-F5344CB8AC3E}">
        <p14:creationId xmlns:p14="http://schemas.microsoft.com/office/powerpoint/2010/main" val="21836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174" y="4648338"/>
            <a:ext cx="10515600" cy="2057262"/>
          </a:xfrm>
        </p:spPr>
        <p:txBody>
          <a:bodyPr/>
          <a:lstStyle/>
          <a:p>
            <a:r>
              <a:rPr lang="en-US" b="1" dirty="0"/>
              <a:t>Quinine (R1 = OCH</a:t>
            </a:r>
            <a:r>
              <a:rPr lang="en-US" b="1" baseline="-25000" dirty="0"/>
              <a:t>3</a:t>
            </a:r>
            <a:r>
              <a:rPr lang="en-US" b="1" dirty="0"/>
              <a:t>, R2 =</a:t>
            </a:r>
            <a:r>
              <a:rPr lang="el-GR" b="1" dirty="0"/>
              <a:t>α</a:t>
            </a:r>
            <a:r>
              <a:rPr lang="en-US" b="1" dirty="0"/>
              <a:t>-H</a:t>
            </a:r>
            <a:r>
              <a:rPr lang="en-US" b="1" dirty="0" smtClean="0"/>
              <a:t>), (+) isomer</a:t>
            </a:r>
            <a:endParaRPr lang="en-US" b="1" dirty="0"/>
          </a:p>
          <a:p>
            <a:r>
              <a:rPr lang="en-US" b="1" dirty="0"/>
              <a:t>Quinidine (R1 = OCH</a:t>
            </a:r>
            <a:r>
              <a:rPr lang="en-US" b="1" baseline="-25000" dirty="0"/>
              <a:t>3</a:t>
            </a:r>
            <a:r>
              <a:rPr lang="en-US" b="1" dirty="0"/>
              <a:t>, R2 = </a:t>
            </a:r>
            <a:r>
              <a:rPr lang="el-GR" b="1" dirty="0"/>
              <a:t>β</a:t>
            </a:r>
            <a:r>
              <a:rPr lang="en-US" b="1" dirty="0" smtClean="0"/>
              <a:t>-H, (-) isomer</a:t>
            </a:r>
            <a:endParaRPr lang="en-US" b="1" dirty="0"/>
          </a:p>
          <a:p>
            <a:r>
              <a:rPr lang="en-US" b="1" dirty="0" err="1"/>
              <a:t>Cinchonidine</a:t>
            </a:r>
            <a:r>
              <a:rPr lang="en-US" b="1" dirty="0"/>
              <a:t> (R1= H, R2 = </a:t>
            </a:r>
            <a:r>
              <a:rPr lang="el-GR" b="1" dirty="0"/>
              <a:t>α</a:t>
            </a:r>
            <a:r>
              <a:rPr lang="en-US" b="1" dirty="0"/>
              <a:t>-H</a:t>
            </a:r>
            <a:r>
              <a:rPr lang="en-US" b="1" dirty="0" smtClean="0"/>
              <a:t>), (+) isomer</a:t>
            </a:r>
            <a:endParaRPr lang="en-US" b="1" dirty="0"/>
          </a:p>
          <a:p>
            <a:r>
              <a:rPr lang="en-US" b="1" dirty="0" err="1"/>
              <a:t>Cinchonine</a:t>
            </a:r>
            <a:r>
              <a:rPr lang="en-US" b="1" dirty="0"/>
              <a:t> (R1= H, R2 =  </a:t>
            </a:r>
            <a:r>
              <a:rPr lang="el-GR" b="1" dirty="0"/>
              <a:t>β</a:t>
            </a:r>
            <a:r>
              <a:rPr lang="en-US" b="1" dirty="0"/>
              <a:t>-H</a:t>
            </a:r>
            <a:r>
              <a:rPr lang="en-US" b="1" dirty="0" smtClean="0"/>
              <a:t>), (-) Isomer</a:t>
            </a:r>
            <a:endParaRPr lang="en-US" b="1" dirty="0"/>
          </a:p>
          <a:p>
            <a:endParaRPr lang="en-US" dirty="0"/>
          </a:p>
        </p:txBody>
      </p:sp>
      <p:sp>
        <p:nvSpPr>
          <p:cNvPr id="4" name="Content Placeholder 2"/>
          <p:cNvSpPr txBox="1">
            <a:spLocks/>
          </p:cNvSpPr>
          <p:nvPr/>
        </p:nvSpPr>
        <p:spPr>
          <a:xfrm>
            <a:off x="679174" y="401017"/>
            <a:ext cx="10515600" cy="6591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t-BR" sz="3600" dirty="0" smtClean="0"/>
              <a:t>Chemistry of Quinine like compound</a:t>
            </a:r>
            <a:endParaRPr lang="en-US" sz="3600" dirty="0"/>
          </a:p>
        </p:txBody>
      </p:sp>
      <p:graphicFrame>
        <p:nvGraphicFramePr>
          <p:cNvPr id="6" name="Object 1"/>
          <p:cNvGraphicFramePr>
            <a:graphicFrameLocks noChangeAspect="1"/>
          </p:cNvGraphicFramePr>
          <p:nvPr>
            <p:extLst>
              <p:ext uri="{D42A27DB-BD31-4B8C-83A1-F6EECF244321}">
                <p14:modId xmlns:p14="http://schemas.microsoft.com/office/powerpoint/2010/main" val="3179188312"/>
              </p:ext>
            </p:extLst>
          </p:nvPr>
        </p:nvGraphicFramePr>
        <p:xfrm>
          <a:off x="2324669" y="1060174"/>
          <a:ext cx="4724399" cy="2933159"/>
        </p:xfrm>
        <a:graphic>
          <a:graphicData uri="http://schemas.openxmlformats.org/presentationml/2006/ole">
            <mc:AlternateContent xmlns:mc="http://schemas.openxmlformats.org/markup-compatibility/2006">
              <mc:Choice xmlns:v="urn:schemas-microsoft-com:vml" Requires="v">
                <p:oleObj spid="_x0000_s1028" name="CS ChemDraw Drawing" r:id="rId3" imgW="3015000" imgH="2024280" progId="ChemDraw.Document.6.0">
                  <p:embed/>
                </p:oleObj>
              </mc:Choice>
              <mc:Fallback>
                <p:oleObj name="CS ChemDraw Drawing" r:id="rId3" imgW="3015000" imgH="2024280"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4669" y="1060174"/>
                        <a:ext cx="4724399" cy="2933159"/>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20676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556591"/>
            <a:ext cx="11078817" cy="5620372"/>
          </a:xfrm>
        </p:spPr>
        <p:txBody>
          <a:bodyPr>
            <a:normAutofit lnSpcReduction="10000"/>
          </a:bodyPr>
          <a:lstStyle/>
          <a:p>
            <a:pPr algn="just"/>
            <a:r>
              <a:rPr lang="en-US" dirty="0"/>
              <a:t>The  </a:t>
            </a:r>
            <a:r>
              <a:rPr lang="en-US" dirty="0" smtClean="0"/>
              <a:t>stereo chemical </a:t>
            </a:r>
            <a:r>
              <a:rPr lang="en-US" dirty="0"/>
              <a:t>differences  among the cinchona alkaloids  result  in differences  in potency,  and  the  </a:t>
            </a:r>
            <a:r>
              <a:rPr lang="en-US" dirty="0" smtClean="0"/>
              <a:t>stereo electronic  </a:t>
            </a:r>
            <a:r>
              <a:rPr lang="en-US" dirty="0"/>
              <a:t>features  have been examined. Conformational differences between the </a:t>
            </a:r>
            <a:r>
              <a:rPr lang="en-US" dirty="0" err="1"/>
              <a:t>diastereomers</a:t>
            </a:r>
            <a:r>
              <a:rPr lang="en-US" dirty="0"/>
              <a:t> apparently lead to differing ability to form critical hydrogen bonds. Quinidine is </a:t>
            </a:r>
            <a:r>
              <a:rPr lang="en-US" dirty="0" smtClean="0"/>
              <a:t>two </a:t>
            </a:r>
            <a:r>
              <a:rPr lang="en-US" dirty="0"/>
              <a:t>to threefold more active than quinine in both </a:t>
            </a:r>
            <a:r>
              <a:rPr lang="en-US" dirty="0" err="1"/>
              <a:t>chloroquine</a:t>
            </a:r>
            <a:r>
              <a:rPr lang="en-US" dirty="0"/>
              <a:t>-sensitive and </a:t>
            </a:r>
            <a:r>
              <a:rPr lang="en-US" dirty="0" err="1"/>
              <a:t>chloroquine</a:t>
            </a:r>
            <a:r>
              <a:rPr lang="en-US" dirty="0"/>
              <a:t> - resistant strains of P. falciparum.  Likewise, </a:t>
            </a:r>
            <a:r>
              <a:rPr lang="en-US" dirty="0" err="1"/>
              <a:t>cinchonine</a:t>
            </a:r>
            <a:r>
              <a:rPr lang="en-US" dirty="0"/>
              <a:t> is more active than </a:t>
            </a:r>
            <a:r>
              <a:rPr lang="en-US" dirty="0" err="1"/>
              <a:t>cinchonidine</a:t>
            </a:r>
            <a:r>
              <a:rPr lang="en-US" dirty="0"/>
              <a:t> in vitro. The differences in activity based on stereochemistry</a:t>
            </a:r>
            <a:r>
              <a:rPr lang="en-US" dirty="0" smtClean="0"/>
              <a:t>.</a:t>
            </a:r>
            <a:r>
              <a:rPr lang="en-US" dirty="0"/>
              <a:t> The main metabolite of quinine is 3-hydroxyquinine, which is produced by the action of </a:t>
            </a:r>
            <a:r>
              <a:rPr lang="en-US" dirty="0" err="1"/>
              <a:t>Cyt</a:t>
            </a:r>
            <a:r>
              <a:rPr lang="en-US" dirty="0"/>
              <a:t> P450 </a:t>
            </a:r>
            <a:r>
              <a:rPr lang="en-US" dirty="0" smtClean="0"/>
              <a:t>3A4.</a:t>
            </a:r>
            <a:endParaRPr lang="en-US" dirty="0"/>
          </a:p>
          <a:p>
            <a:pPr algn="just"/>
            <a:endParaRPr lang="en-US" dirty="0"/>
          </a:p>
          <a:p>
            <a:pPr algn="just"/>
            <a:r>
              <a:rPr lang="en-US" dirty="0"/>
              <a:t>Quinine is lethal for all Plasmodium schizonts (site 2) and the </a:t>
            </a:r>
            <a:r>
              <a:rPr lang="en-US" dirty="0" err="1"/>
              <a:t>gametocytcs</a:t>
            </a:r>
            <a:r>
              <a:rPr lang="en-US" dirty="0"/>
              <a:t> (site 4) from P. </a:t>
            </a:r>
            <a:r>
              <a:rPr lang="en-US" dirty="0" err="1"/>
              <a:t>vivax</a:t>
            </a:r>
            <a:r>
              <a:rPr lang="en-US" dirty="0"/>
              <a:t> and P. </a:t>
            </a:r>
            <a:r>
              <a:rPr lang="en-US" dirty="0" err="1"/>
              <a:t>malariae</a:t>
            </a:r>
            <a:r>
              <a:rPr lang="en-US" dirty="0"/>
              <a:t> but not for P. falciparum. Today, quinine's spectrum of activity is considered too narrow for prophylactic use, relative to the synthetic agents</a:t>
            </a:r>
            <a:r>
              <a:rPr lang="en-US" dirty="0" smtClean="0"/>
              <a:t>.</a:t>
            </a:r>
            <a:endParaRPr lang="en-US" dirty="0"/>
          </a:p>
        </p:txBody>
      </p:sp>
    </p:spTree>
    <p:extLst>
      <p:ext uri="{BB962C8B-B14F-4D97-AF65-F5344CB8AC3E}">
        <p14:creationId xmlns:p14="http://schemas.microsoft.com/office/powerpoint/2010/main" val="356075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6430"/>
          </a:xfrm>
        </p:spPr>
        <p:txBody>
          <a:bodyPr/>
          <a:lstStyle/>
          <a:p>
            <a:r>
              <a:rPr lang="en-US" b="1" dirty="0" err="1" smtClean="0"/>
              <a:t>Aminoquinoline</a:t>
            </a:r>
            <a:endParaRPr lang="en-US" dirty="0"/>
          </a:p>
        </p:txBody>
      </p:sp>
      <p:sp>
        <p:nvSpPr>
          <p:cNvPr id="3" name="Content Placeholder 2"/>
          <p:cNvSpPr>
            <a:spLocks noGrp="1"/>
          </p:cNvSpPr>
          <p:nvPr>
            <p:ph idx="1"/>
          </p:nvPr>
        </p:nvSpPr>
        <p:spPr>
          <a:xfrm>
            <a:off x="838200" y="1401555"/>
            <a:ext cx="10515600" cy="4351338"/>
          </a:xfrm>
        </p:spPr>
        <p:txBody>
          <a:bodyPr/>
          <a:lstStyle/>
          <a:p>
            <a:pPr algn="just"/>
            <a:r>
              <a:rPr lang="en-US" dirty="0"/>
              <a:t>In 1942, a group of German researchers first reported that 4-, 6- and 8-aminoquinolines </a:t>
            </a:r>
            <a:r>
              <a:rPr lang="en-US" dirty="0" smtClean="0"/>
              <a:t>when duly </a:t>
            </a:r>
            <a:r>
              <a:rPr lang="en-US" dirty="0"/>
              <a:t>substituted produced </a:t>
            </a:r>
            <a:r>
              <a:rPr lang="en-US" b="1" dirty="0"/>
              <a:t>antimalarial agents</a:t>
            </a:r>
            <a:r>
              <a:rPr lang="en-US" dirty="0"/>
              <a:t>.</a:t>
            </a:r>
            <a:endParaRPr lang="en-US" dirty="0" smtClean="0"/>
          </a:p>
          <a:p>
            <a:pPr algn="just"/>
            <a:r>
              <a:rPr lang="en-US" dirty="0" err="1" smtClean="0"/>
              <a:t>Chloroquine</a:t>
            </a:r>
            <a:r>
              <a:rPr lang="en-US" dirty="0" smtClean="0"/>
              <a:t> </a:t>
            </a:r>
            <a:r>
              <a:rPr lang="en-US" dirty="0"/>
              <a:t>belongs to the 4-aminoquinoline series. It is the main antimalarial drug used both for prophylaxis and treatment. Its main site of action appears to involve the lysosome of the parasite-infected erythrocyte.</a:t>
            </a:r>
          </a:p>
        </p:txBody>
      </p:sp>
      <p:pic>
        <p:nvPicPr>
          <p:cNvPr id="4" name="Picture 3"/>
          <p:cNvPicPr>
            <a:picLocks noChangeAspect="1"/>
          </p:cNvPicPr>
          <p:nvPr/>
        </p:nvPicPr>
        <p:blipFill>
          <a:blip r:embed="rId2"/>
          <a:stretch>
            <a:fillRect/>
          </a:stretch>
        </p:blipFill>
        <p:spPr>
          <a:xfrm>
            <a:off x="2993044" y="4253948"/>
            <a:ext cx="6625076" cy="2604052"/>
          </a:xfrm>
          <a:prstGeom prst="rect">
            <a:avLst/>
          </a:prstGeom>
        </p:spPr>
      </p:pic>
    </p:spTree>
    <p:extLst>
      <p:ext uri="{BB962C8B-B14F-4D97-AF65-F5344CB8AC3E}">
        <p14:creationId xmlns:p14="http://schemas.microsoft.com/office/powerpoint/2010/main" val="3915777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Synthesis of </a:t>
            </a:r>
            <a:r>
              <a:rPr lang="en-US" dirty="0" err="1"/>
              <a:t>Chloroquine</a:t>
            </a:r>
            <a:r>
              <a:rPr lang="en-US" dirty="0" smtClean="0"/>
              <a:t> </a:t>
            </a:r>
            <a:endParaRPr lang="en-US" dirty="0"/>
          </a:p>
        </p:txBody>
      </p:sp>
      <p:pic>
        <p:nvPicPr>
          <p:cNvPr id="4" name="Picture 3"/>
          <p:cNvPicPr>
            <a:picLocks noChangeAspect="1"/>
          </p:cNvPicPr>
          <p:nvPr/>
        </p:nvPicPr>
        <p:blipFill>
          <a:blip r:embed="rId2">
            <a:biLevel thresh="75000"/>
          </a:blip>
          <a:stretch>
            <a:fillRect/>
          </a:stretch>
        </p:blipFill>
        <p:spPr>
          <a:xfrm>
            <a:off x="1392779" y="1497974"/>
            <a:ext cx="8690824" cy="5081251"/>
          </a:xfrm>
          <a:prstGeom prst="rect">
            <a:avLst/>
          </a:prstGeom>
        </p:spPr>
      </p:pic>
    </p:spTree>
    <p:extLst>
      <p:ext uri="{BB962C8B-B14F-4D97-AF65-F5344CB8AC3E}">
        <p14:creationId xmlns:p14="http://schemas.microsoft.com/office/powerpoint/2010/main" val="1288731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2857"/>
          </a:xfrm>
        </p:spPr>
        <p:txBody>
          <a:bodyPr/>
          <a:lstStyle/>
          <a:p>
            <a:r>
              <a:rPr lang="en-US" b="1" dirty="0"/>
              <a:t>8-Aminoquinolines</a:t>
            </a:r>
          </a:p>
        </p:txBody>
      </p:sp>
      <p:sp>
        <p:nvSpPr>
          <p:cNvPr id="3" name="Content Placeholder 2"/>
          <p:cNvSpPr>
            <a:spLocks noGrp="1"/>
          </p:cNvSpPr>
          <p:nvPr>
            <p:ph idx="1"/>
          </p:nvPr>
        </p:nvSpPr>
        <p:spPr>
          <a:xfrm>
            <a:off x="838200" y="1417982"/>
            <a:ext cx="10187609" cy="3778320"/>
          </a:xfrm>
        </p:spPr>
        <p:txBody>
          <a:bodyPr/>
          <a:lstStyle/>
          <a:p>
            <a:pPr algn="just"/>
            <a:r>
              <a:rPr lang="en-US" dirty="0" smtClean="0"/>
              <a:t>The </a:t>
            </a:r>
            <a:r>
              <a:rPr lang="en-US" dirty="0"/>
              <a:t>other major group of antimalarial drugs based on the cinchona alkaloid </a:t>
            </a:r>
            <a:r>
              <a:rPr lang="en-US" dirty="0" smtClean="0"/>
              <a:t>quinoline </a:t>
            </a:r>
            <a:r>
              <a:rPr lang="en-US" dirty="0"/>
              <a:t>moiety is the substituted 8-aminoquinolines. The first compound introduced in this series was </a:t>
            </a:r>
            <a:r>
              <a:rPr lang="en-US" dirty="0" err="1"/>
              <a:t>pamaquine</a:t>
            </a:r>
            <a:r>
              <a:rPr lang="en-US" dirty="0"/>
              <a:t>. During World War II, </a:t>
            </a:r>
            <a:r>
              <a:rPr lang="en-US" dirty="0" err="1"/>
              <a:t>pentaquine</a:t>
            </a:r>
            <a:r>
              <a:rPr lang="en-US" dirty="0"/>
              <a:t>. </a:t>
            </a:r>
            <a:r>
              <a:rPr lang="en-US" dirty="0" err="1"/>
              <a:t>isopentaquine</a:t>
            </a:r>
            <a:r>
              <a:rPr lang="en-US" dirty="0"/>
              <a:t> and </a:t>
            </a:r>
            <a:r>
              <a:rPr lang="en-US" dirty="0" err="1"/>
              <a:t>primaquine</a:t>
            </a:r>
            <a:r>
              <a:rPr lang="en-US" dirty="0"/>
              <a:t> became </a:t>
            </a:r>
            <a:r>
              <a:rPr lang="en-US" dirty="0" smtClean="0"/>
              <a:t>available.</a:t>
            </a:r>
          </a:p>
          <a:p>
            <a:pPr marL="3200400" lvl="7" indent="0">
              <a:buNone/>
            </a:pPr>
            <a:r>
              <a:rPr lang="en-US" sz="2400" dirty="0" err="1"/>
              <a:t>primaquine</a:t>
            </a:r>
            <a:endParaRPr lang="en-US" sz="2400" dirty="0"/>
          </a:p>
        </p:txBody>
      </p:sp>
      <p:pic>
        <p:nvPicPr>
          <p:cNvPr id="4" name="Picture 3"/>
          <p:cNvPicPr>
            <a:picLocks noChangeAspect="1"/>
          </p:cNvPicPr>
          <p:nvPr/>
        </p:nvPicPr>
        <p:blipFill>
          <a:blip r:embed="rId2"/>
          <a:stretch>
            <a:fillRect/>
          </a:stretch>
        </p:blipFill>
        <p:spPr>
          <a:xfrm>
            <a:off x="3682777" y="3763618"/>
            <a:ext cx="3393884" cy="2866548"/>
          </a:xfrm>
          <a:prstGeom prst="rect">
            <a:avLst/>
          </a:prstGeom>
        </p:spPr>
      </p:pic>
    </p:spTree>
    <p:extLst>
      <p:ext uri="{BB962C8B-B14F-4D97-AF65-F5344CB8AC3E}">
        <p14:creationId xmlns:p14="http://schemas.microsoft.com/office/powerpoint/2010/main" val="2859007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313" y="410817"/>
            <a:ext cx="11410122" cy="6215270"/>
          </a:xfrm>
        </p:spPr>
        <p:txBody>
          <a:bodyPr>
            <a:normAutofit/>
          </a:bodyPr>
          <a:lstStyle/>
          <a:p>
            <a:pPr marL="0" indent="0" algn="just">
              <a:buNone/>
            </a:pPr>
            <a:r>
              <a:rPr lang="en-US" b="1" u="sng" dirty="0" err="1"/>
              <a:t>Primaquine</a:t>
            </a:r>
            <a:endParaRPr lang="en-US" b="1" u="sng" dirty="0"/>
          </a:p>
          <a:p>
            <a:pPr algn="just"/>
            <a:r>
              <a:rPr lang="en-US" dirty="0"/>
              <a:t>It is not used in prophylaxis; its spectrum of activity is one of the narrow of all antimalarial drugs. It is active against the </a:t>
            </a:r>
            <a:r>
              <a:rPr lang="en-US" dirty="0" err="1"/>
              <a:t>exoetythrocytic</a:t>
            </a:r>
            <a:r>
              <a:rPr lang="en-US" dirty="0"/>
              <a:t> stages of Plasmodium species. </a:t>
            </a:r>
            <a:r>
              <a:rPr lang="en-US" dirty="0" err="1"/>
              <a:t>Primaquine</a:t>
            </a:r>
            <a:r>
              <a:rPr lang="en-US" dirty="0"/>
              <a:t> also inhabits the gametocyte stage (site 4).</a:t>
            </a:r>
          </a:p>
          <a:p>
            <a:pPr algn="just"/>
            <a:r>
              <a:rPr lang="en-US" dirty="0"/>
              <a:t>Although structurally related to the cinchona alkaloids, the 8-aminoquinolines have a different mechanism of action. </a:t>
            </a:r>
            <a:r>
              <a:rPr lang="en-US" dirty="0" err="1"/>
              <a:t>Primuquine</a:t>
            </a:r>
            <a:r>
              <a:rPr lang="en-US" dirty="0"/>
              <a:t> appears to disrupt the parasite's mitochondria. The result is disruption of several processes, including maturation into the subsequent forms. An advantage is destroying </a:t>
            </a:r>
            <a:r>
              <a:rPr lang="en-US" dirty="0" err="1"/>
              <a:t>exoerythrocytic</a:t>
            </a:r>
            <a:r>
              <a:rPr lang="en-US" dirty="0"/>
              <a:t> forms before the parasite can infect erythrocytes, the step in the infectious process that makes malaria so debilitating</a:t>
            </a:r>
            <a:r>
              <a:rPr lang="en-US" dirty="0" smtClean="0"/>
              <a:t>.</a:t>
            </a:r>
            <a:endParaRPr lang="en-US" dirty="0"/>
          </a:p>
        </p:txBody>
      </p:sp>
    </p:spTree>
    <p:extLst>
      <p:ext uri="{BB962C8B-B14F-4D97-AF65-F5344CB8AC3E}">
        <p14:creationId xmlns:p14="http://schemas.microsoft.com/office/powerpoint/2010/main" val="2457549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5292"/>
          </a:xfrm>
        </p:spPr>
        <p:txBody>
          <a:bodyPr>
            <a:normAutofit fontScale="90000"/>
          </a:bodyPr>
          <a:lstStyle/>
          <a:p>
            <a:r>
              <a:rPr lang="en-US" dirty="0" smtClean="0"/>
              <a:t>Synthesis of </a:t>
            </a:r>
            <a:r>
              <a:rPr lang="en-US" dirty="0" err="1" smtClean="0"/>
              <a:t>pamaquine</a:t>
            </a:r>
            <a:endParaRPr lang="en-US" dirty="0"/>
          </a:p>
        </p:txBody>
      </p:sp>
      <p:pic>
        <p:nvPicPr>
          <p:cNvPr id="4" name="Picture 3"/>
          <p:cNvPicPr>
            <a:picLocks noChangeAspect="1"/>
          </p:cNvPicPr>
          <p:nvPr/>
        </p:nvPicPr>
        <p:blipFill>
          <a:blip r:embed="rId2">
            <a:biLevel thresh="75000"/>
          </a:blip>
          <a:stretch>
            <a:fillRect/>
          </a:stretch>
        </p:blipFill>
        <p:spPr>
          <a:xfrm>
            <a:off x="1048081" y="1020418"/>
            <a:ext cx="9300707" cy="4522313"/>
          </a:xfrm>
          <a:prstGeom prst="rect">
            <a:avLst/>
          </a:prstGeom>
        </p:spPr>
      </p:pic>
      <p:pic>
        <p:nvPicPr>
          <p:cNvPr id="5" name="Picture 4"/>
          <p:cNvPicPr>
            <a:picLocks noChangeAspect="1"/>
          </p:cNvPicPr>
          <p:nvPr/>
        </p:nvPicPr>
        <p:blipFill>
          <a:blip r:embed="rId3"/>
          <a:stretch>
            <a:fillRect/>
          </a:stretch>
        </p:blipFill>
        <p:spPr>
          <a:xfrm>
            <a:off x="1615211" y="5797874"/>
            <a:ext cx="6708707" cy="800297"/>
          </a:xfrm>
          <a:prstGeom prst="rect">
            <a:avLst/>
          </a:prstGeom>
        </p:spPr>
      </p:pic>
    </p:spTree>
    <p:extLst>
      <p:ext uri="{BB962C8B-B14F-4D97-AF65-F5344CB8AC3E}">
        <p14:creationId xmlns:p14="http://schemas.microsoft.com/office/powerpoint/2010/main" val="930667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5778"/>
          </a:xfrm>
        </p:spPr>
        <p:txBody>
          <a:bodyPr>
            <a:normAutofit fontScale="90000"/>
          </a:bodyPr>
          <a:lstStyle/>
          <a:p>
            <a:r>
              <a:rPr lang="en-US" dirty="0"/>
              <a:t>STRUCTURE ACTIVITY RELATIONSHIP</a:t>
            </a:r>
          </a:p>
        </p:txBody>
      </p:sp>
      <p:sp>
        <p:nvSpPr>
          <p:cNvPr id="3" name="Content Placeholder 2"/>
          <p:cNvSpPr>
            <a:spLocks noGrp="1"/>
          </p:cNvSpPr>
          <p:nvPr>
            <p:ph idx="1"/>
          </p:nvPr>
        </p:nvSpPr>
        <p:spPr>
          <a:xfrm>
            <a:off x="569843" y="1166192"/>
            <a:ext cx="11131827" cy="5367130"/>
          </a:xfrm>
        </p:spPr>
        <p:txBody>
          <a:bodyPr>
            <a:normAutofit fontScale="92500" lnSpcReduction="10000"/>
          </a:bodyPr>
          <a:lstStyle/>
          <a:p>
            <a:pPr marL="0" indent="0" algn="just">
              <a:buNone/>
            </a:pPr>
            <a:r>
              <a:rPr lang="en-US" b="1" u="sng" dirty="0" smtClean="0"/>
              <a:t>The </a:t>
            </a:r>
            <a:r>
              <a:rPr lang="en-US" b="1" u="sng" dirty="0"/>
              <a:t>quinoline nucleus:</a:t>
            </a:r>
          </a:p>
          <a:p>
            <a:pPr algn="just"/>
            <a:r>
              <a:rPr lang="en-US" dirty="0"/>
              <a:t>The Presence of a quinoline ring in quinine, coupled with the observation of </a:t>
            </a:r>
            <a:r>
              <a:rPr lang="en-US" dirty="0" err="1" smtClean="0"/>
              <a:t>schizonticidal</a:t>
            </a:r>
            <a:r>
              <a:rPr lang="en-US" dirty="0" smtClean="0"/>
              <a:t> activity in </a:t>
            </a:r>
            <a:r>
              <a:rPr lang="en-US" dirty="0"/>
              <a:t>8-aminoquinolines, and has led to the inclusion of the quinoline nucleus in the majority of compounds tested for antimalarial activity.</a:t>
            </a:r>
          </a:p>
          <a:p>
            <a:pPr algn="just"/>
            <a:r>
              <a:rPr lang="en-US" dirty="0"/>
              <a:t>However, the quinoline nucleus is not indispensable and certain amino-alcohols containing </a:t>
            </a:r>
            <a:r>
              <a:rPr lang="en-US" dirty="0" err="1"/>
              <a:t>phenanthrene</a:t>
            </a:r>
            <a:r>
              <a:rPr lang="en-US" dirty="0"/>
              <a:t>, </a:t>
            </a:r>
            <a:r>
              <a:rPr lang="en-US" dirty="0" err="1"/>
              <a:t>anthracene</a:t>
            </a:r>
            <a:r>
              <a:rPr lang="en-US" dirty="0"/>
              <a:t>, or naphthalene rings have been shown to have significant blood </a:t>
            </a:r>
            <a:r>
              <a:rPr lang="en-US" dirty="0" err="1" smtClean="0"/>
              <a:t>schizonticidal</a:t>
            </a:r>
            <a:r>
              <a:rPr lang="en-US" dirty="0" smtClean="0"/>
              <a:t> </a:t>
            </a:r>
            <a:r>
              <a:rPr lang="en-US" dirty="0"/>
              <a:t>activity.</a:t>
            </a:r>
          </a:p>
          <a:p>
            <a:pPr algn="just"/>
            <a:r>
              <a:rPr lang="en-US" dirty="0"/>
              <a:t>All the </a:t>
            </a:r>
            <a:r>
              <a:rPr lang="en-US" dirty="0" err="1"/>
              <a:t>pamaquine</a:t>
            </a:r>
            <a:r>
              <a:rPr lang="en-US" dirty="0"/>
              <a:t> analogues for </a:t>
            </a:r>
            <a:r>
              <a:rPr lang="en-US" dirty="0" smtClean="0"/>
              <a:t>example- 5,6-dimethoxy </a:t>
            </a:r>
            <a:r>
              <a:rPr lang="en-US" dirty="0" err="1" smtClean="0"/>
              <a:t>isoquinoline</a:t>
            </a:r>
            <a:r>
              <a:rPr lang="en-US" dirty="0" smtClean="0"/>
              <a:t> </a:t>
            </a:r>
            <a:r>
              <a:rPr lang="en-US" dirty="0"/>
              <a:t>&amp; </a:t>
            </a:r>
            <a:r>
              <a:rPr lang="en-US" dirty="0" err="1" smtClean="0"/>
              <a:t>cinchonine</a:t>
            </a:r>
            <a:r>
              <a:rPr lang="en-US" dirty="0" smtClean="0"/>
              <a:t> </a:t>
            </a:r>
            <a:r>
              <a:rPr lang="en-US" dirty="0"/>
              <a:t>derivatives proved to be inactive. The </a:t>
            </a:r>
            <a:r>
              <a:rPr lang="en-US" dirty="0" err="1"/>
              <a:t>dimethoxy</a:t>
            </a:r>
            <a:r>
              <a:rPr lang="en-US" dirty="0"/>
              <a:t> naphthalene analogues of </a:t>
            </a:r>
            <a:r>
              <a:rPr lang="en-US" dirty="0" err="1"/>
              <a:t>primaquine</a:t>
            </a:r>
            <a:r>
              <a:rPr lang="en-US" dirty="0"/>
              <a:t> and </a:t>
            </a:r>
            <a:r>
              <a:rPr lang="en-US" dirty="0" err="1"/>
              <a:t>quinocide</a:t>
            </a:r>
            <a:r>
              <a:rPr lang="en-US" dirty="0"/>
              <a:t> were either inactive or toxic according to the dose given.</a:t>
            </a:r>
          </a:p>
          <a:p>
            <a:pPr algn="just"/>
            <a:r>
              <a:rPr lang="en-US" dirty="0"/>
              <a:t>Research suggests that two of the seven analogues containing a naphthalene ring had anti-malarial activity suggests that the quinoline nucleus is not essential for tissue </a:t>
            </a:r>
            <a:r>
              <a:rPr lang="en-US" dirty="0" err="1"/>
              <a:t>schizontocidal</a:t>
            </a:r>
            <a:r>
              <a:rPr lang="en-US" dirty="0"/>
              <a:t> activity.</a:t>
            </a:r>
          </a:p>
          <a:p>
            <a:endParaRPr lang="en-US" dirty="0"/>
          </a:p>
        </p:txBody>
      </p:sp>
    </p:spTree>
    <p:extLst>
      <p:ext uri="{BB962C8B-B14F-4D97-AF65-F5344CB8AC3E}">
        <p14:creationId xmlns:p14="http://schemas.microsoft.com/office/powerpoint/2010/main" val="151279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8626" y="728870"/>
            <a:ext cx="10800522" cy="5022573"/>
          </a:xfrm>
        </p:spPr>
        <p:txBody>
          <a:bodyPr/>
          <a:lstStyle/>
          <a:p>
            <a:pPr algn="just"/>
            <a:r>
              <a:rPr lang="en-US" dirty="0"/>
              <a:t>The signs and symptoms of malaria illness are variable, but most patients experience fever.  Other symptoms often include headache, back pain, chills, muscle ache, increased sweating, malaise, nausea and sometimes vomiting, diarrhea and cough. Untreated cases can progress to coma, renal failure, liver failure, pulmonary edema, convulsions, and death.</a:t>
            </a:r>
          </a:p>
          <a:p>
            <a:pPr algn="just"/>
            <a:r>
              <a:rPr lang="en-US" dirty="0"/>
              <a:t>Malaria is diagnosed by the clinical symptoms and by microscopic examination of the blood.  Stained thick and thin blood smears are used to diagnose malaria and to quantify the level of parasitemia.</a:t>
            </a:r>
          </a:p>
          <a:p>
            <a:endParaRPr lang="en-US" dirty="0"/>
          </a:p>
        </p:txBody>
      </p:sp>
    </p:spTree>
    <p:extLst>
      <p:ext uri="{BB962C8B-B14F-4D97-AF65-F5344CB8AC3E}">
        <p14:creationId xmlns:p14="http://schemas.microsoft.com/office/powerpoint/2010/main" val="4015521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826" y="410817"/>
            <a:ext cx="11105322" cy="6056244"/>
          </a:xfrm>
        </p:spPr>
        <p:txBody>
          <a:bodyPr>
            <a:normAutofit fontScale="92500"/>
          </a:bodyPr>
          <a:lstStyle/>
          <a:p>
            <a:pPr algn="just"/>
            <a:r>
              <a:rPr lang="en-US" b="1" u="sng" dirty="0"/>
              <a:t>Ring-substituted derivatives:</a:t>
            </a:r>
            <a:endParaRPr lang="en-US" dirty="0"/>
          </a:p>
          <a:p>
            <a:pPr algn="just"/>
            <a:r>
              <a:rPr lang="en-US" dirty="0"/>
              <a:t>The effect of adding substituents to the quinoline nucleus of the 8-aminoquinolines is a function of the position and the nature of the substituent. Since the presence of a 6-oxygen function has been shown to enhance activity, nearly all recent work on SAR has retained the 6-methoxy group of </a:t>
            </a:r>
            <a:r>
              <a:rPr lang="en-US" dirty="0" err="1"/>
              <a:t>primaquine</a:t>
            </a:r>
            <a:r>
              <a:rPr lang="en-US" dirty="0"/>
              <a:t> and explored the additional effect of further substituents.</a:t>
            </a:r>
          </a:p>
          <a:p>
            <a:pPr marL="0" indent="0" algn="just">
              <a:buNone/>
            </a:pPr>
            <a:endParaRPr lang="en-US" dirty="0"/>
          </a:p>
          <a:p>
            <a:pPr algn="just"/>
            <a:r>
              <a:rPr lang="en-US" b="1" dirty="0"/>
              <a:t>2-Substituted analogues:</a:t>
            </a:r>
            <a:endParaRPr lang="en-US" dirty="0"/>
          </a:p>
          <a:p>
            <a:pPr algn="just"/>
            <a:r>
              <a:rPr lang="en-US" dirty="0"/>
              <a:t>Blanton and co-workers have examined </a:t>
            </a:r>
            <a:r>
              <a:rPr lang="en-US" dirty="0" err="1"/>
              <a:t>primaquine</a:t>
            </a:r>
            <a:r>
              <a:rPr lang="en-US" dirty="0"/>
              <a:t> analogues with 2-substituents </a:t>
            </a:r>
            <a:r>
              <a:rPr lang="en-US" dirty="0" smtClean="0"/>
              <a:t>including </a:t>
            </a:r>
            <a:r>
              <a:rPr lang="en-US" dirty="0"/>
              <a:t>substituted </a:t>
            </a:r>
            <a:r>
              <a:rPr lang="en-US" dirty="0" err="1"/>
              <a:t>benzyloxy</a:t>
            </a:r>
            <a:r>
              <a:rPr lang="en-US" dirty="0"/>
              <a:t>, </a:t>
            </a:r>
            <a:r>
              <a:rPr lang="en-US" dirty="0" err="1"/>
              <a:t>benzylthio</a:t>
            </a:r>
            <a:r>
              <a:rPr lang="en-US" dirty="0"/>
              <a:t>, </a:t>
            </a:r>
            <a:r>
              <a:rPr lang="en-US" dirty="0" err="1"/>
              <a:t>methoxy</a:t>
            </a:r>
            <a:r>
              <a:rPr lang="en-US" dirty="0"/>
              <a:t>, amino, </a:t>
            </a:r>
            <a:r>
              <a:rPr lang="en-US" dirty="0" err="1"/>
              <a:t>alkylamino</a:t>
            </a:r>
            <a:r>
              <a:rPr lang="en-US" dirty="0"/>
              <a:t>, </a:t>
            </a:r>
            <a:r>
              <a:rPr lang="en-US" dirty="0" err="1"/>
              <a:t>acetamido</a:t>
            </a:r>
            <a:r>
              <a:rPr lang="en-US" dirty="0"/>
              <a:t>, </a:t>
            </a:r>
            <a:r>
              <a:rPr lang="en-US" dirty="0" err="1"/>
              <a:t>chloro</a:t>
            </a:r>
            <a:r>
              <a:rPr lang="en-US" dirty="0"/>
              <a:t>, alkyl, and vinyl radicals. Some of these analogues, notably the </a:t>
            </a:r>
            <a:r>
              <a:rPr lang="en-US" dirty="0" err="1"/>
              <a:t>benzyloxy</a:t>
            </a:r>
            <a:r>
              <a:rPr lang="en-US" dirty="0"/>
              <a:t> and certain substituted </a:t>
            </a:r>
            <a:r>
              <a:rPr lang="en-US" dirty="0" err="1"/>
              <a:t>benzyloxy</a:t>
            </a:r>
            <a:r>
              <a:rPr lang="en-US" dirty="0"/>
              <a:t> derivatives, were active as radical curatives. They were less active and less toxic than </a:t>
            </a:r>
            <a:r>
              <a:rPr lang="en-US" dirty="0" err="1"/>
              <a:t>primaquine</a:t>
            </a:r>
            <a:r>
              <a:rPr lang="en-US" dirty="0"/>
              <a:t>. Additionally, the 2-ethyl derivative of </a:t>
            </a:r>
            <a:r>
              <a:rPr lang="en-US" dirty="0" err="1"/>
              <a:t>primaquine</a:t>
            </a:r>
            <a:r>
              <a:rPr lang="en-US" dirty="0"/>
              <a:t> exhibited significant </a:t>
            </a:r>
            <a:r>
              <a:rPr lang="en-US" dirty="0" err="1"/>
              <a:t>antileishmanial</a:t>
            </a:r>
            <a:r>
              <a:rPr lang="en-US" dirty="0"/>
              <a:t> activity.</a:t>
            </a:r>
          </a:p>
          <a:p>
            <a:endParaRPr lang="en-US" dirty="0"/>
          </a:p>
        </p:txBody>
      </p:sp>
    </p:spTree>
    <p:extLst>
      <p:ext uri="{BB962C8B-B14F-4D97-AF65-F5344CB8AC3E}">
        <p14:creationId xmlns:p14="http://schemas.microsoft.com/office/powerpoint/2010/main" val="3609317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565" y="371061"/>
            <a:ext cx="11264348" cy="6241774"/>
          </a:xfrm>
        </p:spPr>
        <p:txBody>
          <a:bodyPr>
            <a:normAutofit fontScale="92500" lnSpcReduction="20000"/>
          </a:bodyPr>
          <a:lstStyle/>
          <a:p>
            <a:pPr algn="just"/>
            <a:r>
              <a:rPr lang="en-US" b="1" dirty="0"/>
              <a:t>3-Substituted analogues:</a:t>
            </a:r>
            <a:endParaRPr lang="en-US" dirty="0"/>
          </a:p>
          <a:p>
            <a:pPr algn="just"/>
            <a:r>
              <a:rPr lang="en-US" dirty="0"/>
              <a:t>Substituents at position 3 tend generally to lower activity and toxicity. With some radicals, e.g., phenyl, the toxicity is reduced more than the activity.</a:t>
            </a:r>
          </a:p>
          <a:p>
            <a:pPr algn="just"/>
            <a:r>
              <a:rPr lang="en-US" dirty="0"/>
              <a:t> </a:t>
            </a:r>
          </a:p>
          <a:p>
            <a:pPr algn="just"/>
            <a:r>
              <a:rPr lang="en-US" b="1" dirty="0"/>
              <a:t>4-Substituted analogues:</a:t>
            </a:r>
            <a:endParaRPr lang="en-US" dirty="0"/>
          </a:p>
          <a:p>
            <a:pPr algn="just"/>
            <a:r>
              <a:rPr lang="en-US" dirty="0"/>
              <a:t>The preparation of 4-substituted 8-aminoquinolines has been more rewarding. Observations showed that 4-methylprimaquine was approximately twice active and rather less toxic than </a:t>
            </a:r>
            <a:r>
              <a:rPr lang="en-US" dirty="0" err="1"/>
              <a:t>primaquine</a:t>
            </a:r>
            <a:r>
              <a:rPr lang="en-US" dirty="0"/>
              <a:t> itself. Of the numerous prepared derivatives, only those with lower alkyl (methyl and ethyl) and vinyl substituents showed radical curative activity, which was approximately equal to or slightly greater than that of </a:t>
            </a:r>
            <a:r>
              <a:rPr lang="en-US" dirty="0" err="1"/>
              <a:t>primaquine</a:t>
            </a:r>
            <a:r>
              <a:rPr lang="en-US" dirty="0"/>
              <a:t>.</a:t>
            </a:r>
          </a:p>
          <a:p>
            <a:pPr algn="just"/>
            <a:r>
              <a:rPr lang="en-US" dirty="0"/>
              <a:t> </a:t>
            </a:r>
          </a:p>
          <a:p>
            <a:pPr algn="just"/>
            <a:r>
              <a:rPr lang="en-US" b="1" dirty="0"/>
              <a:t>5-Substituted analogues:</a:t>
            </a:r>
            <a:endParaRPr lang="en-US" dirty="0"/>
          </a:p>
          <a:p>
            <a:pPr algn="just"/>
            <a:r>
              <a:rPr lang="en-US" dirty="0"/>
              <a:t>Early observations showed that 5-oxygenated 8-aminoquinolines retained potent activity, often with reduced toxicity. Further observation shows that </a:t>
            </a:r>
            <a:r>
              <a:rPr lang="en-US" dirty="0" err="1"/>
              <a:t>primaquine's</a:t>
            </a:r>
            <a:r>
              <a:rPr lang="en-US" dirty="0"/>
              <a:t> toxicity can be reduced by the introduction of </a:t>
            </a:r>
            <a:r>
              <a:rPr lang="en-US" dirty="0" err="1"/>
              <a:t>phenylthio</a:t>
            </a:r>
            <a:r>
              <a:rPr lang="en-US" dirty="0"/>
              <a:t>, </a:t>
            </a:r>
            <a:r>
              <a:rPr lang="en-US" dirty="0" err="1"/>
              <a:t>anilino</a:t>
            </a:r>
            <a:r>
              <a:rPr lang="en-US" dirty="0"/>
              <a:t>, or </a:t>
            </a:r>
            <a:r>
              <a:rPr lang="en-US" dirty="0" err="1"/>
              <a:t>phenoxy</a:t>
            </a:r>
            <a:r>
              <a:rPr lang="en-US" dirty="0"/>
              <a:t> groups at position 5. </a:t>
            </a:r>
            <a:r>
              <a:rPr lang="en-US" dirty="0" smtClean="0"/>
              <a:t>The </a:t>
            </a:r>
            <a:r>
              <a:rPr lang="en-US" dirty="0" err="1" smtClean="0"/>
              <a:t>phenoxy</a:t>
            </a:r>
            <a:r>
              <a:rPr lang="en-US" dirty="0" smtClean="0"/>
              <a:t> </a:t>
            </a:r>
            <a:r>
              <a:rPr lang="en-US" dirty="0"/>
              <a:t>and substituted </a:t>
            </a:r>
            <a:r>
              <a:rPr lang="en-US" dirty="0" err="1"/>
              <a:t>phenoxy</a:t>
            </a:r>
            <a:r>
              <a:rPr lang="en-US" dirty="0"/>
              <a:t> derivatives retained the highest level of tissue </a:t>
            </a:r>
            <a:r>
              <a:rPr lang="en-US" dirty="0" err="1" smtClean="0"/>
              <a:t>schizonticidal</a:t>
            </a:r>
            <a:r>
              <a:rPr lang="en-US" dirty="0" smtClean="0"/>
              <a:t> </a:t>
            </a:r>
            <a:r>
              <a:rPr lang="en-US" dirty="0"/>
              <a:t>activity.</a:t>
            </a:r>
          </a:p>
          <a:p>
            <a:endParaRPr lang="en-US" dirty="0"/>
          </a:p>
        </p:txBody>
      </p:sp>
    </p:spTree>
    <p:extLst>
      <p:ext uri="{BB962C8B-B14F-4D97-AF65-F5344CB8AC3E}">
        <p14:creationId xmlns:p14="http://schemas.microsoft.com/office/powerpoint/2010/main" val="1930173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069" y="583096"/>
            <a:ext cx="11237843" cy="5883965"/>
          </a:xfrm>
        </p:spPr>
        <p:txBody>
          <a:bodyPr>
            <a:normAutofit fontScale="92500" lnSpcReduction="20000"/>
          </a:bodyPr>
          <a:lstStyle/>
          <a:p>
            <a:pPr algn="just"/>
            <a:r>
              <a:rPr lang="en-US" b="1" dirty="0"/>
              <a:t>6-Substituted analogues:</a:t>
            </a:r>
            <a:endParaRPr lang="en-US" dirty="0"/>
          </a:p>
          <a:p>
            <a:pPr algn="just"/>
            <a:r>
              <a:rPr lang="en-US" dirty="0"/>
              <a:t>Early work on the preparation of 8-aminoquinoline antimalarial agents demonstrated that the presence at position 6 of an oxygen function, e.g., hydroxyl, methoxyl, β-</a:t>
            </a:r>
            <a:r>
              <a:rPr lang="en-US" dirty="0" err="1"/>
              <a:t>hydroxyethoxyl</a:t>
            </a:r>
            <a:r>
              <a:rPr lang="en-US" dirty="0"/>
              <a:t>, increased antimalarial activity but also increased toxicity.</a:t>
            </a:r>
          </a:p>
          <a:p>
            <a:pPr marL="0" indent="0" algn="just">
              <a:buNone/>
            </a:pPr>
            <a:endParaRPr lang="en-US" dirty="0"/>
          </a:p>
          <a:p>
            <a:pPr algn="just"/>
            <a:r>
              <a:rPr lang="en-US" b="1" dirty="0"/>
              <a:t>7-Substituted analogues:</a:t>
            </a:r>
            <a:endParaRPr lang="en-US" dirty="0"/>
          </a:p>
          <a:p>
            <a:pPr algn="just"/>
            <a:r>
              <a:rPr lang="en-US" dirty="0"/>
              <a:t>Introduction of groups at position 7 of the quinoline ring generally leads to loss of activity</a:t>
            </a:r>
          </a:p>
          <a:p>
            <a:pPr marL="0" indent="0" algn="just">
              <a:buNone/>
            </a:pPr>
            <a:endParaRPr lang="en-US" dirty="0"/>
          </a:p>
          <a:p>
            <a:pPr algn="just"/>
            <a:r>
              <a:rPr lang="en-US" b="1" dirty="0"/>
              <a:t>8-Amino Substituents:</a:t>
            </a:r>
            <a:endParaRPr lang="en-US" dirty="0"/>
          </a:p>
          <a:p>
            <a:pPr algn="just"/>
            <a:r>
              <a:rPr lang="en-US" dirty="0"/>
              <a:t>Optimal activity was obtained with 2-6methylene groups between the two nitrogens of the side chain. Homologues with an even number of methylene groups were found to be slightly less active than those with an odd number. The introduction of additional heteroatoms into the basic side-chain did not improve the activity of the compounds. Anti-malarial activity is only found in those compounds where the 8-aminogroup is secondary</a:t>
            </a:r>
            <a:r>
              <a:rPr lang="en-US" dirty="0" smtClean="0"/>
              <a:t>.</a:t>
            </a:r>
            <a:endParaRPr lang="en-US" dirty="0"/>
          </a:p>
        </p:txBody>
      </p:sp>
    </p:spTree>
    <p:extLst>
      <p:ext uri="{BB962C8B-B14F-4D97-AF65-F5344CB8AC3E}">
        <p14:creationId xmlns:p14="http://schemas.microsoft.com/office/powerpoint/2010/main" val="3018388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Fixed Combinations</a:t>
            </a:r>
            <a:endParaRPr lang="en-US" dirty="0"/>
          </a:p>
        </p:txBody>
      </p:sp>
      <p:sp>
        <p:nvSpPr>
          <p:cNvPr id="3" name="Content Placeholder 2"/>
          <p:cNvSpPr>
            <a:spLocks noGrp="1"/>
          </p:cNvSpPr>
          <p:nvPr>
            <p:ph idx="1"/>
          </p:nvPr>
        </p:nvSpPr>
        <p:spPr/>
        <p:txBody>
          <a:bodyPr/>
          <a:lstStyle/>
          <a:p>
            <a:pPr algn="just"/>
            <a:r>
              <a:rPr lang="en-US" dirty="0" smtClean="0"/>
              <a:t>Because </a:t>
            </a:r>
            <a:r>
              <a:rPr lang="en-US" dirty="0"/>
              <a:t>resistance is a frequent problem in the prophylaxis and treatment of malaria, combination therapies that use two distinctly different mechanisms have been developed. One combination inhibits folic acid biosynthesis and dihydrofolate reductase; the other combination acts on the parasite's mitochondria and its dihydrofolate reductase.</a:t>
            </a:r>
          </a:p>
        </p:txBody>
      </p:sp>
    </p:spTree>
    <p:extLst>
      <p:ext uri="{BB962C8B-B14F-4D97-AF65-F5344CB8AC3E}">
        <p14:creationId xmlns:p14="http://schemas.microsoft.com/office/powerpoint/2010/main" val="3702855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408" y="328129"/>
            <a:ext cx="10515600" cy="4351338"/>
          </a:xfrm>
        </p:spPr>
        <p:txBody>
          <a:bodyPr/>
          <a:lstStyle/>
          <a:p>
            <a:r>
              <a:rPr lang="en-US" dirty="0"/>
              <a:t>Sulfadoxine and Pyrimethamine:</a:t>
            </a:r>
          </a:p>
          <a:p>
            <a:pPr algn="just"/>
            <a:r>
              <a:rPr lang="en-US" dirty="0"/>
              <a:t>The combination of sulfadoxine and </a:t>
            </a:r>
            <a:r>
              <a:rPr lang="en-US" dirty="0" err="1"/>
              <a:t>pyrimethamine</a:t>
            </a:r>
            <a:r>
              <a:rPr lang="en-US" dirty="0"/>
              <a:t> uses a drug from the sulfonamide antibacterial group and a </a:t>
            </a:r>
            <a:r>
              <a:rPr lang="en-US" dirty="0" smtClean="0"/>
              <a:t>pyrimidine </a:t>
            </a:r>
            <a:r>
              <a:rPr lang="en-US" dirty="0" err="1" smtClean="0"/>
              <a:t>diamine</a:t>
            </a:r>
            <a:r>
              <a:rPr lang="en-US" dirty="0" smtClean="0"/>
              <a:t> </a:t>
            </a:r>
            <a:r>
              <a:rPr lang="en-US" dirty="0"/>
              <a:t>similar to </a:t>
            </a:r>
            <a:r>
              <a:rPr lang="en-US" dirty="0" err="1" smtClean="0"/>
              <a:t>trimethoprirn</a:t>
            </a:r>
            <a:r>
              <a:rPr lang="en-US" dirty="0" smtClean="0"/>
              <a:t>. </a:t>
            </a:r>
            <a:r>
              <a:rPr lang="en-US" dirty="0"/>
              <a:t>The combination is considered </a:t>
            </a:r>
            <a:r>
              <a:rPr lang="en-US" dirty="0" err="1"/>
              <a:t>schizonticidal</a:t>
            </a:r>
            <a:r>
              <a:rPr lang="en-US" dirty="0"/>
              <a:t> (site 2). The sulfonamide, sulfadoxine, interferes with the parasite's ability to synthesize folic acid, and the </a:t>
            </a:r>
            <a:r>
              <a:rPr lang="en-US" dirty="0" err="1" smtClean="0"/>
              <a:t>pyrinidine</a:t>
            </a:r>
            <a:r>
              <a:rPr lang="en-US" dirty="0" smtClean="0"/>
              <a:t> </a:t>
            </a:r>
            <a:r>
              <a:rPr lang="en-US" dirty="0" err="1"/>
              <a:t>diamine</a:t>
            </a:r>
            <a:r>
              <a:rPr lang="en-US" dirty="0"/>
              <a:t>. Pyrimethamine, inhibits the reduction of folic acid to its active tetra </a:t>
            </a:r>
            <a:r>
              <a:rPr lang="en-US" dirty="0" err="1"/>
              <a:t>hydrofolate</a:t>
            </a:r>
            <a:r>
              <a:rPr lang="en-US" dirty="0"/>
              <a:t> coenzyme form.</a:t>
            </a:r>
          </a:p>
          <a:p>
            <a:endParaRPr lang="en-US" dirty="0"/>
          </a:p>
        </p:txBody>
      </p:sp>
      <p:pic>
        <p:nvPicPr>
          <p:cNvPr id="4" name="Picture 3"/>
          <p:cNvPicPr>
            <a:picLocks noChangeAspect="1"/>
          </p:cNvPicPr>
          <p:nvPr/>
        </p:nvPicPr>
        <p:blipFill>
          <a:blip r:embed="rId2"/>
          <a:stretch>
            <a:fillRect/>
          </a:stretch>
        </p:blipFill>
        <p:spPr>
          <a:xfrm>
            <a:off x="7310628" y="3538714"/>
            <a:ext cx="3057143" cy="2828571"/>
          </a:xfrm>
          <a:prstGeom prst="rect">
            <a:avLst/>
          </a:prstGeom>
        </p:spPr>
      </p:pic>
      <p:sp>
        <p:nvSpPr>
          <p:cNvPr id="5" name="TextBox 4"/>
          <p:cNvSpPr txBox="1"/>
          <p:nvPr/>
        </p:nvSpPr>
        <p:spPr>
          <a:xfrm>
            <a:off x="781878" y="3981577"/>
            <a:ext cx="4399722" cy="2092881"/>
          </a:xfrm>
          <a:prstGeom prst="rect">
            <a:avLst/>
          </a:prstGeom>
          <a:noFill/>
        </p:spPr>
        <p:txBody>
          <a:bodyPr wrap="square" rtlCol="0">
            <a:spAutoFit/>
          </a:bodyPr>
          <a:lstStyle/>
          <a:p>
            <a:pPr algn="just"/>
            <a:r>
              <a:rPr lang="en-US" sz="2800" dirty="0"/>
              <a:t>Sulfonamides block the incorporation of p-</a:t>
            </a:r>
            <a:r>
              <a:rPr lang="en-US" sz="2800" dirty="0" err="1"/>
              <a:t>aminobenzoic</a:t>
            </a:r>
            <a:r>
              <a:rPr lang="en-US" sz="2800" dirty="0"/>
              <a:t> acid (PABA) to form </a:t>
            </a:r>
            <a:r>
              <a:rPr lang="en-US" sz="2800" dirty="0" err="1"/>
              <a:t>dihydropteroic</a:t>
            </a:r>
            <a:r>
              <a:rPr lang="en-US" sz="2800" dirty="0"/>
              <a:t> acid.</a:t>
            </a:r>
          </a:p>
          <a:p>
            <a:endParaRPr lang="en-US" dirty="0"/>
          </a:p>
        </p:txBody>
      </p:sp>
    </p:spTree>
    <p:extLst>
      <p:ext uri="{BB962C8B-B14F-4D97-AF65-F5344CB8AC3E}">
        <p14:creationId xmlns:p14="http://schemas.microsoft.com/office/powerpoint/2010/main" val="11256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860" y="848139"/>
            <a:ext cx="10677939" cy="5328824"/>
          </a:xfrm>
        </p:spPr>
        <p:txBody>
          <a:bodyPr>
            <a:normAutofit fontScale="92500" lnSpcReduction="10000"/>
          </a:bodyPr>
          <a:lstStyle/>
          <a:p>
            <a:pPr marL="0" indent="0">
              <a:buNone/>
            </a:pPr>
            <a:r>
              <a:rPr lang="en-US" dirty="0"/>
              <a:t>There are three potential ways to control malaria: </a:t>
            </a:r>
          </a:p>
          <a:p>
            <a:pPr lvl="0"/>
            <a:r>
              <a:rPr lang="en-US" dirty="0"/>
              <a:t>Elimination of the vector, </a:t>
            </a:r>
          </a:p>
          <a:p>
            <a:pPr lvl="0"/>
            <a:r>
              <a:rPr lang="en-US" dirty="0"/>
              <a:t>Drug therapy, and</a:t>
            </a:r>
          </a:p>
          <a:p>
            <a:pPr lvl="0"/>
            <a:r>
              <a:rPr lang="en-US" dirty="0"/>
              <a:t>Vaccination</a:t>
            </a:r>
            <a:r>
              <a:rPr lang="en-US" dirty="0" smtClean="0"/>
              <a:t>.</a:t>
            </a:r>
          </a:p>
          <a:p>
            <a:pPr marL="0" lvl="0" indent="0">
              <a:buNone/>
            </a:pPr>
            <a:endParaRPr lang="en-US" dirty="0"/>
          </a:p>
          <a:p>
            <a:pPr marL="0" indent="0">
              <a:buNone/>
            </a:pPr>
            <a:r>
              <a:rPr lang="en-US" dirty="0"/>
              <a:t>The  choice  of  antimalarial  agent(s)  for treatment  in  each particular case  is  determined  by a  multiplicity  of  factors  including-</a:t>
            </a:r>
          </a:p>
          <a:p>
            <a:pPr lvl="0"/>
            <a:r>
              <a:rPr lang="en-US" dirty="0"/>
              <a:t>the parasite species causing the infection,</a:t>
            </a:r>
          </a:p>
          <a:p>
            <a:pPr lvl="0"/>
            <a:r>
              <a:rPr lang="en-US" dirty="0"/>
              <a:t>the acquired  immune status of the patient,</a:t>
            </a:r>
          </a:p>
          <a:p>
            <a:pPr lvl="0"/>
            <a:r>
              <a:rPr lang="en-US" dirty="0"/>
              <a:t>the susceptibility of  the  parasite strain to  antimalarial agents,</a:t>
            </a:r>
          </a:p>
          <a:p>
            <a:pPr lvl="0"/>
            <a:r>
              <a:rPr lang="en-US" dirty="0"/>
              <a:t>the facilities  and  resources available for health  care, and</a:t>
            </a:r>
          </a:p>
          <a:p>
            <a:pPr lvl="0"/>
            <a:r>
              <a:rPr lang="en-US" dirty="0"/>
              <a:t>the genetic make- up of  the  patient.</a:t>
            </a:r>
          </a:p>
          <a:p>
            <a:endParaRPr lang="en-US" dirty="0"/>
          </a:p>
        </p:txBody>
      </p:sp>
    </p:spTree>
    <p:extLst>
      <p:ext uri="{BB962C8B-B14F-4D97-AF65-F5344CB8AC3E}">
        <p14:creationId xmlns:p14="http://schemas.microsoft.com/office/powerpoint/2010/main" val="1376062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7161"/>
            <a:ext cx="10515600" cy="509518"/>
          </a:xfrm>
        </p:spPr>
        <p:txBody>
          <a:bodyPr>
            <a:normAutofit fontScale="90000"/>
          </a:bodyPr>
          <a:lstStyle/>
          <a:p>
            <a:r>
              <a:rPr lang="en-US" dirty="0" smtClean="0"/>
              <a:t>STAGES OF PARASITE &amp; POSSIBLE SITE OF DRUG DEVELOPMENT</a:t>
            </a:r>
            <a:endParaRPr lang="en-US" dirty="0"/>
          </a:p>
        </p:txBody>
      </p:sp>
      <p:sp>
        <p:nvSpPr>
          <p:cNvPr id="3" name="Content Placeholder 2"/>
          <p:cNvSpPr>
            <a:spLocks noGrp="1"/>
          </p:cNvSpPr>
          <p:nvPr>
            <p:ph idx="1"/>
          </p:nvPr>
        </p:nvSpPr>
        <p:spPr>
          <a:xfrm>
            <a:off x="715617" y="1484242"/>
            <a:ext cx="10813774" cy="5062331"/>
          </a:xfrm>
        </p:spPr>
        <p:txBody>
          <a:bodyPr>
            <a:normAutofit fontScale="92500" lnSpcReduction="20000"/>
          </a:bodyPr>
          <a:lstStyle/>
          <a:p>
            <a:pPr algn="just"/>
            <a:r>
              <a:rPr lang="en-US" dirty="0" smtClean="0"/>
              <a:t>Figure </a:t>
            </a:r>
            <a:r>
              <a:rPr lang="en-US" dirty="0" smtClean="0"/>
              <a:t>out </a:t>
            </a:r>
            <a:r>
              <a:rPr lang="en-US" dirty="0" smtClean="0"/>
              <a:t>the stages of the parasite after it is injected into the victim and indicates where drug therapy might be effective. The mosquito stores the </a:t>
            </a:r>
            <a:r>
              <a:rPr lang="en-US" dirty="0" err="1" smtClean="0"/>
              <a:t>sporozoites</a:t>
            </a:r>
            <a:r>
              <a:rPr lang="en-US" dirty="0" smtClean="0"/>
              <a:t> </a:t>
            </a:r>
            <a:r>
              <a:rPr lang="en-US" dirty="0" smtClean="0"/>
              <a:t>form of the protozoan in its salivary glands. Upon biting the patient, the sporozoites are injected into the patient's blood. Ideally, this would be a good site for intervention, before the parasite can infect the liver or erythrocyte.</a:t>
            </a:r>
          </a:p>
          <a:p>
            <a:pPr algn="just"/>
            <a:r>
              <a:rPr lang="en-US" dirty="0" smtClean="0"/>
              <a:t>A </a:t>
            </a:r>
            <a:r>
              <a:rPr lang="en-US" dirty="0"/>
              <a:t>vaccine would be an excellent way to intercept the newly injected sporozoites. Within minutes after being injected into the patient's blood, the sporozoites begin entering hepatocytes, where they become primary schizonts and then merozoites. At this point, there are no symptoms. </a:t>
            </a:r>
            <a:endParaRPr lang="en-US" dirty="0" smtClean="0"/>
          </a:p>
          <a:p>
            <a:pPr algn="just"/>
            <a:r>
              <a:rPr lang="en-US" dirty="0" smtClean="0"/>
              <a:t>Depending </a:t>
            </a:r>
            <a:r>
              <a:rPr lang="en-US" dirty="0"/>
              <a:t>on the Plasmodium species, the merozoites either rupture the infected hepatocytes and enter the systemic circulation or infect other liver cells. This secondary infection of the liver can be very damaging and is one of the sites for possible drug intervention. Killing the secondary schizonts would accomplish two things: protect the liver from further damage and eliminate a reservoir of schizonts that can change to merozoites</a:t>
            </a:r>
            <a:r>
              <a:rPr lang="en-US" dirty="0" smtClean="0"/>
              <a:t>.</a:t>
            </a:r>
            <a:endParaRPr lang="en-US" dirty="0"/>
          </a:p>
        </p:txBody>
      </p:sp>
    </p:spTree>
    <p:extLst>
      <p:ext uri="{BB962C8B-B14F-4D97-AF65-F5344CB8AC3E}">
        <p14:creationId xmlns:p14="http://schemas.microsoft.com/office/powerpoint/2010/main" val="346802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49357"/>
            <a:ext cx="10744200" cy="5527606"/>
          </a:xfrm>
        </p:spPr>
        <p:txBody>
          <a:bodyPr/>
          <a:lstStyle/>
          <a:p>
            <a:pPr algn="just"/>
            <a:r>
              <a:rPr lang="en-US" dirty="0" smtClean="0"/>
              <a:t>Once the merozoites have left the hepatocyte and are in the systemic circulation, they are susceptible to attack by the patient's immune system Therefore, another site for vaccine development is the merozoite stage. Depending on the Plasmodium species, a merozoite vaccine may or may not provide much protection to the liver, but it could reduce subsequent infection of the erythrocyte.</a:t>
            </a:r>
          </a:p>
          <a:p>
            <a:pPr algn="just"/>
            <a:r>
              <a:rPr lang="en-US" dirty="0"/>
              <a:t>Merozoites in systemic circulation now infect the patients’ erythrocytes, where they reside for 3 to 4 days reproducing. The reproduction stage in the erythrocyte can produce either more merozoites or another form, called gametocytes.</a:t>
            </a:r>
          </a:p>
          <a:p>
            <a:endParaRPr lang="en-US" dirty="0"/>
          </a:p>
        </p:txBody>
      </p:sp>
    </p:spTree>
    <p:extLst>
      <p:ext uri="{BB962C8B-B14F-4D97-AF65-F5344CB8AC3E}">
        <p14:creationId xmlns:p14="http://schemas.microsoft.com/office/powerpoint/2010/main" val="287374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79443" y="372116"/>
            <a:ext cx="9872869" cy="6138488"/>
          </a:xfrm>
          <a:prstGeom prst="rect">
            <a:avLst/>
          </a:prstGeom>
        </p:spPr>
      </p:pic>
    </p:spTree>
    <p:extLst>
      <p:ext uri="{BB962C8B-B14F-4D97-AF65-F5344CB8AC3E}">
        <p14:creationId xmlns:p14="http://schemas.microsoft.com/office/powerpoint/2010/main" val="294402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7713" y="791956"/>
            <a:ext cx="10515600" cy="4351338"/>
          </a:xfrm>
        </p:spPr>
        <p:txBody>
          <a:bodyPr>
            <a:normAutofit lnSpcReduction="10000"/>
          </a:bodyPr>
          <a:lstStyle/>
          <a:p>
            <a:pPr marL="0" indent="0">
              <a:buNone/>
            </a:pPr>
            <a:r>
              <a:rPr lang="en-US" dirty="0"/>
              <a:t>There are four possible sites for drug therapy at this stage of the disease:-</a:t>
            </a:r>
          </a:p>
          <a:p>
            <a:pPr lvl="0"/>
            <a:r>
              <a:rPr lang="en-US" dirty="0"/>
              <a:t>Kill the sporozoites injected by the mosquito and/or prevent its sporozoites from entering the liver.</a:t>
            </a:r>
          </a:p>
          <a:p>
            <a:pPr lvl="0"/>
            <a:r>
              <a:rPr lang="en-US" dirty="0"/>
              <a:t>Kill the schizonts residing in hepatocytes and/or prevent them from becoming merozoites.</a:t>
            </a:r>
          </a:p>
          <a:p>
            <a:pPr lvl="0"/>
            <a:r>
              <a:rPr lang="en-US" dirty="0"/>
              <a:t>Kill the merozoites in the blood and/or prevent them </a:t>
            </a:r>
            <a:r>
              <a:rPr lang="en-US" dirty="0" smtClean="0"/>
              <a:t>from</a:t>
            </a:r>
            <a:r>
              <a:rPr lang="en-US" dirty="0" smtClean="0"/>
              <a:t> </a:t>
            </a:r>
            <a:r>
              <a:rPr lang="en-US" dirty="0"/>
              <a:t>developing into gametocytes.</a:t>
            </a:r>
          </a:p>
          <a:p>
            <a:pPr lvl="0"/>
            <a:r>
              <a:rPr lang="en-US" dirty="0"/>
              <a:t>Kill the gametocytes before they can enter the mosquito and reproduce into zygotes. </a:t>
            </a:r>
          </a:p>
          <a:p>
            <a:endParaRPr lang="en-US" dirty="0"/>
          </a:p>
        </p:txBody>
      </p:sp>
    </p:spTree>
    <p:extLst>
      <p:ext uri="{BB962C8B-B14F-4D97-AF65-F5344CB8AC3E}">
        <p14:creationId xmlns:p14="http://schemas.microsoft.com/office/powerpoint/2010/main" val="367822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896" y="1099930"/>
            <a:ext cx="10465904" cy="5077033"/>
          </a:xfrm>
        </p:spPr>
        <p:txBody>
          <a:bodyPr>
            <a:normAutofit/>
          </a:bodyPr>
          <a:lstStyle/>
          <a:p>
            <a:pPr marL="0" indent="0">
              <a:buNone/>
            </a:pPr>
            <a:r>
              <a:rPr lang="en-US" b="1" dirty="0"/>
              <a:t>MALARIAL VACCINES:</a:t>
            </a:r>
          </a:p>
          <a:p>
            <a:pPr algn="just"/>
            <a:r>
              <a:rPr lang="en-US" dirty="0"/>
              <a:t>It has been duly observed that the </a:t>
            </a:r>
            <a:r>
              <a:rPr lang="en-US" b="1" dirty="0"/>
              <a:t>malaria parasite </a:t>
            </a:r>
            <a:r>
              <a:rPr lang="en-US" dirty="0"/>
              <a:t>does elicit obviously an </a:t>
            </a:r>
            <a:r>
              <a:rPr lang="en-US" dirty="0" smtClean="0"/>
              <a:t>immune-response. </a:t>
            </a:r>
            <a:r>
              <a:rPr lang="en-US" dirty="0"/>
              <a:t>Besides, </a:t>
            </a:r>
            <a:r>
              <a:rPr lang="en-US" dirty="0" smtClean="0"/>
              <a:t>in response to </a:t>
            </a:r>
            <a:r>
              <a:rPr lang="en-US" b="1" dirty="0" smtClean="0"/>
              <a:t>T-cell (</a:t>
            </a:r>
            <a:r>
              <a:rPr lang="en-US" b="1" dirty="0"/>
              <a:t>CD4+ and CD8+ T-cells</a:t>
            </a:r>
            <a:r>
              <a:rPr lang="en-US" b="1" dirty="0" smtClean="0"/>
              <a:t>) interferon </a:t>
            </a:r>
            <a:r>
              <a:rPr lang="en-US" b="1" dirty="0"/>
              <a:t>gamma, </a:t>
            </a:r>
            <a:r>
              <a:rPr lang="en-US" dirty="0"/>
              <a:t>and </a:t>
            </a:r>
            <a:r>
              <a:rPr lang="en-US" b="1" dirty="0"/>
              <a:t>nitric oxide synthase </a:t>
            </a:r>
            <a:r>
              <a:rPr lang="en-US" dirty="0"/>
              <a:t>induction serves </a:t>
            </a:r>
            <a:r>
              <a:rPr lang="en-US" b="1" dirty="0" smtClean="0"/>
              <a:t>human-immune system, </a:t>
            </a:r>
            <a:r>
              <a:rPr lang="en-US" dirty="0" smtClean="0"/>
              <a:t>which</a:t>
            </a:r>
            <a:r>
              <a:rPr lang="en-US" b="1" dirty="0" smtClean="0"/>
              <a:t> </a:t>
            </a:r>
            <a:r>
              <a:rPr lang="en-US" dirty="0"/>
              <a:t>is able to detect the parasite and hence responds accordingly</a:t>
            </a:r>
            <a:r>
              <a:rPr lang="en-US" i="1" dirty="0"/>
              <a:t>.</a:t>
            </a:r>
            <a:endParaRPr lang="en-US" dirty="0" smtClean="0"/>
          </a:p>
          <a:p>
            <a:endParaRPr lang="en-US" dirty="0"/>
          </a:p>
        </p:txBody>
      </p:sp>
    </p:spTree>
    <p:extLst>
      <p:ext uri="{BB962C8B-B14F-4D97-AF65-F5344CB8AC3E}">
        <p14:creationId xmlns:p14="http://schemas.microsoft.com/office/powerpoint/2010/main" val="426787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6835" y="410817"/>
            <a:ext cx="10836965" cy="5766146"/>
          </a:xfrm>
        </p:spPr>
        <p:txBody>
          <a:bodyPr>
            <a:normAutofit/>
          </a:bodyPr>
          <a:lstStyle/>
          <a:p>
            <a:pPr marL="0" indent="0" algn="just">
              <a:buNone/>
            </a:pPr>
            <a:r>
              <a:rPr lang="en-US" dirty="0"/>
              <a:t>Design of malarial vaccines largely based on cell surface proteins of sporozoites, merozoites or schizonts. Recombinant DNA technology is used to determine the structure of these proteins.</a:t>
            </a:r>
          </a:p>
          <a:p>
            <a:pPr marL="0" indent="0" algn="just">
              <a:buNone/>
            </a:pPr>
            <a:r>
              <a:rPr lang="en-US" dirty="0"/>
              <a:t>Three primary lines of research include-</a:t>
            </a:r>
          </a:p>
          <a:p>
            <a:pPr algn="just"/>
            <a:r>
              <a:rPr lang="en-US" dirty="0"/>
              <a:t>Development of </a:t>
            </a:r>
            <a:r>
              <a:rPr lang="en-US" dirty="0" err="1"/>
              <a:t>sporozoite-merozoite</a:t>
            </a:r>
            <a:r>
              <a:rPr lang="en-US" dirty="0"/>
              <a:t> vaccines to block clinical stages of the disease.</a:t>
            </a:r>
          </a:p>
          <a:p>
            <a:pPr algn="just"/>
            <a:r>
              <a:rPr lang="en-US" dirty="0"/>
              <a:t>Development of sporozoites vaccines to stop infection &amp; spread of the disease</a:t>
            </a:r>
          </a:p>
          <a:p>
            <a:pPr algn="just"/>
            <a:r>
              <a:rPr lang="en-US" dirty="0"/>
              <a:t>Development of vaccines that inactivate or block specific metabolic steps in the parasite after infecting </a:t>
            </a:r>
            <a:r>
              <a:rPr lang="en-US" dirty="0" smtClean="0"/>
              <a:t>humans</a:t>
            </a:r>
            <a:endParaRPr lang="en-US" dirty="0"/>
          </a:p>
        </p:txBody>
      </p:sp>
    </p:spTree>
    <p:extLst>
      <p:ext uri="{BB962C8B-B14F-4D97-AF65-F5344CB8AC3E}">
        <p14:creationId xmlns:p14="http://schemas.microsoft.com/office/powerpoint/2010/main" val="2608340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1897</Words>
  <Application>Microsoft Office PowerPoint</Application>
  <PresentationFormat>Widescreen</PresentationFormat>
  <Paragraphs>92</Paragraphs>
  <Slides>24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Calibri</vt:lpstr>
      <vt:lpstr>Calibri Light</vt:lpstr>
      <vt:lpstr>Office Theme</vt:lpstr>
      <vt:lpstr>CS ChemDraw Drawing</vt:lpstr>
      <vt:lpstr>PowerPoint Presentation</vt:lpstr>
      <vt:lpstr>PowerPoint Presentation</vt:lpstr>
      <vt:lpstr>PowerPoint Presentation</vt:lpstr>
      <vt:lpstr>STAGES OF PARASITE &amp; POSSIBLE SITE OF DRUG DEVELOPMENT</vt:lpstr>
      <vt:lpstr>PowerPoint Presentation</vt:lpstr>
      <vt:lpstr>PowerPoint Presentation</vt:lpstr>
      <vt:lpstr>PowerPoint Presentation</vt:lpstr>
      <vt:lpstr>PowerPoint Presentation</vt:lpstr>
      <vt:lpstr>PowerPoint Presentation</vt:lpstr>
      <vt:lpstr>ANTIMALARIAL AGENTS FOR CHEMOTHERAPY AND PROPHYLAXIS</vt:lpstr>
      <vt:lpstr>Quinine and Quinidine</vt:lpstr>
      <vt:lpstr>PowerPoint Presentation</vt:lpstr>
      <vt:lpstr>PowerPoint Presentation</vt:lpstr>
      <vt:lpstr>Aminoquinoline</vt:lpstr>
      <vt:lpstr>Synthesis of Chloroquine </vt:lpstr>
      <vt:lpstr>8-Aminoquinolines</vt:lpstr>
      <vt:lpstr>PowerPoint Presentation</vt:lpstr>
      <vt:lpstr>Synthesis of pamaquine</vt:lpstr>
      <vt:lpstr>STRUCTURE ACTIVITY RELATIONSHIP</vt:lpstr>
      <vt:lpstr>PowerPoint Presentation</vt:lpstr>
      <vt:lpstr>PowerPoint Presentation</vt:lpstr>
      <vt:lpstr>PowerPoint Presentation</vt:lpstr>
      <vt:lpstr>Fixed Combinations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ANTI-MALARIAL AGENTS</dc:title>
  <dc:creator>su</dc:creator>
  <cp:lastModifiedBy>Mashiur</cp:lastModifiedBy>
  <cp:revision>29</cp:revision>
  <cp:lastPrinted>2016-11-20T10:28:59Z</cp:lastPrinted>
  <dcterms:created xsi:type="dcterms:W3CDTF">2016-11-01T09:00:51Z</dcterms:created>
  <dcterms:modified xsi:type="dcterms:W3CDTF">2019-10-28T03:56:40Z</dcterms:modified>
</cp:coreProperties>
</file>