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781800" cy="9918700"/>
  <p:embeddedFontLst>
    <p:embeddedFont>
      <p:font typeface="Constantia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3" roundtripDataSignature="AMtx7mjo55hNUDjxt+f9myGD2BUlSsF8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onstanti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onstantia-italic.fntdata"/><Relationship Id="rId30" Type="http://schemas.openxmlformats.org/officeDocument/2006/relationships/font" Target="fonts/Constantia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Constantia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38462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3337" y="0"/>
            <a:ext cx="2938462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3400"/>
            <a:ext cx="2938462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3337" y="9423400"/>
            <a:ext cx="2938462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75fea4614_0_7:notes"/>
          <p:cNvSpPr/>
          <p:nvPr>
            <p:ph idx="2" type="sldImg"/>
          </p:nvPr>
        </p:nvSpPr>
        <p:spPr>
          <a:xfrm>
            <a:off x="912812" y="746125"/>
            <a:ext cx="4957800" cy="37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75fea4614_0_7:notes"/>
          <p:cNvSpPr txBox="1"/>
          <p:nvPr>
            <p:ph idx="1" type="body"/>
          </p:nvPr>
        </p:nvSpPr>
        <p:spPr>
          <a:xfrm>
            <a:off x="904875" y="4711700"/>
            <a:ext cx="4972200" cy="4461000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2f75fea4614_0_7:notes"/>
          <p:cNvSpPr txBox="1"/>
          <p:nvPr>
            <p:ph idx="12" type="sldNum"/>
          </p:nvPr>
        </p:nvSpPr>
        <p:spPr>
          <a:xfrm>
            <a:off x="3843337" y="9423400"/>
            <a:ext cx="2938500" cy="4953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1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2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5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6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7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8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9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0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1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2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2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6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 txBox="1"/>
          <p:nvPr>
            <p:ph idx="1" type="body"/>
          </p:nvPr>
        </p:nvSpPr>
        <p:spPr>
          <a:xfrm>
            <a:off x="904875" y="4711700"/>
            <a:ext cx="4972050" cy="4460875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8:notes"/>
          <p:cNvSpPr/>
          <p:nvPr>
            <p:ph idx="2" type="sldImg"/>
          </p:nvPr>
        </p:nvSpPr>
        <p:spPr>
          <a:xfrm>
            <a:off x="912812" y="746125"/>
            <a:ext cx="4957762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5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" type="body"/>
          </p:nvPr>
        </p:nvSpPr>
        <p:spPr>
          <a:xfrm rot="5400000">
            <a:off x="2377281" y="15081"/>
            <a:ext cx="4389437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7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0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30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0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1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31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23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2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oogle Shape;17;p23"/>
          <p:cNvGrpSpPr/>
          <p:nvPr/>
        </p:nvGrpSpPr>
        <p:grpSpPr>
          <a:xfrm>
            <a:off x="-29327" y="-14808"/>
            <a:ext cx="9198219" cy="1083716"/>
            <a:chOff x="-29322" y="-1971"/>
            <a:chExt cx="9198255" cy="1086266"/>
          </a:xfrm>
        </p:grpSpPr>
        <p:sp>
          <p:nvSpPr>
            <p:cNvPr id="18" name="Google Shape;18;p2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2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75fea4614_0_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Finite Automata</a:t>
            </a:r>
            <a:endParaRPr/>
          </a:p>
        </p:txBody>
      </p:sp>
      <p:sp>
        <p:nvSpPr>
          <p:cNvPr id="76" name="Google Shape;76;g2f75fea4614_0_7"/>
          <p:cNvSpPr txBox="1"/>
          <p:nvPr>
            <p:ph idx="1" type="body"/>
          </p:nvPr>
        </p:nvSpPr>
        <p:spPr>
          <a:xfrm>
            <a:off x="457200" y="2379026"/>
            <a:ext cx="8229600" cy="394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                                     Sadia Jannat Mitu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                                 Lecturer, Dept. of CSE</a:t>
            </a:r>
            <a:endParaRPr/>
          </a:p>
        </p:txBody>
      </p:sp>
      <p:sp>
        <p:nvSpPr>
          <p:cNvPr id="77" name="Google Shape;77;g2f75fea4614_0_7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Strings</a:t>
            </a:r>
            <a:endParaRPr/>
          </a:p>
        </p:txBody>
      </p:sp>
      <p:sp>
        <p:nvSpPr>
          <p:cNvPr id="178" name="Google Shape;178;p9"/>
          <p:cNvSpPr txBox="1"/>
          <p:nvPr>
            <p:ph idx="1" type="body"/>
          </p:nvPr>
        </p:nvSpPr>
        <p:spPr>
          <a:xfrm>
            <a:off x="685800" y="1700212"/>
            <a:ext cx="7772400" cy="4537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Empty string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ε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Length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|0010| = 4, |aa| = 2, |ε|=0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Prefix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abc,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aaab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c,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aaabc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Proper prefix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abc,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aaab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Suffix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aaa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bc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aa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abc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aaabc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Proper suffix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aaa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bc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aa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abc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Substring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string: aa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c, 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aaa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bc, aaab</a:t>
            </a:r>
            <a:r>
              <a:rPr b="0" i="0" lang="en-US" sz="26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80" name="Google Shape;180;p9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Strings</a:t>
            </a:r>
            <a:endParaRPr/>
          </a:p>
        </p:txBody>
      </p:sp>
      <p:sp>
        <p:nvSpPr>
          <p:cNvPr id="186" name="Google Shape;186;p10"/>
          <p:cNvSpPr txBox="1"/>
          <p:nvPr>
            <p:ph idx="1" type="body"/>
          </p:nvPr>
        </p:nvSpPr>
        <p:spPr>
          <a:xfrm>
            <a:off x="609600" y="18288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Concatenation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ω=abd, α=ce, ωα=abdce</a:t>
            </a:r>
            <a:endParaRPr b="0" i="0" sz="28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Exponentiation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ω=abd, ω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=abdabdabd, ω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=ε</a:t>
            </a:r>
            <a:endParaRPr b="0" i="0" sz="28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Reversal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ω=abd, ω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 dba</a:t>
            </a:r>
            <a:endParaRPr b="0" i="0" sz="28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</a:t>
            </a:r>
            <a:r>
              <a:rPr b="1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= set of all k-length strings formed by the symbols in Σ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e.g., Σ={a,b},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={ab, ba, aa, bb},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={ε}</a:t>
            </a:r>
            <a:endParaRPr b="0" i="0" sz="10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12725" lvl="0" marL="273050" marR="0" rtl="0" algn="l">
              <a:spcBef>
                <a:spcPts val="200"/>
              </a:spcBef>
              <a:spcAft>
                <a:spcPts val="0"/>
              </a:spcAft>
              <a:buClr>
                <a:srgbClr val="0BD0D9"/>
              </a:buClr>
              <a:buSzPts val="950"/>
              <a:buFont typeface="Noto Sans Symbols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87" name="Google Shape;187;p10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88" name="Google Shape;188;p10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Strings</a:t>
            </a:r>
            <a:endParaRPr/>
          </a:p>
        </p:txBody>
      </p:sp>
      <p:sp>
        <p:nvSpPr>
          <p:cNvPr id="194" name="Google Shape;194;p11"/>
          <p:cNvSpPr txBox="1"/>
          <p:nvPr>
            <p:ph idx="1" type="body"/>
          </p:nvPr>
        </p:nvSpPr>
        <p:spPr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Kleene Closure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*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∪… = ∪</a:t>
            </a:r>
            <a:r>
              <a:rPr b="0" baseline="-25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k≥0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e.g., Σ={a, b},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*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= {ε, a, b, ab, aa, ba, bb, aaa, aab, abb, … } is the set of all strings formed by a’s and b’s.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+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∪… = ∪</a:t>
            </a:r>
            <a:r>
              <a:rPr b="0" baseline="-25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k&gt;0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i.e., Σ</a:t>
            </a:r>
            <a:r>
              <a:rPr b="0" baseline="30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* 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without the empty string.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95" name="Google Shape;195;p11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96" name="Google Shape;196;p11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 txBox="1"/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Languages</a:t>
            </a:r>
            <a:endParaRPr/>
          </a:p>
        </p:txBody>
      </p:sp>
      <p:sp>
        <p:nvSpPr>
          <p:cNvPr id="202" name="Google Shape;202;p12"/>
          <p:cNvSpPr txBox="1"/>
          <p:nvPr>
            <p:ph idx="1" type="body"/>
          </p:nvPr>
        </p:nvSpPr>
        <p:spPr>
          <a:xfrm>
            <a:off x="533400" y="1524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 language is a set of strings over an alphabet.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Examples: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Σ={(, )}, L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={(), )(, (())} is a language over Σ. The set L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all strings with balanced left and right parentheses is also a language over Σ.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Σ={a, b, c, … , z}, the set L of all legal English words is a language over Σ.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set {ε} is a language over any alphabet.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What is the difference between φ and {ε}?</a:t>
            </a:r>
            <a:endParaRPr/>
          </a:p>
        </p:txBody>
      </p:sp>
      <p:sp>
        <p:nvSpPr>
          <p:cNvPr id="203" name="Google Shape;203;p12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04" name="Google Shape;204;p12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Languages</a:t>
            </a:r>
            <a:endParaRPr/>
          </a:p>
        </p:txBody>
      </p:sp>
      <p:sp>
        <p:nvSpPr>
          <p:cNvPr id="210" name="Google Shape;210;p13"/>
          <p:cNvSpPr txBox="1"/>
          <p:nvPr>
            <p:ph idx="1" type="body"/>
          </p:nvPr>
        </p:nvSpPr>
        <p:spPr>
          <a:xfrm>
            <a:off x="685800" y="1981200"/>
            <a:ext cx="7924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Other Examples: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Σ={0, 1}, L={0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| n≥1} is a language over Σ consisting of the strings {01, 0011, 000111, … }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Σ={0, 1}, L = {0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j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| j≥i≥0} is a language over Σ consisting of the strings with some 0’s (possibly none) followed by at least as many 1’s.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28270" lvl="0" marL="273050" marR="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22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12" name="Google Shape;212;p13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  <a:endParaRPr/>
          </a:p>
        </p:txBody>
      </p:sp>
      <p:sp>
        <p:nvSpPr>
          <p:cNvPr id="218" name="Google Shape;218;p14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 automata theory, a problem is to decide whether a given string is a member of some particular language.</a:t>
            </a:r>
            <a:endParaRPr/>
          </a:p>
          <a:p>
            <a:pPr indent="-116204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This formulation is general enough to capture the difficulty levels of all problems.</a:t>
            </a:r>
            <a:endParaRPr/>
          </a:p>
        </p:txBody>
      </p:sp>
      <p:sp>
        <p:nvSpPr>
          <p:cNvPr id="219" name="Google Shape;219;p14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20" name="Google Shape;220;p14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Finite Automata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( or Finite State Machines)</a:t>
            </a:r>
            <a:endParaRPr/>
          </a:p>
        </p:txBody>
      </p:sp>
      <p:sp>
        <p:nvSpPr>
          <p:cNvPr id="226" name="Google Shape;226;p15"/>
          <p:cNvSpPr txBox="1"/>
          <p:nvPr>
            <p:ph idx="1" type="body"/>
          </p:nvPr>
        </p:nvSpPr>
        <p:spPr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This is the simplest kind of machine.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We will study 3 types of Finite Automata: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Deterministic Finite Automata (DFA)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Non-deterministic Finite Automata (NFA)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Finite Automata with ε-transitions (ε-NFA)</a:t>
            </a:r>
            <a:endParaRPr/>
          </a:p>
        </p:txBody>
      </p:sp>
      <p:sp>
        <p:nvSpPr>
          <p:cNvPr id="227" name="Google Shape;227;p15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28" name="Google Shape;228;p15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Deterministic Finite Automata (DFA)</a:t>
            </a:r>
            <a:endParaRPr/>
          </a:p>
        </p:txBody>
      </p:sp>
      <p:sp>
        <p:nvSpPr>
          <p:cNvPr id="234" name="Google Shape;234;p16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We have seen a simple example before:</a:t>
            </a:r>
            <a:endParaRPr/>
          </a:p>
          <a:p>
            <a: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35" name="Google Shape;235;p16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36" name="Google Shape;236;p16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37" name="Google Shape;237;p16"/>
          <p:cNvSpPr/>
          <p:nvPr/>
        </p:nvSpPr>
        <p:spPr>
          <a:xfrm>
            <a:off x="3429000" y="33528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16"/>
          <p:cNvSpPr/>
          <p:nvPr/>
        </p:nvSpPr>
        <p:spPr>
          <a:xfrm>
            <a:off x="5181600" y="32766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16"/>
          <p:cNvSpPr/>
          <p:nvPr/>
        </p:nvSpPr>
        <p:spPr>
          <a:xfrm>
            <a:off x="3962400" y="31115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16"/>
          <p:cNvSpPr/>
          <p:nvPr/>
        </p:nvSpPr>
        <p:spPr>
          <a:xfrm flipH="1" rot="10800000">
            <a:off x="4038600" y="37973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41" name="Google Shape;241;p16"/>
          <p:cNvCxnSpPr/>
          <p:nvPr/>
        </p:nvCxnSpPr>
        <p:spPr>
          <a:xfrm>
            <a:off x="3048000" y="36576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42" name="Google Shape;242;p16"/>
          <p:cNvSpPr txBox="1"/>
          <p:nvPr/>
        </p:nvSpPr>
        <p:spPr>
          <a:xfrm>
            <a:off x="3429000" y="3429000"/>
            <a:ext cx="53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</a:t>
            </a:r>
            <a:endParaRPr/>
          </a:p>
        </p:txBody>
      </p:sp>
      <p:sp>
        <p:nvSpPr>
          <p:cNvPr id="243" name="Google Shape;243;p16"/>
          <p:cNvSpPr txBox="1"/>
          <p:nvPr/>
        </p:nvSpPr>
        <p:spPr>
          <a:xfrm>
            <a:off x="5257800" y="3352800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endParaRPr/>
          </a:p>
        </p:txBody>
      </p:sp>
      <p:sp>
        <p:nvSpPr>
          <p:cNvPr id="244" name="Google Shape;244;p16"/>
          <p:cNvSpPr txBox="1"/>
          <p:nvPr/>
        </p:nvSpPr>
        <p:spPr>
          <a:xfrm>
            <a:off x="2362200" y="3429000"/>
            <a:ext cx="708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245" name="Google Shape;245;p16"/>
          <p:cNvSpPr txBox="1"/>
          <p:nvPr/>
        </p:nvSpPr>
        <p:spPr>
          <a:xfrm>
            <a:off x="4495800" y="27432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46" name="Google Shape;246;p16"/>
          <p:cNvSpPr txBox="1"/>
          <p:nvPr/>
        </p:nvSpPr>
        <p:spPr>
          <a:xfrm>
            <a:off x="4540250" y="4038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47" name="Google Shape;247;p16"/>
          <p:cNvSpPr txBox="1"/>
          <p:nvPr/>
        </p:nvSpPr>
        <p:spPr>
          <a:xfrm>
            <a:off x="1371600" y="4495800"/>
            <a:ext cx="6570662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some </a:t>
            </a:r>
            <a:r>
              <a:rPr b="0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0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transitions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(edges)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between the states. The edge labels tell when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move from one state to another.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Definition of DFA</a:t>
            </a:r>
            <a:endParaRPr/>
          </a:p>
        </p:txBody>
      </p:sp>
      <p:sp>
        <p:nvSpPr>
          <p:cNvPr id="253" name="Google Shape;253;p17"/>
          <p:cNvSpPr txBox="1"/>
          <p:nvPr>
            <p:ph idx="1" type="body"/>
          </p:nvPr>
        </p:nvSpPr>
        <p:spPr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 DFA is a 5-tuple (Q, Σ, δ, q</a:t>
            </a:r>
            <a:r>
              <a:rPr b="0" baseline="-2500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F) where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Q is a finite set of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states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 is a finite input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alphabet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δ is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transition function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mapping Q × Σ to Q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q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in Q is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initial state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(only one)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 ⊆ Q is a set of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final states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(zero or more)</a:t>
            </a:r>
            <a:endParaRPr/>
          </a:p>
        </p:txBody>
      </p:sp>
      <p:sp>
        <p:nvSpPr>
          <p:cNvPr id="254" name="Google Shape;254;p17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55" name="Google Shape;255;p17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Definition of DFA</a:t>
            </a:r>
            <a:endParaRPr/>
          </a:p>
        </p:txBody>
      </p:sp>
      <p:sp>
        <p:nvSpPr>
          <p:cNvPr id="261" name="Google Shape;261;p18"/>
          <p:cNvSpPr txBox="1"/>
          <p:nvPr>
            <p:ph idx="1" type="body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 example:</a:t>
            </a:r>
            <a:endParaRPr/>
          </a:p>
          <a:p>
            <a: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62" name="Google Shape;262;p18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63" name="Google Shape;263;p18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64" name="Google Shape;264;p18"/>
          <p:cNvSpPr/>
          <p:nvPr/>
        </p:nvSpPr>
        <p:spPr>
          <a:xfrm>
            <a:off x="3429000" y="27432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18"/>
          <p:cNvSpPr/>
          <p:nvPr/>
        </p:nvSpPr>
        <p:spPr>
          <a:xfrm>
            <a:off x="5181600" y="26670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18"/>
          <p:cNvSpPr/>
          <p:nvPr/>
        </p:nvSpPr>
        <p:spPr>
          <a:xfrm>
            <a:off x="3962400" y="25019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18"/>
          <p:cNvSpPr/>
          <p:nvPr/>
        </p:nvSpPr>
        <p:spPr>
          <a:xfrm flipH="1" rot="10800000">
            <a:off x="4038600" y="31877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8" name="Google Shape;268;p18"/>
          <p:cNvCxnSpPr/>
          <p:nvPr/>
        </p:nvCxnSpPr>
        <p:spPr>
          <a:xfrm>
            <a:off x="3048000" y="30480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69" name="Google Shape;269;p18"/>
          <p:cNvSpPr txBox="1"/>
          <p:nvPr/>
        </p:nvSpPr>
        <p:spPr>
          <a:xfrm>
            <a:off x="3429000" y="2819400"/>
            <a:ext cx="53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</a:t>
            </a:r>
            <a:endParaRPr/>
          </a:p>
        </p:txBody>
      </p:sp>
      <p:sp>
        <p:nvSpPr>
          <p:cNvPr id="270" name="Google Shape;270;p18"/>
          <p:cNvSpPr txBox="1"/>
          <p:nvPr/>
        </p:nvSpPr>
        <p:spPr>
          <a:xfrm>
            <a:off x="5257800" y="2743200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endParaRPr/>
          </a:p>
        </p:txBody>
      </p:sp>
      <p:sp>
        <p:nvSpPr>
          <p:cNvPr id="271" name="Google Shape;271;p18"/>
          <p:cNvSpPr txBox="1"/>
          <p:nvPr/>
        </p:nvSpPr>
        <p:spPr>
          <a:xfrm>
            <a:off x="2362200" y="2819400"/>
            <a:ext cx="708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272" name="Google Shape;272;p18"/>
          <p:cNvSpPr txBox="1"/>
          <p:nvPr/>
        </p:nvSpPr>
        <p:spPr>
          <a:xfrm>
            <a:off x="4495800" y="2133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73" name="Google Shape;273;p18"/>
          <p:cNvSpPr txBox="1"/>
          <p:nvPr/>
        </p:nvSpPr>
        <p:spPr>
          <a:xfrm>
            <a:off x="4540250" y="34290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74" name="Google Shape;274;p18"/>
          <p:cNvSpPr txBox="1"/>
          <p:nvPr/>
        </p:nvSpPr>
        <p:spPr>
          <a:xfrm>
            <a:off x="971550" y="3886200"/>
            <a:ext cx="6853237" cy="2227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 is the set of states: {on, off}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 is the set of input symbols: {1}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 is the transitions: off × 1 → on; on × 1 → off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initial state: off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is the set of final states (double circle): {on}</a:t>
            </a:r>
            <a:endParaRPr/>
          </a:p>
        </p:txBody>
      </p:sp>
      <p:sp>
        <p:nvSpPr>
          <p:cNvPr id="275" name="Google Shape;275;p18"/>
          <p:cNvSpPr/>
          <p:nvPr/>
        </p:nvSpPr>
        <p:spPr>
          <a:xfrm>
            <a:off x="5219700" y="2708275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type="title"/>
          </p:nvPr>
        </p:nvSpPr>
        <p:spPr>
          <a:xfrm>
            <a:off x="523675" y="10636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Topics</a:t>
            </a:r>
            <a:endParaRPr/>
          </a:p>
        </p:txBody>
      </p:sp>
      <p:sp>
        <p:nvSpPr>
          <p:cNvPr id="83" name="Google Shape;83;p1"/>
          <p:cNvSpPr txBox="1"/>
          <p:nvPr>
            <p:ph idx="1" type="body"/>
          </p:nvPr>
        </p:nvSpPr>
        <p:spPr>
          <a:xfrm>
            <a:off x="2362200" y="2133600"/>
            <a:ext cx="5715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Automata Theory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Grammars and Languages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Complexities</a:t>
            </a:r>
            <a:endParaRPr/>
          </a:p>
        </p:txBody>
      </p:sp>
      <p:sp>
        <p:nvSpPr>
          <p:cNvPr id="84" name="Google Shape;84;p1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Definition of DFA</a:t>
            </a:r>
            <a:endParaRPr/>
          </a:p>
        </p:txBody>
      </p:sp>
      <p:sp>
        <p:nvSpPr>
          <p:cNvPr id="281" name="Google Shape;281;p19"/>
          <p:cNvSpPr txBox="1"/>
          <p:nvPr>
            <p:ph idx="1" type="body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Another Example:</a:t>
            </a:r>
            <a:endParaRPr/>
          </a:p>
        </p:txBody>
      </p:sp>
      <p:sp>
        <p:nvSpPr>
          <p:cNvPr id="282" name="Google Shape;282;p19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283" name="Google Shape;283;p19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3581400" y="30988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19"/>
          <p:cNvSpPr/>
          <p:nvPr/>
        </p:nvSpPr>
        <p:spPr>
          <a:xfrm flipH="1" rot="10800000">
            <a:off x="3657600" y="3810000"/>
            <a:ext cx="1219200" cy="2921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6" name="Google Shape;286;p19"/>
          <p:cNvCxnSpPr/>
          <p:nvPr/>
        </p:nvCxnSpPr>
        <p:spPr>
          <a:xfrm>
            <a:off x="2590800" y="37338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87" name="Google Shape;287;p19"/>
          <p:cNvSpPr txBox="1"/>
          <p:nvPr/>
        </p:nvSpPr>
        <p:spPr>
          <a:xfrm>
            <a:off x="1905000" y="3505200"/>
            <a:ext cx="708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288" name="Google Shape;288;p19"/>
          <p:cNvSpPr txBox="1"/>
          <p:nvPr/>
        </p:nvSpPr>
        <p:spPr>
          <a:xfrm>
            <a:off x="4114800" y="27305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289" name="Google Shape;289;p19"/>
          <p:cNvSpPr txBox="1"/>
          <p:nvPr/>
        </p:nvSpPr>
        <p:spPr>
          <a:xfrm>
            <a:off x="4114800" y="3657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90" name="Google Shape;290;p19"/>
          <p:cNvSpPr/>
          <p:nvPr/>
        </p:nvSpPr>
        <p:spPr>
          <a:xfrm>
            <a:off x="6553200" y="3200400"/>
            <a:ext cx="685800" cy="6731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19"/>
          <p:cNvSpPr/>
          <p:nvPr/>
        </p:nvSpPr>
        <p:spPr>
          <a:xfrm>
            <a:off x="5334000" y="30988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19"/>
          <p:cNvSpPr txBox="1"/>
          <p:nvPr/>
        </p:nvSpPr>
        <p:spPr>
          <a:xfrm>
            <a:off x="6673850" y="32766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93" name="Google Shape;293;p19"/>
          <p:cNvSpPr txBox="1"/>
          <p:nvPr/>
        </p:nvSpPr>
        <p:spPr>
          <a:xfrm>
            <a:off x="5867400" y="27305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294" name="Google Shape;294;p19"/>
          <p:cNvSpPr txBox="1"/>
          <p:nvPr/>
        </p:nvSpPr>
        <p:spPr>
          <a:xfrm>
            <a:off x="5911850" y="3657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295" name="Google Shape;295;p19"/>
          <p:cNvSpPr txBox="1"/>
          <p:nvPr/>
        </p:nvSpPr>
        <p:spPr>
          <a:xfrm>
            <a:off x="2743200" y="26670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96" name="Google Shape;296;p19"/>
          <p:cNvSpPr txBox="1"/>
          <p:nvPr/>
        </p:nvSpPr>
        <p:spPr>
          <a:xfrm>
            <a:off x="4845050" y="3352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97" name="Google Shape;297;p19"/>
          <p:cNvSpPr txBox="1"/>
          <p:nvPr/>
        </p:nvSpPr>
        <p:spPr>
          <a:xfrm>
            <a:off x="3092450" y="34290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298" name="Google Shape;298;p19"/>
          <p:cNvSpPr txBox="1"/>
          <p:nvPr/>
        </p:nvSpPr>
        <p:spPr>
          <a:xfrm>
            <a:off x="5226050" y="43434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299" name="Google Shape;299;p19"/>
          <p:cNvSpPr/>
          <p:nvPr/>
        </p:nvSpPr>
        <p:spPr>
          <a:xfrm>
            <a:off x="6629400" y="3276600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19"/>
          <p:cNvSpPr/>
          <p:nvPr/>
        </p:nvSpPr>
        <p:spPr>
          <a:xfrm>
            <a:off x="4724400" y="3289300"/>
            <a:ext cx="685800" cy="6731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19"/>
          <p:cNvSpPr/>
          <p:nvPr/>
        </p:nvSpPr>
        <p:spPr>
          <a:xfrm>
            <a:off x="2971800" y="3365500"/>
            <a:ext cx="685800" cy="6731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19"/>
          <p:cNvSpPr/>
          <p:nvPr/>
        </p:nvSpPr>
        <p:spPr>
          <a:xfrm flipH="1" rot="10800000">
            <a:off x="5410200" y="3733800"/>
            <a:ext cx="1295400" cy="2921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19"/>
          <p:cNvSpPr/>
          <p:nvPr/>
        </p:nvSpPr>
        <p:spPr>
          <a:xfrm>
            <a:off x="3581400" y="3886200"/>
            <a:ext cx="3200400" cy="850900"/>
          </a:xfrm>
          <a:custGeom>
            <a:rect b="b" l="l" r="r" t="t"/>
            <a:pathLst>
              <a:path extrusionOk="0" h="536" w="2016">
                <a:moveTo>
                  <a:pt x="2016" y="0"/>
                </a:moveTo>
                <a:cubicBezTo>
                  <a:pt x="1856" y="148"/>
                  <a:pt x="1696" y="296"/>
                  <a:pt x="1536" y="384"/>
                </a:cubicBezTo>
                <a:cubicBezTo>
                  <a:pt x="1376" y="472"/>
                  <a:pt x="1232" y="536"/>
                  <a:pt x="1056" y="528"/>
                </a:cubicBezTo>
                <a:cubicBezTo>
                  <a:pt x="880" y="520"/>
                  <a:pt x="656" y="424"/>
                  <a:pt x="480" y="336"/>
                </a:cubicBezTo>
                <a:cubicBezTo>
                  <a:pt x="304" y="248"/>
                  <a:pt x="152" y="124"/>
                  <a:pt x="0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19"/>
          <p:cNvSpPr/>
          <p:nvPr/>
        </p:nvSpPr>
        <p:spPr>
          <a:xfrm>
            <a:off x="2959100" y="2616200"/>
            <a:ext cx="635000" cy="736600"/>
          </a:xfrm>
          <a:custGeom>
            <a:rect b="b" l="l" r="r" t="t"/>
            <a:pathLst>
              <a:path extrusionOk="0" h="464" w="400">
                <a:moveTo>
                  <a:pt x="152" y="464"/>
                </a:moveTo>
                <a:cubicBezTo>
                  <a:pt x="84" y="380"/>
                  <a:pt x="16" y="296"/>
                  <a:pt x="8" y="224"/>
                </a:cubicBezTo>
                <a:cubicBezTo>
                  <a:pt x="0" y="152"/>
                  <a:pt x="64" y="64"/>
                  <a:pt x="104" y="32"/>
                </a:cubicBezTo>
                <a:cubicBezTo>
                  <a:pt x="144" y="0"/>
                  <a:pt x="200" y="0"/>
                  <a:pt x="248" y="32"/>
                </a:cubicBezTo>
                <a:cubicBezTo>
                  <a:pt x="296" y="64"/>
                  <a:pt x="384" y="152"/>
                  <a:pt x="392" y="224"/>
                </a:cubicBezTo>
                <a:cubicBezTo>
                  <a:pt x="400" y="296"/>
                  <a:pt x="348" y="380"/>
                  <a:pt x="296" y="46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19"/>
          <p:cNvSpPr txBox="1"/>
          <p:nvPr/>
        </p:nvSpPr>
        <p:spPr>
          <a:xfrm>
            <a:off x="1600200" y="4997450"/>
            <a:ext cx="58547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Q, Σ, δ, q</a:t>
            </a:r>
            <a:r>
              <a:rPr b="0" baseline="-2500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F in this DFA?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Transition Table</a:t>
            </a:r>
            <a:endParaRPr/>
          </a:p>
        </p:txBody>
      </p:sp>
      <p:sp>
        <p:nvSpPr>
          <p:cNvPr id="311" name="Google Shape;311;p20"/>
          <p:cNvSpPr txBox="1"/>
          <p:nvPr>
            <p:ph idx="1" type="body"/>
          </p:nvPr>
        </p:nvSpPr>
        <p:spPr>
          <a:xfrm>
            <a:off x="609600" y="1676400"/>
            <a:ext cx="8305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We can also use a table to specify the transitions.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ts val="266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 the previous example, the DFA is (Q,Σ,δ,q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,F) where Q = {q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}, Σ = {0,1}, F = {q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} and δ  is such that</a:t>
            </a:r>
            <a:endParaRPr/>
          </a:p>
        </p:txBody>
      </p:sp>
      <p:sp>
        <p:nvSpPr>
          <p:cNvPr id="312" name="Google Shape;312;p20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313" name="Google Shape;313;p20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cxnSp>
        <p:nvCxnSpPr>
          <p:cNvPr id="314" name="Google Shape;314;p20"/>
          <p:cNvCxnSpPr/>
          <p:nvPr/>
        </p:nvCxnSpPr>
        <p:spPr>
          <a:xfrm>
            <a:off x="3048000" y="3505200"/>
            <a:ext cx="0" cy="1905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5" name="Google Shape;315;p20"/>
          <p:cNvCxnSpPr/>
          <p:nvPr/>
        </p:nvCxnSpPr>
        <p:spPr>
          <a:xfrm>
            <a:off x="3048000" y="3810000"/>
            <a:ext cx="396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6" name="Google Shape;316;p20"/>
          <p:cNvCxnSpPr/>
          <p:nvPr/>
        </p:nvCxnSpPr>
        <p:spPr>
          <a:xfrm>
            <a:off x="1828800" y="4267200"/>
            <a:ext cx="5181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7" name="Google Shape;317;p20"/>
          <p:cNvCxnSpPr/>
          <p:nvPr/>
        </p:nvCxnSpPr>
        <p:spPr>
          <a:xfrm>
            <a:off x="4953000" y="3810000"/>
            <a:ext cx="0" cy="1600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18" name="Google Shape;318;p20"/>
          <p:cNvSpPr txBox="1"/>
          <p:nvPr/>
        </p:nvSpPr>
        <p:spPr>
          <a:xfrm>
            <a:off x="1965325" y="3733800"/>
            <a:ext cx="911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</a:t>
            </a:r>
            <a:endParaRPr/>
          </a:p>
        </p:txBody>
      </p:sp>
      <p:sp>
        <p:nvSpPr>
          <p:cNvPr id="319" name="Google Shape;319;p20"/>
          <p:cNvSpPr txBox="1"/>
          <p:nvPr/>
        </p:nvSpPr>
        <p:spPr>
          <a:xfrm>
            <a:off x="4464050" y="3352800"/>
            <a:ext cx="946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Inputs</a:t>
            </a:r>
            <a:endParaRPr/>
          </a:p>
        </p:txBody>
      </p:sp>
      <p:sp>
        <p:nvSpPr>
          <p:cNvPr id="320" name="Google Shape;320;p20"/>
          <p:cNvSpPr txBox="1"/>
          <p:nvPr/>
        </p:nvSpPr>
        <p:spPr>
          <a:xfrm>
            <a:off x="3717925" y="3775075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21" name="Google Shape;321;p20"/>
          <p:cNvSpPr txBox="1"/>
          <p:nvPr/>
        </p:nvSpPr>
        <p:spPr>
          <a:xfrm>
            <a:off x="5715000" y="38100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22" name="Google Shape;322;p20"/>
          <p:cNvSpPr txBox="1"/>
          <p:nvPr/>
        </p:nvSpPr>
        <p:spPr>
          <a:xfrm>
            <a:off x="2286000" y="4114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23" name="Google Shape;323;p20"/>
          <p:cNvSpPr txBox="1"/>
          <p:nvPr/>
        </p:nvSpPr>
        <p:spPr>
          <a:xfrm>
            <a:off x="2286000" y="4495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24" name="Google Shape;324;p20"/>
          <p:cNvSpPr txBox="1"/>
          <p:nvPr/>
        </p:nvSpPr>
        <p:spPr>
          <a:xfrm>
            <a:off x="2286000" y="4876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cxnSp>
        <p:nvCxnSpPr>
          <p:cNvPr id="325" name="Google Shape;325;p20"/>
          <p:cNvCxnSpPr/>
          <p:nvPr/>
        </p:nvCxnSpPr>
        <p:spPr>
          <a:xfrm>
            <a:off x="1828800" y="4648200"/>
            <a:ext cx="5181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6" name="Google Shape;326;p20"/>
          <p:cNvCxnSpPr/>
          <p:nvPr/>
        </p:nvCxnSpPr>
        <p:spPr>
          <a:xfrm>
            <a:off x="1828800" y="5029200"/>
            <a:ext cx="5181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27" name="Google Shape;327;p20"/>
          <p:cNvSpPr txBox="1"/>
          <p:nvPr/>
        </p:nvSpPr>
        <p:spPr>
          <a:xfrm>
            <a:off x="3752850" y="4114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28" name="Google Shape;328;p20"/>
          <p:cNvSpPr txBox="1"/>
          <p:nvPr/>
        </p:nvSpPr>
        <p:spPr>
          <a:xfrm>
            <a:off x="5715000" y="4114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29" name="Google Shape;329;p20"/>
          <p:cNvSpPr txBox="1"/>
          <p:nvPr/>
        </p:nvSpPr>
        <p:spPr>
          <a:xfrm>
            <a:off x="3752850" y="4495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30" name="Google Shape;330;p20"/>
          <p:cNvSpPr txBox="1"/>
          <p:nvPr/>
        </p:nvSpPr>
        <p:spPr>
          <a:xfrm>
            <a:off x="5715000" y="4876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31" name="Google Shape;331;p20"/>
          <p:cNvSpPr txBox="1"/>
          <p:nvPr/>
        </p:nvSpPr>
        <p:spPr>
          <a:xfrm>
            <a:off x="3752850" y="4876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32" name="Google Shape;332;p20"/>
          <p:cNvSpPr txBox="1"/>
          <p:nvPr/>
        </p:nvSpPr>
        <p:spPr>
          <a:xfrm>
            <a:off x="5715000" y="4495800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33" name="Google Shape;333;p20"/>
          <p:cNvSpPr txBox="1"/>
          <p:nvPr/>
        </p:nvSpPr>
        <p:spPr>
          <a:xfrm>
            <a:off x="982662" y="5334000"/>
            <a:ext cx="7434262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 that there is </a:t>
            </a:r>
            <a:r>
              <a:rPr b="0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transition only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each input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 from each state.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DFA Example</a:t>
            </a:r>
            <a:endParaRPr/>
          </a:p>
        </p:txBody>
      </p:sp>
      <p:sp>
        <p:nvSpPr>
          <p:cNvPr id="339" name="Google Shape;339;p21"/>
          <p:cNvSpPr txBox="1"/>
          <p:nvPr>
            <p:ph idx="1" type="body"/>
          </p:nvPr>
        </p:nvSpPr>
        <p:spPr>
          <a:xfrm>
            <a:off x="762000" y="17526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66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Consider the DFA M=(Q,Σ,δ,q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,F) where Q = {q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}, Σ = {0,1}, F = {q</a:t>
            </a:r>
            <a:r>
              <a:rPr b="0" baseline="-2500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</a:t>
            </a:r>
            <a:r>
              <a:rPr b="0" i="0" lang="en-US" sz="28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} and δ is:</a:t>
            </a:r>
            <a:endParaRPr/>
          </a:p>
        </p:txBody>
      </p:sp>
      <p:sp>
        <p:nvSpPr>
          <p:cNvPr id="340" name="Google Shape;340;p21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341" name="Google Shape;341;p21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cxnSp>
        <p:nvCxnSpPr>
          <p:cNvPr id="342" name="Google Shape;342;p21"/>
          <p:cNvCxnSpPr/>
          <p:nvPr/>
        </p:nvCxnSpPr>
        <p:spPr>
          <a:xfrm>
            <a:off x="1746250" y="2930525"/>
            <a:ext cx="0" cy="22510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3" name="Google Shape;343;p21"/>
          <p:cNvCxnSpPr/>
          <p:nvPr/>
        </p:nvCxnSpPr>
        <p:spPr>
          <a:xfrm>
            <a:off x="1746250" y="3276600"/>
            <a:ext cx="2286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4" name="Google Shape;344;p21"/>
          <p:cNvCxnSpPr/>
          <p:nvPr/>
        </p:nvCxnSpPr>
        <p:spPr>
          <a:xfrm>
            <a:off x="984250" y="3657600"/>
            <a:ext cx="3048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5" name="Google Shape;345;p21"/>
          <p:cNvCxnSpPr/>
          <p:nvPr/>
        </p:nvCxnSpPr>
        <p:spPr>
          <a:xfrm>
            <a:off x="2889250" y="3276600"/>
            <a:ext cx="0" cy="1905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46" name="Google Shape;346;p21"/>
          <p:cNvSpPr txBox="1"/>
          <p:nvPr/>
        </p:nvSpPr>
        <p:spPr>
          <a:xfrm>
            <a:off x="838200" y="3200400"/>
            <a:ext cx="9112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</a:t>
            </a:r>
            <a:endParaRPr/>
          </a:p>
        </p:txBody>
      </p:sp>
      <p:sp>
        <p:nvSpPr>
          <p:cNvPr id="347" name="Google Shape;347;p21"/>
          <p:cNvSpPr txBox="1"/>
          <p:nvPr/>
        </p:nvSpPr>
        <p:spPr>
          <a:xfrm>
            <a:off x="2362200" y="2819400"/>
            <a:ext cx="946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Inputs</a:t>
            </a:r>
            <a:endParaRPr/>
          </a:p>
        </p:txBody>
      </p:sp>
      <p:sp>
        <p:nvSpPr>
          <p:cNvPr id="348" name="Google Shape;348;p21"/>
          <p:cNvSpPr txBox="1"/>
          <p:nvPr/>
        </p:nvSpPr>
        <p:spPr>
          <a:xfrm>
            <a:off x="2136775" y="32004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49" name="Google Shape;349;p21"/>
          <p:cNvSpPr txBox="1"/>
          <p:nvPr/>
        </p:nvSpPr>
        <p:spPr>
          <a:xfrm>
            <a:off x="3263900" y="3284537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50" name="Google Shape;350;p21"/>
          <p:cNvSpPr txBox="1"/>
          <p:nvPr/>
        </p:nvSpPr>
        <p:spPr>
          <a:xfrm>
            <a:off x="1289050" y="3540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51" name="Google Shape;351;p21"/>
          <p:cNvSpPr txBox="1"/>
          <p:nvPr/>
        </p:nvSpPr>
        <p:spPr>
          <a:xfrm>
            <a:off x="1289050" y="3921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52" name="Google Shape;352;p21"/>
          <p:cNvSpPr txBox="1"/>
          <p:nvPr/>
        </p:nvSpPr>
        <p:spPr>
          <a:xfrm>
            <a:off x="1289050" y="4302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53" name="Google Shape;353;p21"/>
          <p:cNvSpPr txBox="1"/>
          <p:nvPr/>
        </p:nvSpPr>
        <p:spPr>
          <a:xfrm>
            <a:off x="1289050" y="4683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354" name="Google Shape;354;p21"/>
          <p:cNvSpPr txBox="1"/>
          <p:nvPr/>
        </p:nvSpPr>
        <p:spPr>
          <a:xfrm>
            <a:off x="2146300" y="3540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55" name="Google Shape;355;p21"/>
          <p:cNvSpPr txBox="1"/>
          <p:nvPr/>
        </p:nvSpPr>
        <p:spPr>
          <a:xfrm>
            <a:off x="3257550" y="4683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56" name="Google Shape;356;p21"/>
          <p:cNvSpPr txBox="1"/>
          <p:nvPr/>
        </p:nvSpPr>
        <p:spPr>
          <a:xfrm>
            <a:off x="2146300" y="4683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57" name="Google Shape;357;p21"/>
          <p:cNvSpPr txBox="1"/>
          <p:nvPr/>
        </p:nvSpPr>
        <p:spPr>
          <a:xfrm>
            <a:off x="3238500" y="3540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58" name="Google Shape;358;p21"/>
          <p:cNvSpPr txBox="1"/>
          <p:nvPr/>
        </p:nvSpPr>
        <p:spPr>
          <a:xfrm>
            <a:off x="2146300" y="3921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359" name="Google Shape;359;p21"/>
          <p:cNvSpPr txBox="1"/>
          <p:nvPr/>
        </p:nvSpPr>
        <p:spPr>
          <a:xfrm>
            <a:off x="3238500" y="4302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360" name="Google Shape;360;p21"/>
          <p:cNvSpPr txBox="1"/>
          <p:nvPr/>
        </p:nvSpPr>
        <p:spPr>
          <a:xfrm>
            <a:off x="2146300" y="4302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61" name="Google Shape;361;p21"/>
          <p:cNvSpPr txBox="1"/>
          <p:nvPr/>
        </p:nvSpPr>
        <p:spPr>
          <a:xfrm>
            <a:off x="3238500" y="3921125"/>
            <a:ext cx="438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cxnSp>
        <p:nvCxnSpPr>
          <p:cNvPr id="362" name="Google Shape;362;p21"/>
          <p:cNvCxnSpPr/>
          <p:nvPr/>
        </p:nvCxnSpPr>
        <p:spPr>
          <a:xfrm>
            <a:off x="984250" y="4038600"/>
            <a:ext cx="3048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63" name="Google Shape;363;p21"/>
          <p:cNvCxnSpPr/>
          <p:nvPr/>
        </p:nvCxnSpPr>
        <p:spPr>
          <a:xfrm>
            <a:off x="984250" y="4419600"/>
            <a:ext cx="3048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64" name="Google Shape;364;p21"/>
          <p:cNvCxnSpPr/>
          <p:nvPr/>
        </p:nvCxnSpPr>
        <p:spPr>
          <a:xfrm>
            <a:off x="984250" y="4800600"/>
            <a:ext cx="3048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65" name="Google Shape;365;p21"/>
          <p:cNvSpPr/>
          <p:nvPr/>
        </p:nvSpPr>
        <p:spPr>
          <a:xfrm>
            <a:off x="6083300" y="3124200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21"/>
          <p:cNvSpPr/>
          <p:nvPr/>
        </p:nvSpPr>
        <p:spPr>
          <a:xfrm>
            <a:off x="7683500" y="4343400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21"/>
          <p:cNvSpPr/>
          <p:nvPr/>
        </p:nvSpPr>
        <p:spPr>
          <a:xfrm>
            <a:off x="6083300" y="4343400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21"/>
          <p:cNvSpPr/>
          <p:nvPr/>
        </p:nvSpPr>
        <p:spPr>
          <a:xfrm>
            <a:off x="7683500" y="3124200"/>
            <a:ext cx="533400" cy="5334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21"/>
          <p:cNvSpPr txBox="1"/>
          <p:nvPr/>
        </p:nvSpPr>
        <p:spPr>
          <a:xfrm>
            <a:off x="6146800" y="3108325"/>
            <a:ext cx="3937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70" name="Google Shape;370;p21"/>
          <p:cNvSpPr txBox="1"/>
          <p:nvPr/>
        </p:nvSpPr>
        <p:spPr>
          <a:xfrm>
            <a:off x="6159500" y="4343400"/>
            <a:ext cx="3937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71" name="Google Shape;371;p21"/>
          <p:cNvSpPr txBox="1"/>
          <p:nvPr/>
        </p:nvSpPr>
        <p:spPr>
          <a:xfrm>
            <a:off x="7747000" y="4327525"/>
            <a:ext cx="3937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372" name="Google Shape;372;p21"/>
          <p:cNvSpPr txBox="1"/>
          <p:nvPr/>
        </p:nvSpPr>
        <p:spPr>
          <a:xfrm>
            <a:off x="7747000" y="3124200"/>
            <a:ext cx="3937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baseline="-25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cxnSp>
        <p:nvCxnSpPr>
          <p:cNvPr id="373" name="Google Shape;373;p21"/>
          <p:cNvCxnSpPr/>
          <p:nvPr/>
        </p:nvCxnSpPr>
        <p:spPr>
          <a:xfrm>
            <a:off x="6616700" y="3276600"/>
            <a:ext cx="106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4" name="Google Shape;374;p21"/>
          <p:cNvCxnSpPr/>
          <p:nvPr/>
        </p:nvCxnSpPr>
        <p:spPr>
          <a:xfrm rot="10800000">
            <a:off x="6616700" y="3429000"/>
            <a:ext cx="106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5" name="Google Shape;375;p21"/>
          <p:cNvCxnSpPr/>
          <p:nvPr/>
        </p:nvCxnSpPr>
        <p:spPr>
          <a:xfrm rot="10800000">
            <a:off x="6318250" y="3657600"/>
            <a:ext cx="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6" name="Google Shape;376;p21"/>
          <p:cNvCxnSpPr/>
          <p:nvPr/>
        </p:nvCxnSpPr>
        <p:spPr>
          <a:xfrm>
            <a:off x="6464300" y="3657600"/>
            <a:ext cx="635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7" name="Google Shape;377;p21"/>
          <p:cNvCxnSpPr/>
          <p:nvPr/>
        </p:nvCxnSpPr>
        <p:spPr>
          <a:xfrm rot="10800000">
            <a:off x="7842250" y="3657600"/>
            <a:ext cx="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8" name="Google Shape;378;p21"/>
          <p:cNvCxnSpPr/>
          <p:nvPr/>
        </p:nvCxnSpPr>
        <p:spPr>
          <a:xfrm>
            <a:off x="7994650" y="3657600"/>
            <a:ext cx="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79" name="Google Shape;379;p21"/>
          <p:cNvCxnSpPr/>
          <p:nvPr/>
        </p:nvCxnSpPr>
        <p:spPr>
          <a:xfrm>
            <a:off x="6616700" y="4495800"/>
            <a:ext cx="106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80" name="Google Shape;380;p21"/>
          <p:cNvCxnSpPr/>
          <p:nvPr/>
        </p:nvCxnSpPr>
        <p:spPr>
          <a:xfrm rot="10800000">
            <a:off x="6616700" y="4648200"/>
            <a:ext cx="106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381" name="Google Shape;381;p21"/>
          <p:cNvSpPr txBox="1"/>
          <p:nvPr/>
        </p:nvSpPr>
        <p:spPr>
          <a:xfrm>
            <a:off x="6981825" y="2971800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82" name="Google Shape;382;p21"/>
          <p:cNvSpPr txBox="1"/>
          <p:nvPr/>
        </p:nvSpPr>
        <p:spPr>
          <a:xfrm>
            <a:off x="6991350" y="3352800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83" name="Google Shape;383;p21"/>
          <p:cNvSpPr txBox="1"/>
          <p:nvPr/>
        </p:nvSpPr>
        <p:spPr>
          <a:xfrm>
            <a:off x="6997700" y="4175125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84" name="Google Shape;384;p21"/>
          <p:cNvSpPr txBox="1"/>
          <p:nvPr/>
        </p:nvSpPr>
        <p:spPr>
          <a:xfrm>
            <a:off x="6997700" y="4556125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85" name="Google Shape;385;p21"/>
          <p:cNvSpPr txBox="1"/>
          <p:nvPr/>
        </p:nvSpPr>
        <p:spPr>
          <a:xfrm>
            <a:off x="7613650" y="3810000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86" name="Google Shape;386;p21"/>
          <p:cNvSpPr txBox="1"/>
          <p:nvPr/>
        </p:nvSpPr>
        <p:spPr>
          <a:xfrm>
            <a:off x="7918450" y="3810000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87" name="Google Shape;387;p21"/>
          <p:cNvSpPr txBox="1"/>
          <p:nvPr/>
        </p:nvSpPr>
        <p:spPr>
          <a:xfrm>
            <a:off x="6388100" y="3794125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88" name="Google Shape;388;p21"/>
          <p:cNvSpPr txBox="1"/>
          <p:nvPr/>
        </p:nvSpPr>
        <p:spPr>
          <a:xfrm>
            <a:off x="6083300" y="3810000"/>
            <a:ext cx="3111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389" name="Google Shape;389;p21"/>
          <p:cNvSpPr/>
          <p:nvPr/>
        </p:nvSpPr>
        <p:spPr>
          <a:xfrm>
            <a:off x="6159500" y="3200400"/>
            <a:ext cx="381000" cy="381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0" name="Google Shape;390;p21"/>
          <p:cNvCxnSpPr/>
          <p:nvPr/>
        </p:nvCxnSpPr>
        <p:spPr>
          <a:xfrm>
            <a:off x="5854700" y="34290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391" name="Google Shape;391;p21"/>
          <p:cNvSpPr txBox="1"/>
          <p:nvPr/>
        </p:nvSpPr>
        <p:spPr>
          <a:xfrm>
            <a:off x="5092700" y="3124200"/>
            <a:ext cx="7588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392" name="Google Shape;392;p21"/>
          <p:cNvSpPr txBox="1"/>
          <p:nvPr/>
        </p:nvSpPr>
        <p:spPr>
          <a:xfrm>
            <a:off x="760412" y="5334000"/>
            <a:ext cx="78501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use a 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transition table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a 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transition diagram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specify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transitions. What input can take you to the final state in M?</a:t>
            </a:r>
            <a:endParaRPr/>
          </a:p>
        </p:txBody>
      </p:sp>
      <p:sp>
        <p:nvSpPr>
          <p:cNvPr id="393" name="Google Shape;393;p21"/>
          <p:cNvSpPr txBox="1"/>
          <p:nvPr/>
        </p:nvSpPr>
        <p:spPr>
          <a:xfrm>
            <a:off x="4421187" y="3927475"/>
            <a:ext cx="608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2"/>
          <p:cNvSpPr txBox="1"/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Language of a DFA</a:t>
            </a:r>
            <a:endParaRPr/>
          </a:p>
        </p:txBody>
      </p:sp>
      <p:sp>
        <p:nvSpPr>
          <p:cNvPr id="399" name="Google Shape;399;p22"/>
          <p:cNvSpPr txBox="1"/>
          <p:nvPr>
            <p:ph idx="1" type="body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Given a DFA M, the language accepted (or recognized) by M is the set of all strings that, starting from the initial state, will reach one of the final states after the whole string is read.</a:t>
            </a:r>
            <a:endParaRPr/>
          </a:p>
          <a:p>
            <a:pPr indent="-224790" lvl="0" marL="273050" marR="0" rtl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0BD0D9"/>
              </a:buClr>
              <a:buSzPts val="760"/>
              <a:buFont typeface="Noto Sans Symbols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3050" lvl="0" marL="273050" marR="0" rtl="0" algn="just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●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 example, the language accepted by the previous example is the set of all 0 and 1 strings with even number of 0’s and 1’s.</a:t>
            </a:r>
            <a:endParaRPr/>
          </a:p>
        </p:txBody>
      </p:sp>
      <p:sp>
        <p:nvSpPr>
          <p:cNvPr id="400" name="Google Shape;400;p22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401" name="Google Shape;401;p22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Automata Theory?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66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To study abstract computing devices which are closely related to today’s computers. A simple example of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finite state machine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3810000" y="41910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5562600" y="41148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343400" y="39497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2"/>
          <p:cNvSpPr/>
          <p:nvPr/>
        </p:nvSpPr>
        <p:spPr>
          <a:xfrm flipH="1" rot="10800000">
            <a:off x="4419600" y="46355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8" name="Google Shape;98;p2"/>
          <p:cNvCxnSpPr/>
          <p:nvPr/>
        </p:nvCxnSpPr>
        <p:spPr>
          <a:xfrm>
            <a:off x="3429000" y="44958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99" name="Google Shape;99;p2"/>
          <p:cNvSpPr txBox="1"/>
          <p:nvPr/>
        </p:nvSpPr>
        <p:spPr>
          <a:xfrm>
            <a:off x="3810000" y="4267200"/>
            <a:ext cx="53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5638800" y="4191000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2743200" y="4267200"/>
            <a:ext cx="708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4876800" y="35814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4921250" y="48768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1055687" y="5500687"/>
            <a:ext cx="64881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many different kinds of machines.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Another Example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2667000" y="32766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4419600" y="32004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200400" y="30353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3"/>
          <p:cNvSpPr/>
          <p:nvPr/>
        </p:nvSpPr>
        <p:spPr>
          <a:xfrm flipH="1" rot="10800000">
            <a:off x="3276600" y="37211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6" name="Google Shape;116;p3"/>
          <p:cNvCxnSpPr/>
          <p:nvPr/>
        </p:nvCxnSpPr>
        <p:spPr>
          <a:xfrm>
            <a:off x="2286000" y="35814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17" name="Google Shape;117;p3"/>
          <p:cNvSpPr txBox="1"/>
          <p:nvPr/>
        </p:nvSpPr>
        <p:spPr>
          <a:xfrm>
            <a:off x="1600200" y="3352800"/>
            <a:ext cx="7080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3733800" y="26670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3778250" y="3657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20" name="Google Shape;120;p3"/>
          <p:cNvSpPr/>
          <p:nvPr/>
        </p:nvSpPr>
        <p:spPr>
          <a:xfrm>
            <a:off x="6172200" y="3200400"/>
            <a:ext cx="609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4953000" y="30353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3"/>
          <p:cNvSpPr/>
          <p:nvPr/>
        </p:nvSpPr>
        <p:spPr>
          <a:xfrm flipH="1" rot="10800000">
            <a:off x="5029200" y="3721100"/>
            <a:ext cx="1295400" cy="317500"/>
          </a:xfrm>
          <a:custGeom>
            <a:rect b="b" l="l" r="r" t="t"/>
            <a:pathLst>
              <a:path extrusionOk="0" h="200" w="816">
                <a:moveTo>
                  <a:pt x="0" y="200"/>
                </a:moveTo>
                <a:cubicBezTo>
                  <a:pt x="124" y="108"/>
                  <a:pt x="248" y="16"/>
                  <a:pt x="384" y="8"/>
                </a:cubicBezTo>
                <a:cubicBezTo>
                  <a:pt x="520" y="0"/>
                  <a:pt x="668" y="76"/>
                  <a:pt x="816" y="152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6248400" y="3276600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>
            <a:off x="5486400" y="26670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125" name="Google Shape;125;p3"/>
          <p:cNvSpPr txBox="1"/>
          <p:nvPr/>
        </p:nvSpPr>
        <p:spPr>
          <a:xfrm>
            <a:off x="5530850" y="36576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</p:txBody>
      </p:sp>
      <p:sp>
        <p:nvSpPr>
          <p:cNvPr id="126" name="Google Shape;126;p3"/>
          <p:cNvSpPr/>
          <p:nvPr/>
        </p:nvSpPr>
        <p:spPr>
          <a:xfrm>
            <a:off x="2654300" y="2209800"/>
            <a:ext cx="546100" cy="1079500"/>
          </a:xfrm>
          <a:custGeom>
            <a:rect b="b" l="l" r="r" t="t"/>
            <a:pathLst>
              <a:path extrusionOk="0" h="680" w="344">
                <a:moveTo>
                  <a:pt x="104" y="680"/>
                </a:moveTo>
                <a:cubicBezTo>
                  <a:pt x="60" y="560"/>
                  <a:pt x="16" y="440"/>
                  <a:pt x="8" y="344"/>
                </a:cubicBezTo>
                <a:cubicBezTo>
                  <a:pt x="0" y="248"/>
                  <a:pt x="32" y="160"/>
                  <a:pt x="56" y="104"/>
                </a:cubicBezTo>
                <a:cubicBezTo>
                  <a:pt x="80" y="48"/>
                  <a:pt x="120" y="16"/>
                  <a:pt x="152" y="8"/>
                </a:cubicBezTo>
                <a:cubicBezTo>
                  <a:pt x="184" y="0"/>
                  <a:pt x="216" y="8"/>
                  <a:pt x="248" y="56"/>
                </a:cubicBezTo>
                <a:cubicBezTo>
                  <a:pt x="280" y="104"/>
                  <a:pt x="344" y="192"/>
                  <a:pt x="344" y="296"/>
                </a:cubicBezTo>
                <a:cubicBezTo>
                  <a:pt x="344" y="400"/>
                  <a:pt x="296" y="540"/>
                  <a:pt x="248" y="68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2482850" y="19812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4489450" y="3276600"/>
            <a:ext cx="53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</a:t>
            </a:r>
            <a:endParaRPr/>
          </a:p>
        </p:txBody>
      </p:sp>
      <p:sp>
        <p:nvSpPr>
          <p:cNvPr id="129" name="Google Shape;129;p3"/>
          <p:cNvSpPr txBox="1"/>
          <p:nvPr/>
        </p:nvSpPr>
        <p:spPr>
          <a:xfrm>
            <a:off x="2667000" y="3352800"/>
            <a:ext cx="53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</a:t>
            </a:r>
            <a:endParaRPr/>
          </a:p>
        </p:txBody>
      </p:sp>
      <p:sp>
        <p:nvSpPr>
          <p:cNvPr id="130" name="Google Shape;130;p3"/>
          <p:cNvSpPr txBox="1"/>
          <p:nvPr/>
        </p:nvSpPr>
        <p:spPr>
          <a:xfrm>
            <a:off x="4692650" y="4267200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131" name="Google Shape;131;p3"/>
          <p:cNvSpPr txBox="1"/>
          <p:nvPr/>
        </p:nvSpPr>
        <p:spPr>
          <a:xfrm>
            <a:off x="2819400" y="5029200"/>
            <a:ext cx="42814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will this be </a:t>
            </a:r>
            <a:r>
              <a:rPr b="0" i="1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100, 1001, 1000, 111, 00, … </a:t>
            </a:r>
            <a:endParaRPr/>
          </a:p>
        </p:txBody>
      </p:sp>
      <p:sp>
        <p:nvSpPr>
          <p:cNvPr id="132" name="Google Shape;132;p3"/>
          <p:cNvSpPr/>
          <p:nvPr/>
        </p:nvSpPr>
        <p:spPr>
          <a:xfrm>
            <a:off x="3124200" y="3810000"/>
            <a:ext cx="3276600" cy="927100"/>
          </a:xfrm>
          <a:custGeom>
            <a:rect b="b" l="l" r="r" t="t"/>
            <a:pathLst>
              <a:path extrusionOk="0" h="584" w="2064">
                <a:moveTo>
                  <a:pt x="2064" y="0"/>
                </a:moveTo>
                <a:cubicBezTo>
                  <a:pt x="1860" y="168"/>
                  <a:pt x="1656" y="336"/>
                  <a:pt x="1488" y="432"/>
                </a:cubicBezTo>
                <a:cubicBezTo>
                  <a:pt x="1320" y="528"/>
                  <a:pt x="1224" y="584"/>
                  <a:pt x="1056" y="576"/>
                </a:cubicBezTo>
                <a:cubicBezTo>
                  <a:pt x="888" y="568"/>
                  <a:pt x="656" y="480"/>
                  <a:pt x="480" y="384"/>
                </a:cubicBezTo>
                <a:cubicBezTo>
                  <a:pt x="304" y="288"/>
                  <a:pt x="152" y="144"/>
                  <a:pt x="0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Grammar and Languages</a:t>
            </a:r>
            <a:endParaRPr/>
          </a:p>
        </p:txBody>
      </p:sp>
      <p:sp>
        <p:nvSpPr>
          <p:cNvPr id="138" name="Google Shape;138;p4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Grammars and languages are closely related to automata theory and are the basis of many important software components like:</a:t>
            </a:r>
            <a:endParaRPr/>
          </a:p>
          <a:p>
            <a:pPr indent="-246062" lvl="1" marL="639762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Compilers and interpreters</a:t>
            </a:r>
            <a:endParaRPr/>
          </a:p>
          <a:p>
            <a:pPr indent="-246062" lvl="1" marL="639762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Text editors and processors</a:t>
            </a:r>
            <a:endParaRPr/>
          </a:p>
          <a:p>
            <a:pPr indent="-246062" lvl="1" marL="639762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Search engines</a:t>
            </a:r>
            <a:endParaRPr/>
          </a:p>
          <a:p>
            <a:pPr indent="-246062" lvl="1" marL="639762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System verification components</a:t>
            </a:r>
            <a:endParaRPr/>
          </a:p>
        </p:txBody>
      </p:sp>
      <p:sp>
        <p:nvSpPr>
          <p:cNvPr id="139" name="Google Shape;139;p4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40" name="Google Shape;140;p4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Complexities</a:t>
            </a:r>
            <a:endParaRPr/>
          </a:p>
        </p:txBody>
      </p:sp>
      <p:sp>
        <p:nvSpPr>
          <p:cNvPr id="146" name="Google Shape;146;p5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Study the limits of computations. What kinds of problems can be solved with a computer? What kinds of problems can be solved </a:t>
            </a:r>
            <a:r>
              <a:rPr b="0" i="1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efficiently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?</a:t>
            </a:r>
            <a:endParaRPr/>
          </a:p>
          <a:p>
            <a: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48" name="Google Shape;148;p5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Preliminaries</a:t>
            </a:r>
            <a:endParaRPr/>
          </a:p>
        </p:txBody>
      </p:sp>
      <p:sp>
        <p:nvSpPr>
          <p:cNvPr id="154" name="Google Shape;154;p6"/>
          <p:cNvSpPr txBox="1"/>
          <p:nvPr>
            <p:ph idx="1" type="body"/>
          </p:nvPr>
        </p:nvSpPr>
        <p:spPr>
          <a:xfrm>
            <a:off x="3352800" y="1981200"/>
            <a:ext cx="434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Alphabets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Strings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Languages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Problems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Alphabets</a:t>
            </a:r>
            <a:endParaRPr/>
          </a:p>
        </p:txBody>
      </p:sp>
      <p:sp>
        <p:nvSpPr>
          <p:cNvPr id="162" name="Google Shape;162;p7"/>
          <p:cNvSpPr txBox="1"/>
          <p:nvPr>
            <p:ph idx="1" type="body"/>
          </p:nvPr>
        </p:nvSpPr>
        <p:spPr>
          <a:xfrm>
            <a:off x="685800" y="1981200"/>
            <a:ext cx="8077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An alphabet is a finite set of symbols.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Usually, use Σ to represent an alphabet.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Examples: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 = {0,1}, the set of binary digits.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 = {a, b, … , z}, the set of all lower-case letters.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Σ = {(, )}, the set of open and close parentheses.</a:t>
            </a:r>
            <a:endParaRPr/>
          </a:p>
        </p:txBody>
      </p:sp>
      <p:sp>
        <p:nvSpPr>
          <p:cNvPr id="163" name="Google Shape;163;p7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64" name="Google Shape;164;p7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Strings </a:t>
            </a:r>
            <a:endParaRPr/>
          </a:p>
        </p:txBody>
      </p:sp>
      <p:sp>
        <p:nvSpPr>
          <p:cNvPr id="170" name="Google Shape;170;p8"/>
          <p:cNvSpPr txBox="1"/>
          <p:nvPr>
            <p:ph idx="1" type="body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 string is a finite sequence of symbols from an alphabet.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Examples: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0011 and 11 are strings from Σ = {0,1}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abc and bbb are strings from Σ = {a, b, … , z}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(()(())) and )(() are strings from Σ = {(, )}</a:t>
            </a:r>
            <a:endParaRPr/>
          </a:p>
        </p:txBody>
      </p:sp>
      <p:sp>
        <p:nvSpPr>
          <p:cNvPr id="171" name="Google Shape;171;p8"/>
          <p:cNvSpPr txBox="1"/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Languages and Automata Theory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1999-09-03T08:44:41Z</dcterms:created>
  <dc:creator>CSE</dc:creator>
</cp:coreProperties>
</file>