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59" r:id="rId5"/>
    <p:sldId id="258" r:id="rId6"/>
    <p:sldId id="260" r:id="rId7"/>
    <p:sldId id="261" r:id="rId8"/>
    <p:sldId id="267" r:id="rId9"/>
    <p:sldId id="262" r:id="rId10"/>
    <p:sldId id="268" r:id="rId11"/>
    <p:sldId id="269" r:id="rId12"/>
    <p:sldId id="270" r:id="rId13"/>
    <p:sldId id="271" r:id="rId14"/>
    <p:sldId id="272" r:id="rId15"/>
    <p:sldId id="27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0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6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a:t>Click to edit Master title style</a:t>
            </a:r>
            <a:endParaRPr lang="en-US" dirty="0"/>
          </a:p>
        </p:txBody>
      </p:sp>
      <p:sp>
        <p:nvSpPr>
          <p:cNvPr id="11" name="Date Placeholder 10"/>
          <p:cNvSpPr>
            <a:spLocks noGrp="1"/>
          </p:cNvSpPr>
          <p:nvPr>
            <p:ph type="dt" sz="half" idx="10"/>
          </p:nvPr>
        </p:nvSpPr>
        <p:spPr bwMode="black"/>
        <p:txBody>
          <a:bodyPr/>
          <a:lstStyle/>
          <a:p>
            <a:fld id="{E25662B8-E4B4-4A13-A6F5-21197A95B883}" type="datetimeFigureOut">
              <a:rPr lang="en-US" smtClean="0"/>
              <a:t>10/2/2022</a:t>
            </a:fld>
            <a:endParaRPr lang="en-US"/>
          </a:p>
        </p:txBody>
      </p:sp>
      <p:sp>
        <p:nvSpPr>
          <p:cNvPr id="17" name="Slide Number Placeholder 16"/>
          <p:cNvSpPr>
            <a:spLocks noGrp="1"/>
          </p:cNvSpPr>
          <p:nvPr>
            <p:ph type="sldNum" sz="quarter" idx="11"/>
          </p:nvPr>
        </p:nvSpPr>
        <p:spPr/>
        <p:txBody>
          <a:bodyPr/>
          <a:lstStyle/>
          <a:p>
            <a:fld id="{C69A2249-5767-45FA-A309-31AF3D71C735}"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662B8-E4B4-4A13-A6F5-21197A95B883}"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A2249-5767-45FA-A309-31AF3D71C73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5662B8-E4B4-4A13-A6F5-21197A95B883}" type="datetimeFigureOut">
              <a:rPr lang="en-US" smtClean="0"/>
              <a:t>10/2/2022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9A2249-5767-45FA-A309-31AF3D71C735}"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a:t>Click to edit Master title style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8"/>
          <p:cNvSpPr>
            <a:spLocks noGrp="1"/>
          </p:cNvSpPr>
          <p:nvPr>
            <p:ph type="title"/>
          </p:nvPr>
        </p:nvSpPr>
        <p:spPr/>
        <p:txBody>
          <a:bodyPr/>
          <a:lstStyle/>
          <a:p>
            <a:r>
              <a:rPr lang="en-US"/>
              <a:t>Click to edit Master title style</a:t>
            </a:r>
          </a:p>
        </p:txBody>
      </p:sp>
      <p:sp>
        <p:nvSpPr>
          <p:cNvPr id="11" name="Date Placeholder 10"/>
          <p:cNvSpPr>
            <a:spLocks noGrp="1"/>
          </p:cNvSpPr>
          <p:nvPr>
            <p:ph type="dt" sz="half" idx="14"/>
          </p:nvPr>
        </p:nvSpPr>
        <p:spPr/>
        <p:txBody>
          <a:bodyPr/>
          <a:lstStyle/>
          <a:p>
            <a:fld id="{E25662B8-E4B4-4A13-A6F5-21197A95B883}" type="datetimeFigureOut">
              <a:rPr lang="en-US" smtClean="0"/>
              <a:t>10/2/2022</a:t>
            </a:fld>
            <a:endParaRPr lang="en-US"/>
          </a:p>
        </p:txBody>
      </p:sp>
      <p:sp>
        <p:nvSpPr>
          <p:cNvPr id="12" name="Slide Number Placeholder 11"/>
          <p:cNvSpPr>
            <a:spLocks noGrp="1"/>
          </p:cNvSpPr>
          <p:nvPr>
            <p:ph type="sldNum" sz="quarter" idx="15"/>
          </p:nvPr>
        </p:nvSpPr>
        <p:spPr/>
        <p:txBody>
          <a:bodyPr/>
          <a:lstStyle/>
          <a:p>
            <a:fld id="{C69A2249-5767-45FA-A309-31AF3D71C735}"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12"/>
          <p:cNvSpPr>
            <a:spLocks noGrp="1"/>
          </p:cNvSpPr>
          <p:nvPr>
            <p:ph type="dt" sz="half" idx="10"/>
          </p:nvPr>
        </p:nvSpPr>
        <p:spPr/>
        <p:txBody>
          <a:bodyPr/>
          <a:lstStyle/>
          <a:p>
            <a:fld id="{E25662B8-E4B4-4A13-A6F5-21197A95B883}" type="datetimeFigureOut">
              <a:rPr lang="en-US" smtClean="0"/>
              <a:t>10/2/2022</a:t>
            </a:fld>
            <a:endParaRPr lang="en-US"/>
          </a:p>
        </p:txBody>
      </p:sp>
      <p:sp>
        <p:nvSpPr>
          <p:cNvPr id="14" name="Slide Number Placeholder 13"/>
          <p:cNvSpPr>
            <a:spLocks noGrp="1"/>
          </p:cNvSpPr>
          <p:nvPr>
            <p:ph type="sldNum" sz="quarter" idx="11"/>
          </p:nvPr>
        </p:nvSpPr>
        <p:spPr/>
        <p:txBody>
          <a:bodyPr/>
          <a:lstStyle/>
          <a:p>
            <a:fld id="{C69A2249-5767-45FA-A309-31AF3D71C735}"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5"/>
          </p:nvPr>
        </p:nvSpPr>
        <p:spPr/>
        <p:txBody>
          <a:bodyPr/>
          <a:lstStyle/>
          <a:p>
            <a:fld id="{E25662B8-E4B4-4A13-A6F5-21197A95B883}" type="datetimeFigureOut">
              <a:rPr lang="en-US" smtClean="0"/>
              <a:t>10/2/2022</a:t>
            </a:fld>
            <a:endParaRPr lang="en-US"/>
          </a:p>
        </p:txBody>
      </p:sp>
      <p:sp>
        <p:nvSpPr>
          <p:cNvPr id="12" name="Slide Number Placeholder 11"/>
          <p:cNvSpPr>
            <a:spLocks noGrp="1"/>
          </p:cNvSpPr>
          <p:nvPr>
            <p:ph type="sldNum" sz="quarter" idx="16"/>
          </p:nvPr>
        </p:nvSpPr>
        <p:spPr/>
        <p:txBody>
          <a:bodyPr/>
          <a:lstStyle/>
          <a:p>
            <a:fld id="{C69A2249-5767-45FA-A309-31AF3D71C735}"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a:t>Click to edit Master text styles</a:t>
            </a:r>
          </a:p>
        </p:txBody>
      </p:sp>
      <p:sp>
        <p:nvSpPr>
          <p:cNvPr id="11" name="Date Placeholder 10"/>
          <p:cNvSpPr>
            <a:spLocks noGrp="1"/>
          </p:cNvSpPr>
          <p:nvPr>
            <p:ph type="dt" sz="half" idx="16"/>
          </p:nvPr>
        </p:nvSpPr>
        <p:spPr/>
        <p:txBody>
          <a:bodyPr/>
          <a:lstStyle/>
          <a:p>
            <a:fld id="{E25662B8-E4B4-4A13-A6F5-21197A95B883}" type="datetimeFigureOut">
              <a:rPr lang="en-US" smtClean="0"/>
              <a:t>10/2/2022</a:t>
            </a:fld>
            <a:endParaRPr lang="en-US"/>
          </a:p>
        </p:txBody>
      </p:sp>
      <p:sp>
        <p:nvSpPr>
          <p:cNvPr id="12" name="Slide Number Placeholder 11"/>
          <p:cNvSpPr>
            <a:spLocks noGrp="1"/>
          </p:cNvSpPr>
          <p:nvPr>
            <p:ph type="sldNum" sz="quarter" idx="17"/>
          </p:nvPr>
        </p:nvSpPr>
        <p:spPr/>
        <p:txBody>
          <a:bodyPr/>
          <a:lstStyle/>
          <a:p>
            <a:fld id="{C69A2249-5767-45FA-A309-31AF3D71C735}"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a:t>Click to edit Master title style</a:t>
            </a:r>
          </a:p>
        </p:txBody>
      </p:sp>
      <p:sp>
        <p:nvSpPr>
          <p:cNvPr id="15" name="Date Placeholder 14"/>
          <p:cNvSpPr>
            <a:spLocks noGrp="1"/>
          </p:cNvSpPr>
          <p:nvPr>
            <p:ph type="dt" sz="half" idx="10"/>
          </p:nvPr>
        </p:nvSpPr>
        <p:spPr/>
        <p:txBody>
          <a:bodyPr/>
          <a:lstStyle/>
          <a:p>
            <a:fld id="{E25662B8-E4B4-4A13-A6F5-21197A95B883}" type="datetimeFigureOut">
              <a:rPr lang="en-US" smtClean="0"/>
              <a:t>10/2/2022</a:t>
            </a:fld>
            <a:endParaRPr lang="en-US"/>
          </a:p>
        </p:txBody>
      </p:sp>
      <p:sp>
        <p:nvSpPr>
          <p:cNvPr id="16" name="Slide Number Placeholder 15"/>
          <p:cNvSpPr>
            <a:spLocks noGrp="1"/>
          </p:cNvSpPr>
          <p:nvPr>
            <p:ph type="sldNum" sz="quarter" idx="11"/>
          </p:nvPr>
        </p:nvSpPr>
        <p:spPr/>
        <p:txBody>
          <a:bodyPr/>
          <a:lstStyle/>
          <a:p>
            <a:fld id="{C69A2249-5767-45FA-A309-31AF3D71C735}"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25662B8-E4B4-4A13-A6F5-21197A95B883}" type="datetimeFigureOut">
              <a:rPr lang="en-US" smtClean="0"/>
              <a:t>10/2/2022</a:t>
            </a:fld>
            <a:endParaRPr lang="en-US"/>
          </a:p>
        </p:txBody>
      </p:sp>
      <p:sp>
        <p:nvSpPr>
          <p:cNvPr id="8" name="Slide Number Placeholder 7"/>
          <p:cNvSpPr>
            <a:spLocks noGrp="1"/>
          </p:cNvSpPr>
          <p:nvPr>
            <p:ph type="sldNum" sz="quarter" idx="11"/>
          </p:nvPr>
        </p:nvSpPr>
        <p:spPr/>
        <p:txBody>
          <a:bodyPr/>
          <a:lstStyle/>
          <a:p>
            <a:fld id="{C69A2249-5767-45FA-A309-31AF3D71C73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2"/>
          <p:cNvSpPr>
            <a:spLocks noGrp="1"/>
          </p:cNvSpPr>
          <p:nvPr>
            <p:ph type="title"/>
          </p:nvPr>
        </p:nvSpPr>
        <p:spPr/>
        <p:txBody>
          <a:bodyPr/>
          <a:lstStyle/>
          <a:p>
            <a:r>
              <a:rPr lang="en-US"/>
              <a:t>Click to edit Master title style</a:t>
            </a:r>
          </a:p>
        </p:txBody>
      </p:sp>
      <p:sp>
        <p:nvSpPr>
          <p:cNvPr id="16" name="Date Placeholder 15"/>
          <p:cNvSpPr>
            <a:spLocks noGrp="1"/>
          </p:cNvSpPr>
          <p:nvPr>
            <p:ph type="dt" sz="half" idx="15"/>
          </p:nvPr>
        </p:nvSpPr>
        <p:spPr/>
        <p:txBody>
          <a:bodyPr/>
          <a:lstStyle/>
          <a:p>
            <a:fld id="{E25662B8-E4B4-4A13-A6F5-21197A95B883}" type="datetimeFigureOut">
              <a:rPr lang="en-US" smtClean="0"/>
              <a:t>10/2/2022</a:t>
            </a:fld>
            <a:endParaRPr lang="en-US"/>
          </a:p>
        </p:txBody>
      </p:sp>
      <p:sp>
        <p:nvSpPr>
          <p:cNvPr id="19" name="Slide Number Placeholder 18"/>
          <p:cNvSpPr>
            <a:spLocks noGrp="1"/>
          </p:cNvSpPr>
          <p:nvPr>
            <p:ph type="sldNum" sz="quarter" idx="16"/>
          </p:nvPr>
        </p:nvSpPr>
        <p:spPr/>
        <p:txBody>
          <a:bodyPr/>
          <a:lstStyle/>
          <a:p>
            <a:fld id="{C69A2249-5767-45FA-A309-31AF3D71C735}"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a:t>Click to edit Master text styles</a:t>
            </a:r>
          </a:p>
        </p:txBody>
      </p:sp>
      <p:sp>
        <p:nvSpPr>
          <p:cNvPr id="12" name="Title 11"/>
          <p:cNvSpPr>
            <a:spLocks noGrp="1"/>
          </p:cNvSpPr>
          <p:nvPr>
            <p:ph type="title"/>
          </p:nvPr>
        </p:nvSpPr>
        <p:spPr>
          <a:xfrm>
            <a:off x="2514600" y="975360"/>
            <a:ext cx="4114800" cy="701040"/>
          </a:xfrm>
        </p:spPr>
        <p:txBody>
          <a:bodyPr/>
          <a:lstStyle/>
          <a:p>
            <a:r>
              <a:rPr lang="en-US"/>
              <a:t>Click to edit Master title style</a:t>
            </a:r>
          </a:p>
        </p:txBody>
      </p:sp>
      <p:sp>
        <p:nvSpPr>
          <p:cNvPr id="13" name="Date Placeholder 12"/>
          <p:cNvSpPr>
            <a:spLocks noGrp="1"/>
          </p:cNvSpPr>
          <p:nvPr>
            <p:ph type="dt" sz="half" idx="14"/>
          </p:nvPr>
        </p:nvSpPr>
        <p:spPr>
          <a:xfrm>
            <a:off x="2981325" y="273180"/>
            <a:ext cx="3181350" cy="292100"/>
          </a:xfrm>
        </p:spPr>
        <p:txBody>
          <a:bodyPr/>
          <a:lstStyle/>
          <a:p>
            <a:fld id="{E25662B8-E4B4-4A13-A6F5-21197A95B883}" type="datetimeFigureOut">
              <a:rPr lang="en-US" smtClean="0"/>
              <a:t>10/2/2022</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C69A2249-5767-45FA-A309-31AF3D71C735}"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E25662B8-E4B4-4A13-A6F5-21197A95B883}" type="datetimeFigureOut">
              <a:rPr lang="en-US" smtClean="0"/>
              <a:t>10/2/2022</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C69A2249-5767-45FA-A309-31AF3D71C735}"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sz="2800" dirty="0">
                <a:latin typeface="+mj-lt"/>
              </a:rPr>
              <a:t>Constitution of Bangladesh </a:t>
            </a:r>
          </a:p>
        </p:txBody>
      </p:sp>
      <p:sp>
        <p:nvSpPr>
          <p:cNvPr id="2" name="Title 1"/>
          <p:cNvSpPr>
            <a:spLocks noGrp="1"/>
          </p:cNvSpPr>
          <p:nvPr>
            <p:ph type="title"/>
          </p:nvPr>
        </p:nvSpPr>
        <p:spPr>
          <a:xfrm>
            <a:off x="2590800" y="2438400"/>
            <a:ext cx="3962400" cy="599440"/>
          </a:xfrm>
        </p:spPr>
        <p:txBody>
          <a:bodyPr>
            <a:noAutofit/>
          </a:bodyPr>
          <a:lstStyle/>
          <a:p>
            <a:r>
              <a:rPr lang="en-US" sz="4000" dirty="0"/>
              <a:t>Writ</a:t>
            </a:r>
          </a:p>
        </p:txBody>
      </p:sp>
    </p:spTree>
    <p:extLst>
      <p:ext uri="{BB962C8B-B14F-4D97-AF65-F5344CB8AC3E}">
        <p14:creationId xmlns:p14="http://schemas.microsoft.com/office/powerpoint/2010/main" val="1446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85431-4141-909E-2989-ECF93D20BFBF}"/>
              </a:ext>
            </a:extLst>
          </p:cNvPr>
          <p:cNvSpPr>
            <a:spLocks noGrp="1"/>
          </p:cNvSpPr>
          <p:nvPr>
            <p:ph sz="quarter" idx="13"/>
          </p:nvPr>
        </p:nvSpPr>
        <p:spPr/>
        <p:txBody>
          <a:bodyPr/>
          <a:lstStyle/>
          <a:p>
            <a:pPr algn="l"/>
            <a:r>
              <a:rPr lang="en-US" b="1" dirty="0">
                <a:solidFill>
                  <a:schemeClr val="bg1"/>
                </a:solidFill>
                <a:highlight>
                  <a:srgbClr val="FFFF00"/>
                </a:highlight>
              </a:rPr>
              <a:t>(V).Writ of Quo Warranto                                                             </a:t>
            </a:r>
          </a:p>
          <a:p>
            <a:pPr algn="just"/>
            <a:r>
              <a:rPr lang="en-US" dirty="0"/>
              <a:t>Quo Warranto means 'by what warrant or authority'. Writ of quo warranto is a judicial order issued by the High Court by which any person who occupies or franchise or liberty is asked to show by what right he claims it, so that the title to the officer, franchise or liberty may be settled and any unauthorized person ousted.</a:t>
            </a:r>
          </a:p>
          <a:p>
            <a:pPr algn="just"/>
            <a:r>
              <a:rPr lang="en-US" dirty="0"/>
              <a:t>This Writ of Quo warranto is issued to show by what authority a person is holding or purporting to hold a public office. The High Court Division can enquire into the legality of the claim of a party to an office. A writ of quo-warranto may be applied at the instance of any person even who has no personal or special interest. A stranger can also file such a writ petition.</a:t>
            </a:r>
          </a:p>
          <a:p>
            <a:endParaRPr lang="en-US" dirty="0"/>
          </a:p>
        </p:txBody>
      </p:sp>
      <p:sp>
        <p:nvSpPr>
          <p:cNvPr id="3" name="Title 2">
            <a:extLst>
              <a:ext uri="{FF2B5EF4-FFF2-40B4-BE49-F238E27FC236}">
                <a16:creationId xmlns:a16="http://schemas.microsoft.com/office/drawing/2014/main" id="{26EAFAD1-7935-4619-84FD-409B8CEF4F55}"/>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6325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CBFFF-26A9-8DD9-F5A0-4FCAF7344CC9}"/>
              </a:ext>
            </a:extLst>
          </p:cNvPr>
          <p:cNvSpPr>
            <a:spLocks noGrp="1"/>
          </p:cNvSpPr>
          <p:nvPr>
            <p:ph sz="quarter" idx="13"/>
          </p:nvPr>
        </p:nvSpPr>
        <p:spPr>
          <a:xfrm>
            <a:off x="152400" y="1828800"/>
            <a:ext cx="8839200" cy="4876800"/>
          </a:xfrm>
        </p:spPr>
        <p:txBody>
          <a:bodyPr>
            <a:normAutofit/>
          </a:bodyPr>
          <a:lstStyle/>
          <a:p>
            <a:r>
              <a:rPr lang="en-US" dirty="0"/>
              <a:t>	 	</a:t>
            </a:r>
          </a:p>
          <a:p>
            <a:r>
              <a:rPr lang="en-US" dirty="0">
                <a:solidFill>
                  <a:schemeClr val="bg1"/>
                </a:solidFill>
                <a:highlight>
                  <a:srgbClr val="FFFF00"/>
                </a:highlight>
              </a:rPr>
              <a:t>102. (1</a:t>
            </a:r>
            <a:r>
              <a:rPr lang="en-US" dirty="0"/>
              <a:t>) The High Court Division on the application of any person aggrieved, may give such directions or orders to any person or authority, including any person performing any function in connection with the affairs of the Republic, as may be appropriate for the enforcement of any of the fundamental rights conferred by Part III of this Constitution.</a:t>
            </a:r>
          </a:p>
          <a:p>
            <a:endParaRPr lang="en-US" dirty="0"/>
          </a:p>
          <a:p>
            <a:r>
              <a:rPr lang="en-US" dirty="0"/>
              <a:t>(2) The High Court Division may, if satisfied that no other equally efficacious remedy is provided by law –</a:t>
            </a:r>
          </a:p>
          <a:p>
            <a:r>
              <a:rPr lang="en-US" dirty="0"/>
              <a:t>(a) on the application of any person aggrieved, make an order-</a:t>
            </a:r>
          </a:p>
          <a:p>
            <a:r>
              <a:rPr lang="en-US" dirty="0"/>
              <a:t>(</a:t>
            </a:r>
            <a:r>
              <a:rPr lang="en-US" dirty="0" err="1"/>
              <a:t>i</a:t>
            </a:r>
            <a:r>
              <a:rPr lang="en-US" dirty="0"/>
              <a:t>) directing a person performing any functions in connection with the affairs of the Republic or of a local authority,</a:t>
            </a:r>
          </a:p>
          <a:p>
            <a:r>
              <a:rPr lang="en-US" dirty="0"/>
              <a:t>to refrain from doing that which he is not permitted by law to do or to do that which he is required by law to do ; or</a:t>
            </a:r>
          </a:p>
          <a:p>
            <a:endParaRPr lang="en-US" dirty="0"/>
          </a:p>
        </p:txBody>
      </p:sp>
      <p:sp>
        <p:nvSpPr>
          <p:cNvPr id="3" name="Title 2">
            <a:extLst>
              <a:ext uri="{FF2B5EF4-FFF2-40B4-BE49-F238E27FC236}">
                <a16:creationId xmlns:a16="http://schemas.microsoft.com/office/drawing/2014/main" id="{5D73BFDD-3698-6687-1EAC-DCEBA5DF1552}"/>
              </a:ext>
            </a:extLst>
          </p:cNvPr>
          <p:cNvSpPr>
            <a:spLocks noGrp="1"/>
          </p:cNvSpPr>
          <p:nvPr>
            <p:ph type="title"/>
          </p:nvPr>
        </p:nvSpPr>
        <p:spPr>
          <a:xfrm>
            <a:off x="533400" y="975360"/>
            <a:ext cx="8305800" cy="701040"/>
          </a:xfrm>
        </p:spPr>
        <p:txBody>
          <a:bodyPr>
            <a:normAutofit/>
          </a:bodyPr>
          <a:lstStyle/>
          <a:p>
            <a:r>
              <a:rPr lang="en-US" dirty="0"/>
              <a:t>Powers of High Court Division to issue certain orders and directions, </a:t>
            </a:r>
            <a:r>
              <a:rPr lang="en-US" dirty="0" err="1"/>
              <a:t>etc</a:t>
            </a:r>
            <a:endParaRPr lang="en-US" dirty="0"/>
          </a:p>
        </p:txBody>
      </p:sp>
    </p:spTree>
    <p:extLst>
      <p:ext uri="{BB962C8B-B14F-4D97-AF65-F5344CB8AC3E}">
        <p14:creationId xmlns:p14="http://schemas.microsoft.com/office/powerpoint/2010/main" val="1599042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15023-670B-FAD4-DF13-DD4DA2B61C4A}"/>
              </a:ext>
            </a:extLst>
          </p:cNvPr>
          <p:cNvSpPr>
            <a:spLocks noGrp="1"/>
          </p:cNvSpPr>
          <p:nvPr>
            <p:ph sz="quarter" idx="13"/>
          </p:nvPr>
        </p:nvSpPr>
        <p:spPr/>
        <p:txBody>
          <a:bodyPr/>
          <a:lstStyle/>
          <a:p>
            <a:r>
              <a:rPr lang="en-US" sz="2400" dirty="0"/>
              <a:t>(ii) declaring that any act done or proceeding taken by a person performing functions in connection with the affairs of the Republic or of a local authority, has been done or taken without lawful authority and is of no legal effect ; or</a:t>
            </a:r>
          </a:p>
          <a:p>
            <a:endParaRPr lang="en-US" sz="2400" dirty="0"/>
          </a:p>
          <a:p>
            <a:r>
              <a:rPr lang="en-US" sz="2400" dirty="0"/>
              <a:t>(b) on the application of any person, make an order-</a:t>
            </a:r>
          </a:p>
          <a:p>
            <a:r>
              <a:rPr lang="en-US" sz="2400" dirty="0"/>
              <a:t>(</a:t>
            </a:r>
            <a:r>
              <a:rPr lang="en-US" sz="2400" dirty="0" err="1"/>
              <a:t>i</a:t>
            </a:r>
            <a:r>
              <a:rPr lang="en-US" sz="2400" dirty="0"/>
              <a:t>) directing that a person in custody be brought before it so that it may satisfy itself that he is not being held in custody without lawful authority or in an unlawful manner ; or</a:t>
            </a:r>
          </a:p>
          <a:p>
            <a:endParaRPr lang="en-US" dirty="0"/>
          </a:p>
        </p:txBody>
      </p:sp>
      <p:sp>
        <p:nvSpPr>
          <p:cNvPr id="3" name="Title 2">
            <a:extLst>
              <a:ext uri="{FF2B5EF4-FFF2-40B4-BE49-F238E27FC236}">
                <a16:creationId xmlns:a16="http://schemas.microsoft.com/office/drawing/2014/main" id="{910CB76A-5106-D507-3BDE-1F6D7957A0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600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9DEAE5-59AC-A9B4-3087-C6A986360D91}"/>
              </a:ext>
            </a:extLst>
          </p:cNvPr>
          <p:cNvSpPr>
            <a:spLocks noGrp="1"/>
          </p:cNvSpPr>
          <p:nvPr>
            <p:ph sz="quarter" idx="13"/>
          </p:nvPr>
        </p:nvSpPr>
        <p:spPr/>
        <p:txBody>
          <a:bodyPr>
            <a:normAutofit/>
          </a:bodyPr>
          <a:lstStyle/>
          <a:p>
            <a:endParaRPr lang="en-US" sz="4800" dirty="0">
              <a:solidFill>
                <a:schemeClr val="bg1"/>
              </a:solidFill>
              <a:highlight>
                <a:srgbClr val="FFFF00"/>
              </a:highlight>
              <a:latin typeface="Arial Black" panose="020B0A04020102020204" pitchFamily="34" charset="0"/>
            </a:endParaRPr>
          </a:p>
          <a:p>
            <a:endParaRPr lang="en-US" sz="4800" dirty="0">
              <a:solidFill>
                <a:schemeClr val="bg1"/>
              </a:solidFill>
              <a:highlight>
                <a:srgbClr val="FFFF00"/>
              </a:highlight>
              <a:latin typeface="Arial Black" panose="020B0A04020102020204" pitchFamily="34" charset="0"/>
            </a:endParaRPr>
          </a:p>
          <a:p>
            <a:r>
              <a:rPr lang="en-US" sz="4800" dirty="0">
                <a:solidFill>
                  <a:schemeClr val="bg1"/>
                </a:solidFill>
                <a:highlight>
                  <a:srgbClr val="FFFF00"/>
                </a:highlight>
                <a:latin typeface="Arial Black" panose="020B0A04020102020204" pitchFamily="34" charset="0"/>
              </a:rPr>
              <a:t>NOW Please Check </a:t>
            </a:r>
          </a:p>
        </p:txBody>
      </p:sp>
      <p:sp>
        <p:nvSpPr>
          <p:cNvPr id="3" name="Title 2">
            <a:extLst>
              <a:ext uri="{FF2B5EF4-FFF2-40B4-BE49-F238E27FC236}">
                <a16:creationId xmlns:a16="http://schemas.microsoft.com/office/drawing/2014/main" id="{F48D0249-9249-9256-0343-0D89433FBC53}"/>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1692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ACBFFF-26A9-8DD9-F5A0-4FCAF7344CC9}"/>
              </a:ext>
            </a:extLst>
          </p:cNvPr>
          <p:cNvSpPr>
            <a:spLocks noGrp="1"/>
          </p:cNvSpPr>
          <p:nvPr>
            <p:ph sz="quarter" idx="13"/>
          </p:nvPr>
        </p:nvSpPr>
        <p:spPr>
          <a:xfrm>
            <a:off x="152400" y="1828800"/>
            <a:ext cx="8839200" cy="5029200"/>
          </a:xfrm>
        </p:spPr>
        <p:txBody>
          <a:bodyPr>
            <a:normAutofit lnSpcReduction="10000"/>
          </a:bodyPr>
          <a:lstStyle/>
          <a:p>
            <a:r>
              <a:rPr lang="en-US" dirty="0">
                <a:solidFill>
                  <a:schemeClr val="bg1"/>
                </a:solidFill>
                <a:highlight>
                  <a:srgbClr val="FFFF00"/>
                </a:highlight>
              </a:rPr>
              <a:t>102. (1</a:t>
            </a:r>
            <a:r>
              <a:rPr lang="en-US" dirty="0"/>
              <a:t>) The High Court Division on the application of any person aggrieved, may give such directions or orders to any person or authority, including any person performing any function in connection with the affairs of the Republic, as may be appropriate for the enforcement of any of the fundamental rights conferred by Part III of this Constitution.</a:t>
            </a:r>
          </a:p>
          <a:p>
            <a:endParaRPr lang="en-US" dirty="0"/>
          </a:p>
          <a:p>
            <a:r>
              <a:rPr lang="en-US" dirty="0"/>
              <a:t>(2) The High Court Division may, if satisfied that no other equally efficacious remedy is provided by law –</a:t>
            </a:r>
          </a:p>
          <a:p>
            <a:r>
              <a:rPr lang="en-US" dirty="0"/>
              <a:t>(a) on the application of any person aggrieved, make an order-</a:t>
            </a:r>
          </a:p>
          <a:p>
            <a:r>
              <a:rPr lang="en-US" dirty="0"/>
              <a:t>(</a:t>
            </a:r>
            <a:r>
              <a:rPr lang="en-US" dirty="0" err="1"/>
              <a:t>i</a:t>
            </a:r>
            <a:r>
              <a:rPr lang="en-US" dirty="0"/>
              <a:t>) directing a person performing any functions in connection with the affairs of the Republic or of a local authority,</a:t>
            </a:r>
          </a:p>
          <a:p>
            <a:r>
              <a:rPr lang="en-US" dirty="0"/>
              <a:t>to r</a:t>
            </a:r>
            <a:r>
              <a:rPr lang="en-US" u="sng" dirty="0"/>
              <a:t>efrain from doing that which he is not permitted </a:t>
            </a:r>
            <a:r>
              <a:rPr lang="en-US" dirty="0"/>
              <a:t>by law to do or </a:t>
            </a:r>
            <a:r>
              <a:rPr lang="en-US" u="sng" dirty="0"/>
              <a:t>to do that which he is required by law to do </a:t>
            </a:r>
            <a:r>
              <a:rPr lang="en-US" dirty="0"/>
              <a:t>; or</a:t>
            </a:r>
          </a:p>
          <a:p>
            <a:r>
              <a:rPr lang="en-US" dirty="0"/>
              <a:t>[</a:t>
            </a:r>
            <a:r>
              <a:rPr lang="en-US" b="1" dirty="0">
                <a:solidFill>
                  <a:srgbClr val="FFFF00"/>
                </a:solidFill>
              </a:rPr>
              <a:t>Article 102(2) (a)(</a:t>
            </a:r>
            <a:r>
              <a:rPr lang="en-US" b="1" dirty="0" err="1">
                <a:solidFill>
                  <a:srgbClr val="FFFF00"/>
                </a:solidFill>
              </a:rPr>
              <a:t>i</a:t>
            </a:r>
            <a:r>
              <a:rPr lang="en-US" b="1" dirty="0">
                <a:solidFill>
                  <a:srgbClr val="FFFF00"/>
                </a:solidFill>
              </a:rPr>
              <a:t>) deals with the functions relating to the Writ of Mandamus as well as Writ of Prohibition]</a:t>
            </a:r>
          </a:p>
        </p:txBody>
      </p:sp>
      <p:sp>
        <p:nvSpPr>
          <p:cNvPr id="3" name="Title 2">
            <a:extLst>
              <a:ext uri="{FF2B5EF4-FFF2-40B4-BE49-F238E27FC236}">
                <a16:creationId xmlns:a16="http://schemas.microsoft.com/office/drawing/2014/main" id="{5D73BFDD-3698-6687-1EAC-DCEBA5DF1552}"/>
              </a:ext>
            </a:extLst>
          </p:cNvPr>
          <p:cNvSpPr>
            <a:spLocks noGrp="1"/>
          </p:cNvSpPr>
          <p:nvPr>
            <p:ph type="title"/>
          </p:nvPr>
        </p:nvSpPr>
        <p:spPr>
          <a:xfrm>
            <a:off x="533400" y="975360"/>
            <a:ext cx="8305800" cy="701040"/>
          </a:xfrm>
        </p:spPr>
        <p:txBody>
          <a:bodyPr>
            <a:normAutofit/>
          </a:bodyPr>
          <a:lstStyle/>
          <a:p>
            <a:r>
              <a:rPr lang="en-US" dirty="0"/>
              <a:t>Powers of High Court Division to issue certain orders and directions, </a:t>
            </a:r>
            <a:r>
              <a:rPr lang="en-US" dirty="0" err="1"/>
              <a:t>etc</a:t>
            </a:r>
            <a:endParaRPr lang="en-US" dirty="0"/>
          </a:p>
        </p:txBody>
      </p:sp>
    </p:spTree>
    <p:extLst>
      <p:ext uri="{BB962C8B-B14F-4D97-AF65-F5344CB8AC3E}">
        <p14:creationId xmlns:p14="http://schemas.microsoft.com/office/powerpoint/2010/main" val="1254223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A15023-670B-FAD4-DF13-DD4DA2B61C4A}"/>
              </a:ext>
            </a:extLst>
          </p:cNvPr>
          <p:cNvSpPr>
            <a:spLocks noGrp="1"/>
          </p:cNvSpPr>
          <p:nvPr>
            <p:ph sz="quarter" idx="13"/>
          </p:nvPr>
        </p:nvSpPr>
        <p:spPr>
          <a:xfrm>
            <a:off x="457200" y="2020824"/>
            <a:ext cx="8229600" cy="4608576"/>
          </a:xfrm>
        </p:spPr>
        <p:txBody>
          <a:bodyPr>
            <a:normAutofit/>
          </a:bodyPr>
          <a:lstStyle/>
          <a:p>
            <a:r>
              <a:rPr lang="en-US" sz="2400" dirty="0"/>
              <a:t>(ii) declaring that any act done or proceeding taken by a person performing functions in connection with the affairs of the Republic or of a local authority</a:t>
            </a:r>
            <a:r>
              <a:rPr lang="en-US" sz="2400" i="1" u="sng" dirty="0"/>
              <a:t>, </a:t>
            </a:r>
            <a:r>
              <a:rPr lang="en-US" sz="2400" u="sng" dirty="0"/>
              <a:t>has been done or taken without lawful authority and is of no legal effect </a:t>
            </a:r>
            <a:r>
              <a:rPr lang="en-US" sz="2400" dirty="0"/>
              <a:t>; or</a:t>
            </a:r>
          </a:p>
          <a:p>
            <a:r>
              <a:rPr lang="en-US" b="1" dirty="0">
                <a:solidFill>
                  <a:srgbClr val="FFFF00"/>
                </a:solidFill>
              </a:rPr>
              <a:t>[Article 102(2) (a)(ii) is the provision relating to the Writ of Certiorari]</a:t>
            </a:r>
          </a:p>
          <a:p>
            <a:endParaRPr lang="en-US" b="1" dirty="0">
              <a:solidFill>
                <a:srgbClr val="FFFF00"/>
              </a:solidFill>
            </a:endParaRPr>
          </a:p>
          <a:p>
            <a:r>
              <a:rPr lang="en-US" sz="2400" dirty="0"/>
              <a:t>(b) on the application of any person, make an order-</a:t>
            </a:r>
          </a:p>
          <a:p>
            <a:pPr marL="514350" indent="-514350">
              <a:buAutoNum type="romanLcParenBoth"/>
            </a:pPr>
            <a:r>
              <a:rPr lang="en-US" sz="2400" dirty="0"/>
              <a:t>directing that </a:t>
            </a:r>
            <a:r>
              <a:rPr lang="en-US" sz="2400" u="sng" dirty="0"/>
              <a:t>a person in custody be brought before it </a:t>
            </a:r>
            <a:r>
              <a:rPr lang="en-US" sz="2400" dirty="0"/>
              <a:t>so that it may satisfy itself that he is not being held in custody without lawful authority or in an unlawful manner ; </a:t>
            </a:r>
          </a:p>
          <a:p>
            <a:r>
              <a:rPr lang="en-US" b="1" dirty="0"/>
              <a:t>[</a:t>
            </a:r>
            <a:r>
              <a:rPr lang="en-US" b="1" dirty="0">
                <a:solidFill>
                  <a:srgbClr val="FFFF00"/>
                </a:solidFill>
              </a:rPr>
              <a:t>Article 102(2) (b) (</a:t>
            </a:r>
            <a:r>
              <a:rPr lang="en-US" b="1" dirty="0" err="1">
                <a:solidFill>
                  <a:srgbClr val="FFFF00"/>
                </a:solidFill>
              </a:rPr>
              <a:t>i</a:t>
            </a:r>
            <a:r>
              <a:rPr lang="en-US" b="1" dirty="0">
                <a:solidFill>
                  <a:srgbClr val="FFFF00"/>
                </a:solidFill>
              </a:rPr>
              <a:t>) is concerned with the Writ of Habeas Corpus]</a:t>
            </a:r>
          </a:p>
          <a:p>
            <a:endParaRPr lang="en-US" dirty="0"/>
          </a:p>
        </p:txBody>
      </p:sp>
      <p:sp>
        <p:nvSpPr>
          <p:cNvPr id="3" name="Title 2">
            <a:extLst>
              <a:ext uri="{FF2B5EF4-FFF2-40B4-BE49-F238E27FC236}">
                <a16:creationId xmlns:a16="http://schemas.microsoft.com/office/drawing/2014/main" id="{910CB76A-5106-D507-3BDE-1F6D7957A0F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299581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DF7476-F2DC-D347-049F-B4B8D1833070}"/>
              </a:ext>
            </a:extLst>
          </p:cNvPr>
          <p:cNvSpPr>
            <a:spLocks noGrp="1"/>
          </p:cNvSpPr>
          <p:nvPr>
            <p:ph sz="quarter" idx="13"/>
          </p:nvPr>
        </p:nvSpPr>
        <p:spPr>
          <a:xfrm>
            <a:off x="457200" y="2020824"/>
            <a:ext cx="5105400" cy="4075176"/>
          </a:xfrm>
        </p:spPr>
        <p:txBody>
          <a:bodyPr>
            <a:normAutofit/>
          </a:bodyPr>
          <a:lstStyle/>
          <a:p>
            <a:endParaRPr lang="en-US" dirty="0"/>
          </a:p>
          <a:p>
            <a:pPr algn="just"/>
            <a:r>
              <a:rPr lang="en-US" dirty="0"/>
              <a:t>The term fundamental right is a technical one, for when certain human rights are written down in a constitution and protected by constitutional guarantees they are called fundamental rights.. </a:t>
            </a:r>
          </a:p>
          <a:p>
            <a:pPr algn="just"/>
            <a:endParaRPr lang="en-US" dirty="0"/>
          </a:p>
          <a:p>
            <a:pPr algn="just"/>
            <a:r>
              <a:rPr lang="en-US" sz="2400" b="1" u="sng" dirty="0">
                <a:solidFill>
                  <a:srgbClr val="FFC000"/>
                </a:solidFill>
              </a:rPr>
              <a:t>Article 26 to 47 </a:t>
            </a:r>
            <a:r>
              <a:rPr lang="en-US" dirty="0"/>
              <a:t>of Bangladesh constitution confers a number of substantive fundamental rights on every citizen of Bangladesh e.g. the right to freedom of expression, assembly, association, movement and profession</a:t>
            </a:r>
          </a:p>
        </p:txBody>
      </p:sp>
      <p:sp>
        <p:nvSpPr>
          <p:cNvPr id="3" name="Title 2">
            <a:extLst>
              <a:ext uri="{FF2B5EF4-FFF2-40B4-BE49-F238E27FC236}">
                <a16:creationId xmlns:a16="http://schemas.microsoft.com/office/drawing/2014/main" id="{6C707628-E070-37B5-AD66-9FE746F88704}"/>
              </a:ext>
            </a:extLst>
          </p:cNvPr>
          <p:cNvSpPr>
            <a:spLocks noGrp="1"/>
          </p:cNvSpPr>
          <p:nvPr>
            <p:ph type="title"/>
          </p:nvPr>
        </p:nvSpPr>
        <p:spPr/>
        <p:txBody>
          <a:bodyPr/>
          <a:lstStyle/>
          <a:p>
            <a:r>
              <a:rPr lang="en-US" dirty="0"/>
              <a:t>What are fundamental rights? </a:t>
            </a:r>
          </a:p>
        </p:txBody>
      </p:sp>
      <p:pic>
        <p:nvPicPr>
          <p:cNvPr id="4" name="Picture 3">
            <a:extLst>
              <a:ext uri="{FF2B5EF4-FFF2-40B4-BE49-F238E27FC236}">
                <a16:creationId xmlns:a16="http://schemas.microsoft.com/office/drawing/2014/main" id="{A88C8007-BFF3-D05F-FC04-6138AA1B876B}"/>
              </a:ext>
            </a:extLst>
          </p:cNvPr>
          <p:cNvPicPr>
            <a:picLocks noChangeAspect="1"/>
          </p:cNvPicPr>
          <p:nvPr/>
        </p:nvPicPr>
        <p:blipFill>
          <a:blip r:embed="rId2"/>
          <a:stretch>
            <a:fillRect/>
          </a:stretch>
        </p:blipFill>
        <p:spPr>
          <a:xfrm>
            <a:off x="5867400" y="2401824"/>
            <a:ext cx="3124200" cy="3922776"/>
          </a:xfrm>
          <a:prstGeom prst="rect">
            <a:avLst/>
          </a:prstGeom>
        </p:spPr>
      </p:pic>
    </p:spTree>
    <p:extLst>
      <p:ext uri="{BB962C8B-B14F-4D97-AF65-F5344CB8AC3E}">
        <p14:creationId xmlns:p14="http://schemas.microsoft.com/office/powerpoint/2010/main" val="2760096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1295400"/>
          </a:xfrm>
        </p:spPr>
        <p:txBody>
          <a:bodyPr>
            <a:noAutofit/>
          </a:bodyPr>
          <a:lstStyle/>
          <a:p>
            <a:r>
              <a:rPr lang="en-US" sz="2400" i="1" u="sng" dirty="0">
                <a:solidFill>
                  <a:srgbClr val="400C0C"/>
                </a:solidFill>
                <a:latin typeface="Arial Black" panose="020B0A04020102020204" pitchFamily="34" charset="0"/>
              </a:rPr>
              <a:t>Fundamental Rights in the Constitution of Bangladesh</a:t>
            </a:r>
          </a:p>
        </p:txBody>
      </p:sp>
      <p:sp>
        <p:nvSpPr>
          <p:cNvPr id="7" name="Content Placeholder 6">
            <a:extLst>
              <a:ext uri="{FF2B5EF4-FFF2-40B4-BE49-F238E27FC236}">
                <a16:creationId xmlns:a16="http://schemas.microsoft.com/office/drawing/2014/main" id="{D3A28D12-7D50-B912-EF7B-D176242EA595}"/>
              </a:ext>
            </a:extLst>
          </p:cNvPr>
          <p:cNvSpPr>
            <a:spLocks noGrp="1"/>
          </p:cNvSpPr>
          <p:nvPr>
            <p:ph sz="quarter" idx="13"/>
          </p:nvPr>
        </p:nvSpPr>
        <p:spPr>
          <a:xfrm>
            <a:off x="457200" y="1752600"/>
            <a:ext cx="5257800" cy="4876800"/>
          </a:xfrm>
        </p:spPr>
        <p:txBody>
          <a:bodyPr>
            <a:normAutofit lnSpcReduction="10000"/>
          </a:bodyPr>
          <a:lstStyle/>
          <a:p>
            <a:endParaRPr lang="en-US" dirty="0"/>
          </a:p>
          <a:p>
            <a:pPr algn="just"/>
            <a:r>
              <a:rPr lang="en-US" b="1" dirty="0">
                <a:solidFill>
                  <a:srgbClr val="FFC000"/>
                </a:solidFill>
              </a:rPr>
              <a:t>18 fundamental rights </a:t>
            </a:r>
            <a:r>
              <a:rPr lang="en-US" dirty="0"/>
              <a:t>have been enumerated in the Constitution commencing from </a:t>
            </a:r>
            <a:r>
              <a:rPr lang="en-US" u="sng" dirty="0">
                <a:solidFill>
                  <a:srgbClr val="FFC000"/>
                </a:solidFill>
                <a:latin typeface="Arial Black" panose="020B0A04020102020204" pitchFamily="34" charset="0"/>
              </a:rPr>
              <a:t>Article 27 to 44. </a:t>
            </a:r>
          </a:p>
          <a:p>
            <a:pPr algn="just"/>
            <a:r>
              <a:rPr lang="en-US" dirty="0"/>
              <a:t>All of these rights are civil and political rights. These 18 fundamental rights may be firstly divided into two groups:</a:t>
            </a:r>
          </a:p>
          <a:p>
            <a:pPr algn="just"/>
            <a:endParaRPr lang="en-US" dirty="0"/>
          </a:p>
          <a:p>
            <a:pPr algn="just"/>
            <a:r>
              <a:rPr lang="en-US" dirty="0"/>
              <a:t>A. Rights granted to </a:t>
            </a:r>
            <a:r>
              <a:rPr lang="en-US" u="sng" dirty="0">
                <a:solidFill>
                  <a:srgbClr val="FFC000"/>
                </a:solidFill>
                <a:latin typeface="Arial Black" panose="020B0A04020102020204" pitchFamily="34" charset="0"/>
              </a:rPr>
              <a:t>all persons</a:t>
            </a:r>
            <a:r>
              <a:rPr lang="en-US" dirty="0"/>
              <a:t>— citizens and non-citizens alike. These are 6 rights enumerated in Articles 32, 33, 34, 35, 41 and 44 of the Constitution.</a:t>
            </a:r>
          </a:p>
          <a:p>
            <a:pPr algn="just"/>
            <a:r>
              <a:rPr lang="en-US" dirty="0"/>
              <a:t>Rights granted to </a:t>
            </a:r>
            <a:r>
              <a:rPr lang="en-US" u="sng" dirty="0">
                <a:solidFill>
                  <a:srgbClr val="FFC000"/>
                </a:solidFill>
                <a:latin typeface="Arial Black" panose="020B0A04020102020204" pitchFamily="34" charset="0"/>
              </a:rPr>
              <a:t>citizens of Bangladesh only</a:t>
            </a:r>
            <a:r>
              <a:rPr lang="en-US" dirty="0"/>
              <a:t>. These are 12 rights enumerated in Articles 27, 28, 29, 30, 31, 36, 37, 38, 39, 40, 42 and 43.</a:t>
            </a:r>
          </a:p>
        </p:txBody>
      </p:sp>
      <p:pic>
        <p:nvPicPr>
          <p:cNvPr id="8" name="Picture 7">
            <a:extLst>
              <a:ext uri="{FF2B5EF4-FFF2-40B4-BE49-F238E27FC236}">
                <a16:creationId xmlns:a16="http://schemas.microsoft.com/office/drawing/2014/main" id="{EC74BF25-BF8E-FD85-CE8F-5BFF27E5BF56}"/>
              </a:ext>
            </a:extLst>
          </p:cNvPr>
          <p:cNvPicPr>
            <a:picLocks noChangeAspect="1"/>
          </p:cNvPicPr>
          <p:nvPr/>
        </p:nvPicPr>
        <p:blipFill>
          <a:blip r:embed="rId2"/>
          <a:stretch>
            <a:fillRect/>
          </a:stretch>
        </p:blipFill>
        <p:spPr>
          <a:xfrm>
            <a:off x="5867400" y="1752600"/>
            <a:ext cx="3124200" cy="4724400"/>
          </a:xfrm>
          <a:prstGeom prst="rect">
            <a:avLst/>
          </a:prstGeom>
        </p:spPr>
      </p:pic>
    </p:spTree>
    <p:extLst>
      <p:ext uri="{BB962C8B-B14F-4D97-AF65-F5344CB8AC3E}">
        <p14:creationId xmlns:p14="http://schemas.microsoft.com/office/powerpoint/2010/main" val="589245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04800" y="1752600"/>
            <a:ext cx="5867400" cy="4572000"/>
          </a:xfrm>
        </p:spPr>
        <p:txBody>
          <a:bodyPr>
            <a:normAutofit fontScale="92500" lnSpcReduction="10000"/>
          </a:bodyPr>
          <a:lstStyle/>
          <a:p>
            <a:pPr algn="l"/>
            <a:r>
              <a:rPr lang="en-US" sz="2400" b="1" i="1" dirty="0"/>
              <a:t>Rights on which </a:t>
            </a:r>
            <a:r>
              <a:rPr lang="en-US" sz="2400" b="1" i="1" u="sng" dirty="0">
                <a:solidFill>
                  <a:srgbClr val="FFC000"/>
                </a:solidFill>
              </a:rPr>
              <a:t>reasonable restriction </a:t>
            </a:r>
            <a:r>
              <a:rPr lang="en-US" sz="2400" b="1" i="1" dirty="0"/>
              <a:t>can be imposed: </a:t>
            </a:r>
          </a:p>
          <a:p>
            <a:pPr algn="l"/>
            <a:r>
              <a:rPr lang="en-US" sz="2400" b="1" i="1" dirty="0"/>
              <a:t>they are following:</a:t>
            </a:r>
          </a:p>
          <a:p>
            <a:pPr algn="l"/>
            <a:endParaRPr lang="en-US" sz="2400" b="1" i="1" dirty="0"/>
          </a:p>
          <a:p>
            <a:pPr marL="457200" indent="-457200" algn="l">
              <a:buFont typeface="+mj-lt"/>
              <a:buAutoNum type="arabicPeriod"/>
            </a:pPr>
            <a:r>
              <a:rPr lang="en-US" sz="2400" b="1" i="1" dirty="0"/>
              <a:t>Freedom of movement (Art. 36)</a:t>
            </a:r>
          </a:p>
          <a:p>
            <a:pPr marL="457200" indent="-457200" algn="l">
              <a:buFont typeface="+mj-lt"/>
              <a:buAutoNum type="arabicPeriod"/>
            </a:pPr>
            <a:r>
              <a:rPr lang="en-US" sz="2400" b="1" i="1" dirty="0"/>
              <a:t>Freedom of Assembly (Art. 37)</a:t>
            </a:r>
          </a:p>
          <a:p>
            <a:pPr marL="457200" indent="-457200" algn="l">
              <a:buFont typeface="+mj-lt"/>
              <a:buAutoNum type="arabicPeriod"/>
            </a:pPr>
            <a:r>
              <a:rPr lang="en-US" sz="2400" b="1" i="1" dirty="0"/>
              <a:t>Freedom of Association (Art. 38)</a:t>
            </a:r>
          </a:p>
          <a:p>
            <a:pPr marL="457200" indent="-457200" algn="l">
              <a:buFont typeface="+mj-lt"/>
              <a:buAutoNum type="arabicPeriod"/>
            </a:pPr>
            <a:r>
              <a:rPr lang="en-US" sz="2400" b="1" i="1" dirty="0"/>
              <a:t>Freedom of thought and conscience and of speech (Art. 39)</a:t>
            </a:r>
          </a:p>
          <a:p>
            <a:pPr marL="457200" indent="-457200" algn="l">
              <a:buFont typeface="+mj-lt"/>
              <a:buAutoNum type="arabicPeriod"/>
            </a:pPr>
            <a:r>
              <a:rPr lang="en-US" sz="2400" b="1" i="1" dirty="0"/>
              <a:t>Freedom of religion (Art. 40)</a:t>
            </a:r>
          </a:p>
          <a:p>
            <a:pPr marL="457200" indent="-457200" algn="l">
              <a:buFont typeface="+mj-lt"/>
              <a:buAutoNum type="arabicPeriod"/>
            </a:pPr>
            <a:r>
              <a:rPr lang="en-US" sz="2400" b="1" i="1" dirty="0"/>
              <a:t>Protection of home and correspondence (Art. 43)</a:t>
            </a:r>
            <a:endParaRPr lang="en-US" dirty="0"/>
          </a:p>
        </p:txBody>
      </p:sp>
      <p:sp>
        <p:nvSpPr>
          <p:cNvPr id="3" name="Title 2"/>
          <p:cNvSpPr>
            <a:spLocks noGrp="1"/>
          </p:cNvSpPr>
          <p:nvPr>
            <p:ph type="title"/>
          </p:nvPr>
        </p:nvSpPr>
        <p:spPr>
          <a:xfrm>
            <a:off x="1905000" y="685800"/>
            <a:ext cx="5029200" cy="990600"/>
          </a:xfrm>
        </p:spPr>
        <p:txBody>
          <a:bodyPr>
            <a:normAutofit/>
          </a:bodyPr>
          <a:lstStyle/>
          <a:p>
            <a:r>
              <a:rPr lang="en-US" sz="2800" i="1" u="sng" dirty="0">
                <a:solidFill>
                  <a:schemeClr val="bg1"/>
                </a:solidFill>
              </a:rPr>
              <a:t>Restriction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2200" y="1905000"/>
            <a:ext cx="2819400" cy="4800600"/>
          </a:xfrm>
          <a:prstGeom prst="rect">
            <a:avLst/>
          </a:prstGeom>
          <a:ln>
            <a:noFill/>
          </a:ln>
          <a:effectLst>
            <a:softEdge rad="112500"/>
          </a:effectLst>
        </p:spPr>
      </p:pic>
    </p:spTree>
    <p:extLst>
      <p:ext uri="{BB962C8B-B14F-4D97-AF65-F5344CB8AC3E}">
        <p14:creationId xmlns:p14="http://schemas.microsoft.com/office/powerpoint/2010/main" val="599796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 y="1600200"/>
            <a:ext cx="5105400" cy="5029200"/>
          </a:xfrm>
        </p:spPr>
        <p:txBody>
          <a:bodyPr>
            <a:normAutofit/>
          </a:bodyPr>
          <a:lstStyle/>
          <a:p>
            <a:endParaRPr lang="en-US" dirty="0"/>
          </a:p>
          <a:p>
            <a:pPr algn="just"/>
            <a:r>
              <a:rPr lang="en-US" sz="2400" b="1" u="sng" dirty="0">
                <a:solidFill>
                  <a:srgbClr val="FFC000"/>
                </a:solidFill>
              </a:rPr>
              <a:t>Article 44(1) provides </a:t>
            </a:r>
            <a:r>
              <a:rPr lang="en-US" dirty="0"/>
              <a:t>that the right to move the Supreme Court for enforcement of any of the fundamental rights is itself a fundamental right. </a:t>
            </a:r>
          </a:p>
          <a:p>
            <a:pPr algn="just"/>
            <a:r>
              <a:rPr lang="en-US" sz="2400" b="1" u="sng" dirty="0">
                <a:solidFill>
                  <a:srgbClr val="FFC000"/>
                </a:solidFill>
              </a:rPr>
              <a:t>Art. 44(2) enables </a:t>
            </a:r>
            <a:r>
              <a:rPr lang="en-US" dirty="0"/>
              <a:t>parliament to confer the jurisdiction to enforce fundamental rights on any other court, but such conferment cannot be in derogation of the power of the Supreme Court </a:t>
            </a:r>
            <a:r>
              <a:rPr lang="en-US" sz="2400" b="1" u="sng" dirty="0">
                <a:solidFill>
                  <a:srgbClr val="FFC000"/>
                </a:solidFill>
              </a:rPr>
              <a:t>under Art. 102(1) </a:t>
            </a:r>
            <a:r>
              <a:rPr lang="en-US" dirty="0"/>
              <a:t>which means that such other court may be given concurrent, but not exclusive, power of enforcement of fundamental rights. The Court must always have the power of enforcement of fundamental rights.</a:t>
            </a:r>
          </a:p>
        </p:txBody>
      </p:sp>
      <p:sp>
        <p:nvSpPr>
          <p:cNvPr id="3" name="Title 2"/>
          <p:cNvSpPr>
            <a:spLocks noGrp="1"/>
          </p:cNvSpPr>
          <p:nvPr>
            <p:ph type="title"/>
          </p:nvPr>
        </p:nvSpPr>
        <p:spPr>
          <a:xfrm>
            <a:off x="914400" y="381000"/>
            <a:ext cx="7543800" cy="762000"/>
          </a:xfrm>
        </p:spPr>
        <p:txBody>
          <a:bodyPr>
            <a:normAutofit/>
          </a:bodyPr>
          <a:lstStyle/>
          <a:p>
            <a:r>
              <a:rPr lang="en-US" sz="2400" dirty="0">
                <a:solidFill>
                  <a:schemeClr val="bg1"/>
                </a:solidFill>
              </a:rPr>
              <a:t>Enforcement of Fundamental Rights </a:t>
            </a:r>
          </a:p>
        </p:txBody>
      </p:sp>
      <p:pic>
        <p:nvPicPr>
          <p:cNvPr id="5" name="Picture 4">
            <a:extLst>
              <a:ext uri="{FF2B5EF4-FFF2-40B4-BE49-F238E27FC236}">
                <a16:creationId xmlns:a16="http://schemas.microsoft.com/office/drawing/2014/main" id="{8E37B633-BFBD-503E-1032-4CAEAAF0AB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1752600"/>
            <a:ext cx="3962400" cy="4724400"/>
          </a:xfrm>
          <a:prstGeom prst="rect">
            <a:avLst/>
          </a:prstGeom>
        </p:spPr>
      </p:pic>
    </p:spTree>
    <p:extLst>
      <p:ext uri="{BB962C8B-B14F-4D97-AF65-F5344CB8AC3E}">
        <p14:creationId xmlns:p14="http://schemas.microsoft.com/office/powerpoint/2010/main" val="3836889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57200" y="2020824"/>
            <a:ext cx="5029200" cy="4075176"/>
          </a:xfrm>
        </p:spPr>
        <p:txBody>
          <a:bodyPr/>
          <a:lstStyle/>
          <a:p>
            <a:endParaRPr lang="en-US" b="1" dirty="0"/>
          </a:p>
          <a:p>
            <a:pPr algn="just"/>
            <a:r>
              <a:rPr lang="en-US" b="1" dirty="0">
                <a:solidFill>
                  <a:srgbClr val="FFC000"/>
                </a:solidFill>
              </a:rPr>
              <a:t>Writ</a:t>
            </a:r>
            <a:r>
              <a:rPr lang="en-US" b="1" dirty="0"/>
              <a:t> means a written document by which one is summoned or required to do or refrain from doing something.</a:t>
            </a:r>
          </a:p>
          <a:p>
            <a:endParaRPr lang="en-US" b="1" dirty="0"/>
          </a:p>
          <a:p>
            <a:pPr algn="l"/>
            <a:r>
              <a:rPr lang="en-US" b="1" dirty="0">
                <a:solidFill>
                  <a:srgbClr val="FFC000"/>
                </a:solidFill>
              </a:rPr>
              <a:t>Classification of Writs</a:t>
            </a:r>
          </a:p>
          <a:p>
            <a:r>
              <a:rPr lang="en-US" b="1" dirty="0"/>
              <a:t> (I).Habeas Corpus</a:t>
            </a:r>
          </a:p>
          <a:p>
            <a:r>
              <a:rPr lang="en-US" b="1" dirty="0"/>
              <a:t>(II).Certiorari</a:t>
            </a:r>
          </a:p>
          <a:p>
            <a:r>
              <a:rPr lang="en-US" b="1" dirty="0"/>
              <a:t>(III).Prohibition</a:t>
            </a:r>
          </a:p>
          <a:p>
            <a:r>
              <a:rPr lang="en-US" b="1" dirty="0"/>
              <a:t>(IV).Mandamus</a:t>
            </a:r>
          </a:p>
          <a:p>
            <a:r>
              <a:rPr lang="en-US" b="1" dirty="0"/>
              <a:t>(V).Quo Warranto</a:t>
            </a:r>
          </a:p>
          <a:p>
            <a:endParaRPr lang="en-US" b="1" dirty="0"/>
          </a:p>
        </p:txBody>
      </p:sp>
      <p:sp>
        <p:nvSpPr>
          <p:cNvPr id="3" name="Title 2"/>
          <p:cNvSpPr>
            <a:spLocks noGrp="1"/>
          </p:cNvSpPr>
          <p:nvPr>
            <p:ph type="title"/>
          </p:nvPr>
        </p:nvSpPr>
        <p:spPr/>
        <p:txBody>
          <a:bodyPr>
            <a:normAutofit/>
          </a:bodyPr>
          <a:lstStyle/>
          <a:p>
            <a:r>
              <a:rPr lang="en-US" sz="3200" dirty="0"/>
              <a:t>Writ</a:t>
            </a:r>
          </a:p>
        </p:txBody>
      </p:sp>
      <p:pic>
        <p:nvPicPr>
          <p:cNvPr id="4" name="Picture 3">
            <a:extLst>
              <a:ext uri="{FF2B5EF4-FFF2-40B4-BE49-F238E27FC236}">
                <a16:creationId xmlns:a16="http://schemas.microsoft.com/office/drawing/2014/main" id="{955A4E13-53C9-67B4-66BB-9CBA4DD2A7CB}"/>
              </a:ext>
            </a:extLst>
          </p:cNvPr>
          <p:cNvPicPr>
            <a:picLocks noChangeAspect="1"/>
          </p:cNvPicPr>
          <p:nvPr/>
        </p:nvPicPr>
        <p:blipFill>
          <a:blip r:embed="rId2"/>
          <a:stretch>
            <a:fillRect/>
          </a:stretch>
        </p:blipFill>
        <p:spPr>
          <a:xfrm>
            <a:off x="5715000" y="2286000"/>
            <a:ext cx="2895600" cy="3810000"/>
          </a:xfrm>
          <a:prstGeom prst="rect">
            <a:avLst/>
          </a:prstGeom>
        </p:spPr>
      </p:pic>
    </p:spTree>
    <p:extLst>
      <p:ext uri="{BB962C8B-B14F-4D97-AF65-F5344CB8AC3E}">
        <p14:creationId xmlns:p14="http://schemas.microsoft.com/office/powerpoint/2010/main" val="12549365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52400" y="1752600"/>
            <a:ext cx="8153400" cy="4953000"/>
          </a:xfrm>
        </p:spPr>
        <p:txBody>
          <a:bodyPr>
            <a:normAutofit/>
          </a:bodyPr>
          <a:lstStyle/>
          <a:p>
            <a:pPr marL="457200" indent="-457200" algn="l">
              <a:buAutoNum type="arabicPeriod"/>
            </a:pPr>
            <a:r>
              <a:rPr lang="en-US" b="1" dirty="0"/>
              <a:t>Habeas Corpus means 'have his body' i.e.to </a:t>
            </a:r>
            <a:r>
              <a:rPr lang="en-US" b="1" dirty="0">
                <a:highlight>
                  <a:srgbClr val="000000"/>
                </a:highlight>
              </a:rPr>
              <a:t>have the body before the Court. </a:t>
            </a:r>
            <a:r>
              <a:rPr lang="en-US" b="1" dirty="0"/>
              <a:t>So it is a kind of order of the Court that commands the authorities holding an individual in custody to bring that person before Court. The authorities must then explain in the Court why the person is being held.</a:t>
            </a:r>
          </a:p>
          <a:p>
            <a:pPr marL="457200" indent="-457200" algn="l">
              <a:buAutoNum type="arabicPeriod"/>
            </a:pPr>
            <a:r>
              <a:rPr lang="en-US" b="1" dirty="0"/>
              <a:t>The High Court Division, on the application of any person, directs that a person in custody be brought before it to satisfy itself as to whether he is being held in custody with or without lawful authority. If the Court finds that he is being illegally held in custody by the authority, it then can declare the same to be without lawful authority</a:t>
            </a:r>
          </a:p>
          <a:p>
            <a:pPr algn="l"/>
            <a:endParaRPr lang="en-US" sz="2400" b="1" dirty="0"/>
          </a:p>
        </p:txBody>
      </p:sp>
      <p:sp>
        <p:nvSpPr>
          <p:cNvPr id="3" name="Title 2"/>
          <p:cNvSpPr>
            <a:spLocks noGrp="1"/>
          </p:cNvSpPr>
          <p:nvPr>
            <p:ph type="title"/>
          </p:nvPr>
        </p:nvSpPr>
        <p:spPr/>
        <p:txBody>
          <a:bodyPr/>
          <a:lstStyle/>
          <a:p>
            <a:r>
              <a:rPr lang="en-US" dirty="0"/>
              <a:t>(I). </a:t>
            </a:r>
            <a:r>
              <a:rPr lang="en-US" dirty="0">
                <a:highlight>
                  <a:srgbClr val="FFFF00"/>
                </a:highlight>
              </a:rPr>
              <a:t>Writ of Habeas Corpus Task for Students </a:t>
            </a:r>
          </a:p>
        </p:txBody>
      </p:sp>
    </p:spTree>
    <p:extLst>
      <p:ext uri="{BB962C8B-B14F-4D97-AF65-F5344CB8AC3E}">
        <p14:creationId xmlns:p14="http://schemas.microsoft.com/office/powerpoint/2010/main" val="76155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96D1ED-3DE2-E428-EFFB-C970DC100A4D}"/>
              </a:ext>
            </a:extLst>
          </p:cNvPr>
          <p:cNvSpPr>
            <a:spLocks noGrp="1"/>
          </p:cNvSpPr>
          <p:nvPr>
            <p:ph sz="quarter" idx="13"/>
          </p:nvPr>
        </p:nvSpPr>
        <p:spPr/>
        <p:txBody>
          <a:bodyPr>
            <a:normAutofit fontScale="92500" lnSpcReduction="10000"/>
          </a:bodyPr>
          <a:lstStyle/>
          <a:p>
            <a:r>
              <a:rPr lang="en-US" sz="2600" dirty="0">
                <a:solidFill>
                  <a:schemeClr val="bg1"/>
                </a:solidFill>
                <a:highlight>
                  <a:srgbClr val="FFFF00"/>
                </a:highlight>
              </a:rPr>
              <a:t>(II). Writ of Mandamus                                                                          </a:t>
            </a:r>
          </a:p>
          <a:p>
            <a:pPr algn="just"/>
            <a:r>
              <a:rPr lang="en-US" dirty="0"/>
              <a:t>Mandamus means 'we command'. By writ of mandamus, the superior court directs any person, corporation, lower court or government to do something, specified therein, which pertains to his or their office and is in the nature of a public duty. This writ is issued when the lower tribunal has declined to exercise jurisdiction vested in it or any public authority declined to do what he is required by law to do.</a:t>
            </a:r>
          </a:p>
          <a:p>
            <a:endParaRPr lang="en-US" dirty="0"/>
          </a:p>
          <a:p>
            <a:r>
              <a:rPr lang="en-US" b="1" u="sng" dirty="0">
                <a:solidFill>
                  <a:schemeClr val="bg1"/>
                </a:solidFill>
                <a:highlight>
                  <a:srgbClr val="FFFF00"/>
                </a:highlight>
              </a:rPr>
              <a:t>(III). Writ of prohibition                                                                       </a:t>
            </a:r>
          </a:p>
          <a:p>
            <a:pPr algn="just"/>
            <a:r>
              <a:rPr lang="en-US" dirty="0"/>
              <a:t>Prohibition  means 'to forbid' from doing something. In other words, it is a writ issued by the superior court to a lower court, tribunal or administrative authority prohibiting it from doing something which it is not authorized by law to do.15                                                Prohibition is a preventive writ and issued to stop illegal exercise of power of jurisdiction to the detriment of any legal right of a person.</a:t>
            </a:r>
          </a:p>
          <a:p>
            <a:endParaRPr lang="en-US" dirty="0"/>
          </a:p>
        </p:txBody>
      </p:sp>
      <p:sp>
        <p:nvSpPr>
          <p:cNvPr id="3" name="Title 2">
            <a:extLst>
              <a:ext uri="{FF2B5EF4-FFF2-40B4-BE49-F238E27FC236}">
                <a16:creationId xmlns:a16="http://schemas.microsoft.com/office/drawing/2014/main" id="{5B71944B-E2AC-BE7F-9AE6-BAE7F5185FA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48541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6200" y="1828800"/>
            <a:ext cx="6553200" cy="4724400"/>
          </a:xfrm>
        </p:spPr>
        <p:txBody>
          <a:bodyPr>
            <a:normAutofit fontScale="77500" lnSpcReduction="20000"/>
          </a:bodyPr>
          <a:lstStyle/>
          <a:p>
            <a:pPr algn="l"/>
            <a:r>
              <a:rPr lang="en-US" sz="2900" dirty="0"/>
              <a:t>Certiorari means </a:t>
            </a:r>
            <a:r>
              <a:rPr lang="en-US" sz="2900" dirty="0">
                <a:highlight>
                  <a:srgbClr val="FFFF00"/>
                </a:highlight>
              </a:rPr>
              <a:t>'</a:t>
            </a:r>
            <a:r>
              <a:rPr lang="en-US" sz="2900" b="1" dirty="0">
                <a:solidFill>
                  <a:schemeClr val="bg1"/>
                </a:solidFill>
                <a:highlight>
                  <a:srgbClr val="FFFF00"/>
                </a:highlight>
              </a:rPr>
              <a:t>be certified' of the proceedings of any lower court or tribuna</a:t>
            </a:r>
            <a:r>
              <a:rPr lang="en-US" sz="2900" b="1" dirty="0">
                <a:solidFill>
                  <a:schemeClr val="bg1"/>
                </a:solidFill>
              </a:rPr>
              <a:t>l </a:t>
            </a:r>
            <a:r>
              <a:rPr lang="en-US" sz="2900" dirty="0"/>
              <a:t>to be investigated by the superior court. Records of any pending or concluded proceedings before any authority or court including a tribunal can be called for by the High Court Division of the Supreme Court of Bangladesh for its examination as to the legality or otherwise of the said proceedings.</a:t>
            </a:r>
          </a:p>
          <a:p>
            <a:pPr algn="l"/>
            <a:endParaRPr lang="en-US" sz="2900" dirty="0"/>
          </a:p>
          <a:p>
            <a:pPr algn="l"/>
            <a:r>
              <a:rPr lang="en-US" sz="2900" dirty="0"/>
              <a:t>In a writ of certiorari, </a:t>
            </a:r>
            <a:r>
              <a:rPr lang="en-US" sz="2900" b="1" dirty="0">
                <a:solidFill>
                  <a:schemeClr val="bg1"/>
                </a:solidFill>
                <a:highlight>
                  <a:srgbClr val="FFFF00"/>
                </a:highlight>
              </a:rPr>
              <a:t>superior court interferes when the lower court or tribunal acts without any jurisdiction </a:t>
            </a:r>
            <a:r>
              <a:rPr lang="en-US" sz="2900" dirty="0"/>
              <a:t>or in excess of its existing jurisdiction or in cases where it fails to exercise its jurisdiction – </a:t>
            </a:r>
          </a:p>
          <a:p>
            <a:pPr algn="l"/>
            <a:r>
              <a:rPr lang="en-US" sz="2900" b="1" u="sng" dirty="0"/>
              <a:t>for example, </a:t>
            </a:r>
            <a:r>
              <a:rPr lang="en-US" sz="2900" dirty="0"/>
              <a:t>when it decides a case without giving an opportunity to the parties to be heard or violates the principle of natural justice or if there is an error apparent on the face of the record of such proceedings</a:t>
            </a:r>
          </a:p>
          <a:p>
            <a:endParaRPr lang="en-US" dirty="0"/>
          </a:p>
        </p:txBody>
      </p:sp>
      <p:sp>
        <p:nvSpPr>
          <p:cNvPr id="3" name="Title 2"/>
          <p:cNvSpPr>
            <a:spLocks noGrp="1"/>
          </p:cNvSpPr>
          <p:nvPr>
            <p:ph type="title"/>
          </p:nvPr>
        </p:nvSpPr>
        <p:spPr/>
        <p:txBody>
          <a:bodyPr/>
          <a:lstStyle/>
          <a:p>
            <a:r>
              <a:rPr lang="en-US" sz="2000" dirty="0">
                <a:highlight>
                  <a:srgbClr val="FFFF00"/>
                </a:highlight>
              </a:rPr>
              <a:t>(IV). Writ of Certiorari</a:t>
            </a:r>
            <a:br>
              <a:rPr lang="en-US" dirty="0"/>
            </a:b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77000" y="1752600"/>
            <a:ext cx="2590800" cy="4724400"/>
          </a:xfrm>
          <a:prstGeom prst="rect">
            <a:avLst/>
          </a:prstGeom>
        </p:spPr>
      </p:pic>
    </p:spTree>
    <p:extLst>
      <p:ext uri="{BB962C8B-B14F-4D97-AF65-F5344CB8AC3E}">
        <p14:creationId xmlns:p14="http://schemas.microsoft.com/office/powerpoint/2010/main" val="8073081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111</TotalTime>
  <Words>1600</Words>
  <Application>Microsoft Office PowerPoint</Application>
  <PresentationFormat>On-screen Show (4:3)</PresentationFormat>
  <Paragraphs>83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 Black</vt:lpstr>
      <vt:lpstr>Garamond</vt:lpstr>
      <vt:lpstr>BlackTie</vt:lpstr>
      <vt:lpstr>Writ</vt:lpstr>
      <vt:lpstr>What are fundamental rights? </vt:lpstr>
      <vt:lpstr>Fundamental Rights in the Constitution of Bangladesh</vt:lpstr>
      <vt:lpstr>Restriction </vt:lpstr>
      <vt:lpstr>Enforcement of Fundamental Rights </vt:lpstr>
      <vt:lpstr>Writ</vt:lpstr>
      <vt:lpstr>(I). Writ of Habeas Corpus Task for Students </vt:lpstr>
      <vt:lpstr>PowerPoint Presentation</vt:lpstr>
      <vt:lpstr>(IV). Writ of Certiorari </vt:lpstr>
      <vt:lpstr>PowerPoint Presentation</vt:lpstr>
      <vt:lpstr>Powers of High Court Division to issue certain orders and directions, etc</vt:lpstr>
      <vt:lpstr>PowerPoint Presentation</vt:lpstr>
      <vt:lpstr>PowerPoint Presentation</vt:lpstr>
      <vt:lpstr>Powers of High Court Division to issue certain orders and directions, etc</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Maxim 9 &amp;10</dc:title>
  <dc:creator>Home</dc:creator>
  <cp:lastModifiedBy>DIU</cp:lastModifiedBy>
  <cp:revision>10</cp:revision>
  <dcterms:created xsi:type="dcterms:W3CDTF">2022-09-22T11:23:52Z</dcterms:created>
  <dcterms:modified xsi:type="dcterms:W3CDTF">2022-10-02T03:53:11Z</dcterms:modified>
</cp:coreProperties>
</file>