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7" r:id="rId2"/>
    <p:sldId id="260" r:id="rId3"/>
    <p:sldId id="259" r:id="rId4"/>
    <p:sldId id="297" r:id="rId5"/>
    <p:sldId id="333" r:id="rId6"/>
    <p:sldId id="332" r:id="rId7"/>
    <p:sldId id="301" r:id="rId8"/>
    <p:sldId id="334" r:id="rId9"/>
    <p:sldId id="302" r:id="rId10"/>
    <p:sldId id="298" r:id="rId11"/>
    <p:sldId id="299" r:id="rId12"/>
    <p:sldId id="304" r:id="rId13"/>
    <p:sldId id="305" r:id="rId14"/>
    <p:sldId id="303" r:id="rId15"/>
    <p:sldId id="306" r:id="rId16"/>
    <p:sldId id="307" r:id="rId17"/>
    <p:sldId id="308" r:id="rId18"/>
    <p:sldId id="309" r:id="rId19"/>
    <p:sldId id="310" r:id="rId20"/>
    <p:sldId id="311" r:id="rId21"/>
    <p:sldId id="312" r:id="rId22"/>
    <p:sldId id="313" r:id="rId23"/>
    <p:sldId id="314" r:id="rId24"/>
    <p:sldId id="315" r:id="rId25"/>
    <p:sldId id="316" r:id="rId26"/>
    <p:sldId id="317" r:id="rId27"/>
    <p:sldId id="319" r:id="rId28"/>
    <p:sldId id="320" r:id="rId29"/>
    <p:sldId id="321" r:id="rId30"/>
    <p:sldId id="324" r:id="rId31"/>
    <p:sldId id="322" r:id="rId32"/>
    <p:sldId id="325" r:id="rId33"/>
    <p:sldId id="326" r:id="rId34"/>
    <p:sldId id="327" r:id="rId35"/>
    <p:sldId id="328" r:id="rId36"/>
    <p:sldId id="329" r:id="rId37"/>
    <p:sldId id="330" r:id="rId38"/>
    <p:sldId id="331" r:id="rId39"/>
  </p:sldIdLst>
  <p:sldSz cx="14630400" cy="9144000"/>
  <p:notesSz cx="6858000" cy="9144000"/>
  <p:defaultTextStyle>
    <a:defPPr>
      <a:defRPr lang="en-US"/>
    </a:defPPr>
    <a:lvl1pPr marL="0" algn="l" defTabSz="1358524" rtl="0" eaLnBrk="1" latinLnBrk="0" hangingPunct="1">
      <a:defRPr sz="2700" kern="1200">
        <a:solidFill>
          <a:schemeClr val="tx1"/>
        </a:solidFill>
        <a:latin typeface="+mn-lt"/>
        <a:ea typeface="+mn-ea"/>
        <a:cs typeface="+mn-cs"/>
      </a:defRPr>
    </a:lvl1pPr>
    <a:lvl2pPr marL="679262" algn="l" defTabSz="1358524" rtl="0" eaLnBrk="1" latinLnBrk="0" hangingPunct="1">
      <a:defRPr sz="2700" kern="1200">
        <a:solidFill>
          <a:schemeClr val="tx1"/>
        </a:solidFill>
        <a:latin typeface="+mn-lt"/>
        <a:ea typeface="+mn-ea"/>
        <a:cs typeface="+mn-cs"/>
      </a:defRPr>
    </a:lvl2pPr>
    <a:lvl3pPr marL="1358524" algn="l" defTabSz="1358524" rtl="0" eaLnBrk="1" latinLnBrk="0" hangingPunct="1">
      <a:defRPr sz="2700" kern="1200">
        <a:solidFill>
          <a:schemeClr val="tx1"/>
        </a:solidFill>
        <a:latin typeface="+mn-lt"/>
        <a:ea typeface="+mn-ea"/>
        <a:cs typeface="+mn-cs"/>
      </a:defRPr>
    </a:lvl3pPr>
    <a:lvl4pPr marL="2037786" algn="l" defTabSz="1358524" rtl="0" eaLnBrk="1" latinLnBrk="0" hangingPunct="1">
      <a:defRPr sz="2700" kern="1200">
        <a:solidFill>
          <a:schemeClr val="tx1"/>
        </a:solidFill>
        <a:latin typeface="+mn-lt"/>
        <a:ea typeface="+mn-ea"/>
        <a:cs typeface="+mn-cs"/>
      </a:defRPr>
    </a:lvl4pPr>
    <a:lvl5pPr marL="2717048" algn="l" defTabSz="1358524" rtl="0" eaLnBrk="1" latinLnBrk="0" hangingPunct="1">
      <a:defRPr sz="2700" kern="1200">
        <a:solidFill>
          <a:schemeClr val="tx1"/>
        </a:solidFill>
        <a:latin typeface="+mn-lt"/>
        <a:ea typeface="+mn-ea"/>
        <a:cs typeface="+mn-cs"/>
      </a:defRPr>
    </a:lvl5pPr>
    <a:lvl6pPr marL="3396310" algn="l" defTabSz="1358524" rtl="0" eaLnBrk="1" latinLnBrk="0" hangingPunct="1">
      <a:defRPr sz="2700" kern="1200">
        <a:solidFill>
          <a:schemeClr val="tx1"/>
        </a:solidFill>
        <a:latin typeface="+mn-lt"/>
        <a:ea typeface="+mn-ea"/>
        <a:cs typeface="+mn-cs"/>
      </a:defRPr>
    </a:lvl6pPr>
    <a:lvl7pPr marL="4075572" algn="l" defTabSz="1358524" rtl="0" eaLnBrk="1" latinLnBrk="0" hangingPunct="1">
      <a:defRPr sz="2700" kern="1200">
        <a:solidFill>
          <a:schemeClr val="tx1"/>
        </a:solidFill>
        <a:latin typeface="+mn-lt"/>
        <a:ea typeface="+mn-ea"/>
        <a:cs typeface="+mn-cs"/>
      </a:defRPr>
    </a:lvl7pPr>
    <a:lvl8pPr marL="4754834" algn="l" defTabSz="1358524" rtl="0" eaLnBrk="1" latinLnBrk="0" hangingPunct="1">
      <a:defRPr sz="2700" kern="1200">
        <a:solidFill>
          <a:schemeClr val="tx1"/>
        </a:solidFill>
        <a:latin typeface="+mn-lt"/>
        <a:ea typeface="+mn-ea"/>
        <a:cs typeface="+mn-cs"/>
      </a:defRPr>
    </a:lvl8pPr>
    <a:lvl9pPr marL="5434096" algn="l" defTabSz="1358524" rtl="0" eaLnBrk="1" latinLnBrk="0" hangingPunct="1">
      <a:defRPr sz="27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33" d="100"/>
          <a:sy n="33" d="100"/>
        </p:scale>
        <p:origin x="-426" y="-96"/>
      </p:cViewPr>
      <p:guideLst>
        <p:guide orient="horz" pos="2880"/>
        <p:guide pos="460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9F6B94-F02A-403D-9F1A-A9B3FDF65A20}" type="datetimeFigureOut">
              <a:rPr lang="en-US" smtClean="0"/>
              <a:pPr/>
              <a:t>12/3/2017</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BD67C0-05AC-48E8-B7EA-CF861DF7C86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1358524" rtl="0" eaLnBrk="1" latinLnBrk="0" hangingPunct="1">
      <a:defRPr sz="1800" kern="1200">
        <a:solidFill>
          <a:schemeClr val="tx1"/>
        </a:solidFill>
        <a:latin typeface="+mn-lt"/>
        <a:ea typeface="+mn-ea"/>
        <a:cs typeface="+mn-cs"/>
      </a:defRPr>
    </a:lvl1pPr>
    <a:lvl2pPr marL="679262" algn="l" defTabSz="1358524" rtl="0" eaLnBrk="1" latinLnBrk="0" hangingPunct="1">
      <a:defRPr sz="1800" kern="1200">
        <a:solidFill>
          <a:schemeClr val="tx1"/>
        </a:solidFill>
        <a:latin typeface="+mn-lt"/>
        <a:ea typeface="+mn-ea"/>
        <a:cs typeface="+mn-cs"/>
      </a:defRPr>
    </a:lvl2pPr>
    <a:lvl3pPr marL="1358524" algn="l" defTabSz="1358524" rtl="0" eaLnBrk="1" latinLnBrk="0" hangingPunct="1">
      <a:defRPr sz="1800" kern="1200">
        <a:solidFill>
          <a:schemeClr val="tx1"/>
        </a:solidFill>
        <a:latin typeface="+mn-lt"/>
        <a:ea typeface="+mn-ea"/>
        <a:cs typeface="+mn-cs"/>
      </a:defRPr>
    </a:lvl3pPr>
    <a:lvl4pPr marL="2037786" algn="l" defTabSz="1358524" rtl="0" eaLnBrk="1" latinLnBrk="0" hangingPunct="1">
      <a:defRPr sz="1800" kern="1200">
        <a:solidFill>
          <a:schemeClr val="tx1"/>
        </a:solidFill>
        <a:latin typeface="+mn-lt"/>
        <a:ea typeface="+mn-ea"/>
        <a:cs typeface="+mn-cs"/>
      </a:defRPr>
    </a:lvl4pPr>
    <a:lvl5pPr marL="2717048" algn="l" defTabSz="1358524" rtl="0" eaLnBrk="1" latinLnBrk="0" hangingPunct="1">
      <a:defRPr sz="1800" kern="1200">
        <a:solidFill>
          <a:schemeClr val="tx1"/>
        </a:solidFill>
        <a:latin typeface="+mn-lt"/>
        <a:ea typeface="+mn-ea"/>
        <a:cs typeface="+mn-cs"/>
      </a:defRPr>
    </a:lvl5pPr>
    <a:lvl6pPr marL="3396310" algn="l" defTabSz="1358524" rtl="0" eaLnBrk="1" latinLnBrk="0" hangingPunct="1">
      <a:defRPr sz="1800" kern="1200">
        <a:solidFill>
          <a:schemeClr val="tx1"/>
        </a:solidFill>
        <a:latin typeface="+mn-lt"/>
        <a:ea typeface="+mn-ea"/>
        <a:cs typeface="+mn-cs"/>
      </a:defRPr>
    </a:lvl6pPr>
    <a:lvl7pPr marL="4075572" algn="l" defTabSz="1358524" rtl="0" eaLnBrk="1" latinLnBrk="0" hangingPunct="1">
      <a:defRPr sz="1800" kern="1200">
        <a:solidFill>
          <a:schemeClr val="tx1"/>
        </a:solidFill>
        <a:latin typeface="+mn-lt"/>
        <a:ea typeface="+mn-ea"/>
        <a:cs typeface="+mn-cs"/>
      </a:defRPr>
    </a:lvl7pPr>
    <a:lvl8pPr marL="4754834" algn="l" defTabSz="1358524" rtl="0" eaLnBrk="1" latinLnBrk="0" hangingPunct="1">
      <a:defRPr sz="1800" kern="1200">
        <a:solidFill>
          <a:schemeClr val="tx1"/>
        </a:solidFill>
        <a:latin typeface="+mn-lt"/>
        <a:ea typeface="+mn-ea"/>
        <a:cs typeface="+mn-cs"/>
      </a:defRPr>
    </a:lvl8pPr>
    <a:lvl9pPr marL="5434096" algn="l" defTabSz="1358524"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5BF232-9A7A-4FC8-BF7A-FB2A97230789}" type="slidenum">
              <a:rPr lang="en-GB" smtClean="0"/>
              <a:pPr/>
              <a:t>26</a:t>
            </a:fld>
            <a:endParaRPr lang="en-GB"/>
          </a:p>
        </p:txBody>
      </p:sp>
    </p:spTree>
    <p:extLst>
      <p:ext uri="{BB962C8B-B14F-4D97-AF65-F5344CB8AC3E}">
        <p14:creationId xmlns:p14="http://schemas.microsoft.com/office/powerpoint/2010/main" xmlns="" val="3642088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5BF232-9A7A-4FC8-BF7A-FB2A97230789}" type="slidenum">
              <a:rPr lang="en-GB" smtClean="0"/>
              <a:pPr/>
              <a:t>27</a:t>
            </a:fld>
            <a:endParaRPr lang="en-GB"/>
          </a:p>
        </p:txBody>
      </p:sp>
    </p:spTree>
    <p:extLst>
      <p:ext uri="{BB962C8B-B14F-4D97-AF65-F5344CB8AC3E}">
        <p14:creationId xmlns:p14="http://schemas.microsoft.com/office/powerpoint/2010/main" xmlns="" val="3642088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5844" name="Slide Number Placeholder 3"/>
          <p:cNvSpPr>
            <a:spLocks noGrp="1"/>
          </p:cNvSpPr>
          <p:nvPr>
            <p:ph type="sldNum" sz="quarter" idx="5"/>
          </p:nvPr>
        </p:nvSpPr>
        <p:spPr/>
        <p:txBody>
          <a:bodyPr/>
          <a:lstStyle/>
          <a:p>
            <a:pPr>
              <a:defRPr/>
            </a:pPr>
            <a:fld id="{0C3298CC-B11E-49DB-AD8A-97C07C03D2AE}" type="slidenum">
              <a:rPr lang="en-US" smtClean="0"/>
              <a:pPr>
                <a:defRPr/>
              </a:pPr>
              <a:t>32</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5844" name="Slide Number Placeholder 3"/>
          <p:cNvSpPr>
            <a:spLocks noGrp="1"/>
          </p:cNvSpPr>
          <p:nvPr>
            <p:ph type="sldNum" sz="quarter" idx="5"/>
          </p:nvPr>
        </p:nvSpPr>
        <p:spPr/>
        <p:txBody>
          <a:bodyPr/>
          <a:lstStyle/>
          <a:p>
            <a:pPr>
              <a:defRPr/>
            </a:pPr>
            <a:fld id="{0C3298CC-B11E-49DB-AD8A-97C07C03D2AE}" type="slidenum">
              <a:rPr lang="en-US" smtClean="0"/>
              <a:pPr>
                <a:defRPr/>
              </a:pPr>
              <a:t>33</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5844" name="Slide Number Placeholder 3"/>
          <p:cNvSpPr>
            <a:spLocks noGrp="1"/>
          </p:cNvSpPr>
          <p:nvPr>
            <p:ph type="sldNum" sz="quarter" idx="5"/>
          </p:nvPr>
        </p:nvSpPr>
        <p:spPr/>
        <p:txBody>
          <a:bodyPr/>
          <a:lstStyle/>
          <a:p>
            <a:pPr>
              <a:defRPr/>
            </a:pPr>
            <a:fld id="{0C3298CC-B11E-49DB-AD8A-97C07C03D2AE}" type="slidenum">
              <a:rPr lang="en-US" smtClean="0"/>
              <a:pPr>
                <a:defRPr/>
              </a:pPr>
              <a:t>34</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5844" name="Slide Number Placeholder 3"/>
          <p:cNvSpPr>
            <a:spLocks noGrp="1"/>
          </p:cNvSpPr>
          <p:nvPr>
            <p:ph type="sldNum" sz="quarter" idx="5"/>
          </p:nvPr>
        </p:nvSpPr>
        <p:spPr/>
        <p:txBody>
          <a:bodyPr/>
          <a:lstStyle/>
          <a:p>
            <a:pPr>
              <a:defRPr/>
            </a:pPr>
            <a:fld id="{0C3298CC-B11E-49DB-AD8A-97C07C03D2AE}" type="slidenum">
              <a:rPr lang="en-US" smtClean="0"/>
              <a:pPr>
                <a:defRPr/>
              </a:pPr>
              <a:t>35</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5844" name="Slide Number Placeholder 3"/>
          <p:cNvSpPr>
            <a:spLocks noGrp="1"/>
          </p:cNvSpPr>
          <p:nvPr>
            <p:ph type="sldNum" sz="quarter" idx="5"/>
          </p:nvPr>
        </p:nvSpPr>
        <p:spPr/>
        <p:txBody>
          <a:bodyPr/>
          <a:lstStyle/>
          <a:p>
            <a:pPr>
              <a:defRPr/>
            </a:pPr>
            <a:fld id="{0C3298CC-B11E-49DB-AD8A-97C07C03D2AE}" type="slidenum">
              <a:rPr lang="en-US" smtClean="0"/>
              <a:pPr>
                <a:defRPr/>
              </a:pPr>
              <a:t>36</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5844" name="Slide Number Placeholder 3"/>
          <p:cNvSpPr>
            <a:spLocks noGrp="1"/>
          </p:cNvSpPr>
          <p:nvPr>
            <p:ph type="sldNum" sz="quarter" idx="5"/>
          </p:nvPr>
        </p:nvSpPr>
        <p:spPr/>
        <p:txBody>
          <a:bodyPr/>
          <a:lstStyle/>
          <a:p>
            <a:pPr>
              <a:defRPr/>
            </a:pPr>
            <a:fld id="{0C3298CC-B11E-49DB-AD8A-97C07C03D2AE}" type="slidenum">
              <a:rPr lang="en-US" smtClean="0"/>
              <a:pPr>
                <a:defRPr/>
              </a:pPr>
              <a:t>37</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840568"/>
            <a:ext cx="1243584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5181600"/>
            <a:ext cx="10241280" cy="2336800"/>
          </a:xfrm>
        </p:spPr>
        <p:txBody>
          <a:bodyPr/>
          <a:lstStyle>
            <a:lvl1pPr marL="0" indent="0" algn="ctr">
              <a:buNone/>
              <a:defRPr>
                <a:solidFill>
                  <a:schemeClr val="tx1">
                    <a:tint val="75000"/>
                  </a:schemeClr>
                </a:solidFill>
              </a:defRPr>
            </a:lvl1pPr>
            <a:lvl2pPr marL="679262" indent="0" algn="ctr">
              <a:buNone/>
              <a:defRPr>
                <a:solidFill>
                  <a:schemeClr val="tx1">
                    <a:tint val="75000"/>
                  </a:schemeClr>
                </a:solidFill>
              </a:defRPr>
            </a:lvl2pPr>
            <a:lvl3pPr marL="1358524" indent="0" algn="ctr">
              <a:buNone/>
              <a:defRPr>
                <a:solidFill>
                  <a:schemeClr val="tx1">
                    <a:tint val="75000"/>
                  </a:schemeClr>
                </a:solidFill>
              </a:defRPr>
            </a:lvl3pPr>
            <a:lvl4pPr marL="2037786" indent="0" algn="ctr">
              <a:buNone/>
              <a:defRPr>
                <a:solidFill>
                  <a:schemeClr val="tx1">
                    <a:tint val="75000"/>
                  </a:schemeClr>
                </a:solidFill>
              </a:defRPr>
            </a:lvl4pPr>
            <a:lvl5pPr marL="2717048" indent="0" algn="ctr">
              <a:buNone/>
              <a:defRPr>
                <a:solidFill>
                  <a:schemeClr val="tx1">
                    <a:tint val="75000"/>
                  </a:schemeClr>
                </a:solidFill>
              </a:defRPr>
            </a:lvl5pPr>
            <a:lvl6pPr marL="3396310" indent="0" algn="ctr">
              <a:buNone/>
              <a:defRPr>
                <a:solidFill>
                  <a:schemeClr val="tx1">
                    <a:tint val="75000"/>
                  </a:schemeClr>
                </a:solidFill>
              </a:defRPr>
            </a:lvl6pPr>
            <a:lvl7pPr marL="4075572" indent="0" algn="ctr">
              <a:buNone/>
              <a:defRPr>
                <a:solidFill>
                  <a:schemeClr val="tx1">
                    <a:tint val="75000"/>
                  </a:schemeClr>
                </a:solidFill>
              </a:defRPr>
            </a:lvl7pPr>
            <a:lvl8pPr marL="4754834" indent="0" algn="ctr">
              <a:buNone/>
              <a:defRPr>
                <a:solidFill>
                  <a:schemeClr val="tx1">
                    <a:tint val="75000"/>
                  </a:schemeClr>
                </a:solidFill>
              </a:defRPr>
            </a:lvl8pPr>
            <a:lvl9pPr marL="543409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66185"/>
            <a:ext cx="329184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66185"/>
            <a:ext cx="963168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875867"/>
            <a:ext cx="12435840" cy="1816100"/>
          </a:xfrm>
        </p:spPr>
        <p:txBody>
          <a:bodyPr anchor="t"/>
          <a:lstStyle>
            <a:lvl1pPr algn="l">
              <a:defRPr sz="59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875618"/>
            <a:ext cx="12435840" cy="2000249"/>
          </a:xfrm>
        </p:spPr>
        <p:txBody>
          <a:bodyPr anchor="b"/>
          <a:lstStyle>
            <a:lvl1pPr marL="0" indent="0">
              <a:buNone/>
              <a:defRPr sz="3000">
                <a:solidFill>
                  <a:schemeClr val="tx1">
                    <a:tint val="75000"/>
                  </a:schemeClr>
                </a:solidFill>
              </a:defRPr>
            </a:lvl1pPr>
            <a:lvl2pPr marL="679262" indent="0">
              <a:buNone/>
              <a:defRPr sz="2700">
                <a:solidFill>
                  <a:schemeClr val="tx1">
                    <a:tint val="75000"/>
                  </a:schemeClr>
                </a:solidFill>
              </a:defRPr>
            </a:lvl2pPr>
            <a:lvl3pPr marL="1358524" indent="0">
              <a:buNone/>
              <a:defRPr sz="2400">
                <a:solidFill>
                  <a:schemeClr val="tx1">
                    <a:tint val="75000"/>
                  </a:schemeClr>
                </a:solidFill>
              </a:defRPr>
            </a:lvl3pPr>
            <a:lvl4pPr marL="2037786" indent="0">
              <a:buNone/>
              <a:defRPr sz="2100">
                <a:solidFill>
                  <a:schemeClr val="tx1">
                    <a:tint val="75000"/>
                  </a:schemeClr>
                </a:solidFill>
              </a:defRPr>
            </a:lvl4pPr>
            <a:lvl5pPr marL="2717048" indent="0">
              <a:buNone/>
              <a:defRPr sz="2100">
                <a:solidFill>
                  <a:schemeClr val="tx1">
                    <a:tint val="75000"/>
                  </a:schemeClr>
                </a:solidFill>
              </a:defRPr>
            </a:lvl5pPr>
            <a:lvl6pPr marL="3396310" indent="0">
              <a:buNone/>
              <a:defRPr sz="2100">
                <a:solidFill>
                  <a:schemeClr val="tx1">
                    <a:tint val="75000"/>
                  </a:schemeClr>
                </a:solidFill>
              </a:defRPr>
            </a:lvl6pPr>
            <a:lvl7pPr marL="4075572" indent="0">
              <a:buNone/>
              <a:defRPr sz="2100">
                <a:solidFill>
                  <a:schemeClr val="tx1">
                    <a:tint val="75000"/>
                  </a:schemeClr>
                </a:solidFill>
              </a:defRPr>
            </a:lvl7pPr>
            <a:lvl8pPr marL="4754834" indent="0">
              <a:buNone/>
              <a:defRPr sz="2100">
                <a:solidFill>
                  <a:schemeClr val="tx1">
                    <a:tint val="75000"/>
                  </a:schemeClr>
                </a:solidFill>
              </a:defRPr>
            </a:lvl8pPr>
            <a:lvl9pPr marL="5434096" indent="0">
              <a:buNone/>
              <a:defRPr sz="2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2133601"/>
            <a:ext cx="6461760" cy="6034617"/>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2133601"/>
            <a:ext cx="6461760" cy="6034617"/>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2046817"/>
            <a:ext cx="6464301" cy="853016"/>
          </a:xfrm>
        </p:spPr>
        <p:txBody>
          <a:bodyPr anchor="b"/>
          <a:lstStyle>
            <a:lvl1pPr marL="0" indent="0">
              <a:buNone/>
              <a:defRPr sz="3600" b="1"/>
            </a:lvl1pPr>
            <a:lvl2pPr marL="679262" indent="0">
              <a:buNone/>
              <a:defRPr sz="3000" b="1"/>
            </a:lvl2pPr>
            <a:lvl3pPr marL="1358524" indent="0">
              <a:buNone/>
              <a:defRPr sz="2700" b="1"/>
            </a:lvl3pPr>
            <a:lvl4pPr marL="2037786" indent="0">
              <a:buNone/>
              <a:defRPr sz="2400" b="1"/>
            </a:lvl4pPr>
            <a:lvl5pPr marL="2717048" indent="0">
              <a:buNone/>
              <a:defRPr sz="2400" b="1"/>
            </a:lvl5pPr>
            <a:lvl6pPr marL="3396310" indent="0">
              <a:buNone/>
              <a:defRPr sz="2400" b="1"/>
            </a:lvl6pPr>
            <a:lvl7pPr marL="4075572" indent="0">
              <a:buNone/>
              <a:defRPr sz="2400" b="1"/>
            </a:lvl7pPr>
            <a:lvl8pPr marL="4754834" indent="0">
              <a:buNone/>
              <a:defRPr sz="2400" b="1"/>
            </a:lvl8pPr>
            <a:lvl9pPr marL="5434096" indent="0">
              <a:buNone/>
              <a:defRPr sz="2400" b="1"/>
            </a:lvl9pPr>
          </a:lstStyle>
          <a:p>
            <a:pPr lvl="0"/>
            <a:r>
              <a:rPr lang="en-US" smtClean="0"/>
              <a:t>Click to edit Master text styles</a:t>
            </a:r>
          </a:p>
        </p:txBody>
      </p:sp>
      <p:sp>
        <p:nvSpPr>
          <p:cNvPr id="4" name="Content Placeholder 3"/>
          <p:cNvSpPr>
            <a:spLocks noGrp="1"/>
          </p:cNvSpPr>
          <p:nvPr>
            <p:ph sz="half" idx="2"/>
          </p:nvPr>
        </p:nvSpPr>
        <p:spPr>
          <a:xfrm>
            <a:off x="731520" y="2899833"/>
            <a:ext cx="6464301" cy="5268384"/>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2046817"/>
            <a:ext cx="6466840" cy="853016"/>
          </a:xfrm>
        </p:spPr>
        <p:txBody>
          <a:bodyPr anchor="b"/>
          <a:lstStyle>
            <a:lvl1pPr marL="0" indent="0">
              <a:buNone/>
              <a:defRPr sz="3600" b="1"/>
            </a:lvl1pPr>
            <a:lvl2pPr marL="679262" indent="0">
              <a:buNone/>
              <a:defRPr sz="3000" b="1"/>
            </a:lvl2pPr>
            <a:lvl3pPr marL="1358524" indent="0">
              <a:buNone/>
              <a:defRPr sz="2700" b="1"/>
            </a:lvl3pPr>
            <a:lvl4pPr marL="2037786" indent="0">
              <a:buNone/>
              <a:defRPr sz="2400" b="1"/>
            </a:lvl4pPr>
            <a:lvl5pPr marL="2717048" indent="0">
              <a:buNone/>
              <a:defRPr sz="2400" b="1"/>
            </a:lvl5pPr>
            <a:lvl6pPr marL="3396310" indent="0">
              <a:buNone/>
              <a:defRPr sz="2400" b="1"/>
            </a:lvl6pPr>
            <a:lvl7pPr marL="4075572" indent="0">
              <a:buNone/>
              <a:defRPr sz="2400" b="1"/>
            </a:lvl7pPr>
            <a:lvl8pPr marL="4754834" indent="0">
              <a:buNone/>
              <a:defRPr sz="2400" b="1"/>
            </a:lvl8pPr>
            <a:lvl9pPr marL="5434096" indent="0">
              <a:buNone/>
              <a:defRPr sz="2400" b="1"/>
            </a:lvl9pPr>
          </a:lstStyle>
          <a:p>
            <a:pPr lvl="0"/>
            <a:r>
              <a:rPr lang="en-US" smtClean="0"/>
              <a:t>Click to edit Master text styles</a:t>
            </a:r>
          </a:p>
        </p:txBody>
      </p:sp>
      <p:sp>
        <p:nvSpPr>
          <p:cNvPr id="6" name="Content Placeholder 5"/>
          <p:cNvSpPr>
            <a:spLocks noGrp="1"/>
          </p:cNvSpPr>
          <p:nvPr>
            <p:ph sz="quarter" idx="4"/>
          </p:nvPr>
        </p:nvSpPr>
        <p:spPr>
          <a:xfrm>
            <a:off x="7432041" y="2899833"/>
            <a:ext cx="6466840" cy="5268384"/>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64067"/>
            <a:ext cx="4813301" cy="1549400"/>
          </a:xfrm>
        </p:spPr>
        <p:txBody>
          <a:bodyPr anchor="b"/>
          <a:lstStyle>
            <a:lvl1pPr algn="l">
              <a:defRPr sz="3000" b="1"/>
            </a:lvl1pPr>
          </a:lstStyle>
          <a:p>
            <a:r>
              <a:rPr lang="en-US" smtClean="0"/>
              <a:t>Click to edit Master title style</a:t>
            </a:r>
            <a:endParaRPr lang="en-US"/>
          </a:p>
        </p:txBody>
      </p:sp>
      <p:sp>
        <p:nvSpPr>
          <p:cNvPr id="3" name="Content Placeholder 2"/>
          <p:cNvSpPr>
            <a:spLocks noGrp="1"/>
          </p:cNvSpPr>
          <p:nvPr>
            <p:ph idx="1"/>
          </p:nvPr>
        </p:nvSpPr>
        <p:spPr>
          <a:xfrm>
            <a:off x="5720080" y="364067"/>
            <a:ext cx="8178800" cy="7804151"/>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913467"/>
            <a:ext cx="4813301" cy="6254751"/>
          </a:xfrm>
        </p:spPr>
        <p:txBody>
          <a:bodyPr/>
          <a:lstStyle>
            <a:lvl1pPr marL="0" indent="0">
              <a:buNone/>
              <a:defRPr sz="2100"/>
            </a:lvl1pPr>
            <a:lvl2pPr marL="679262" indent="0">
              <a:buNone/>
              <a:defRPr sz="1800"/>
            </a:lvl2pPr>
            <a:lvl3pPr marL="1358524" indent="0">
              <a:buNone/>
              <a:defRPr sz="1500"/>
            </a:lvl3pPr>
            <a:lvl4pPr marL="2037786" indent="0">
              <a:buNone/>
              <a:defRPr sz="1300"/>
            </a:lvl4pPr>
            <a:lvl5pPr marL="2717048" indent="0">
              <a:buNone/>
              <a:defRPr sz="1300"/>
            </a:lvl5pPr>
            <a:lvl6pPr marL="3396310" indent="0">
              <a:buNone/>
              <a:defRPr sz="1300"/>
            </a:lvl6pPr>
            <a:lvl7pPr marL="4075572" indent="0">
              <a:buNone/>
              <a:defRPr sz="1300"/>
            </a:lvl7pPr>
            <a:lvl8pPr marL="4754834" indent="0">
              <a:buNone/>
              <a:defRPr sz="1300"/>
            </a:lvl8pPr>
            <a:lvl9pPr marL="5434096"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6400800"/>
            <a:ext cx="8778240" cy="755651"/>
          </a:xfrm>
        </p:spPr>
        <p:txBody>
          <a:bodyPr anchor="b"/>
          <a:lstStyle>
            <a:lvl1pPr algn="l">
              <a:defRPr sz="3000" b="1"/>
            </a:lvl1pPr>
          </a:lstStyle>
          <a:p>
            <a:r>
              <a:rPr lang="en-US" smtClean="0"/>
              <a:t>Click to edit Master title style</a:t>
            </a:r>
            <a:endParaRPr lang="en-US"/>
          </a:p>
        </p:txBody>
      </p:sp>
      <p:sp>
        <p:nvSpPr>
          <p:cNvPr id="3" name="Picture Placeholder 2"/>
          <p:cNvSpPr>
            <a:spLocks noGrp="1"/>
          </p:cNvSpPr>
          <p:nvPr>
            <p:ph type="pic" idx="1"/>
          </p:nvPr>
        </p:nvSpPr>
        <p:spPr>
          <a:xfrm>
            <a:off x="2867661" y="817033"/>
            <a:ext cx="8778240" cy="5486400"/>
          </a:xfrm>
        </p:spPr>
        <p:txBody>
          <a:bodyPr/>
          <a:lstStyle>
            <a:lvl1pPr marL="0" indent="0">
              <a:buNone/>
              <a:defRPr sz="4800"/>
            </a:lvl1pPr>
            <a:lvl2pPr marL="679262" indent="0">
              <a:buNone/>
              <a:defRPr sz="4200"/>
            </a:lvl2pPr>
            <a:lvl3pPr marL="1358524" indent="0">
              <a:buNone/>
              <a:defRPr sz="3600"/>
            </a:lvl3pPr>
            <a:lvl4pPr marL="2037786" indent="0">
              <a:buNone/>
              <a:defRPr sz="3000"/>
            </a:lvl4pPr>
            <a:lvl5pPr marL="2717048" indent="0">
              <a:buNone/>
              <a:defRPr sz="3000"/>
            </a:lvl5pPr>
            <a:lvl6pPr marL="3396310" indent="0">
              <a:buNone/>
              <a:defRPr sz="3000"/>
            </a:lvl6pPr>
            <a:lvl7pPr marL="4075572" indent="0">
              <a:buNone/>
              <a:defRPr sz="3000"/>
            </a:lvl7pPr>
            <a:lvl8pPr marL="4754834" indent="0">
              <a:buNone/>
              <a:defRPr sz="3000"/>
            </a:lvl8pPr>
            <a:lvl9pPr marL="5434096" indent="0">
              <a:buNone/>
              <a:defRPr sz="3000"/>
            </a:lvl9pPr>
          </a:lstStyle>
          <a:p>
            <a:endParaRPr lang="en-US"/>
          </a:p>
        </p:txBody>
      </p:sp>
      <p:sp>
        <p:nvSpPr>
          <p:cNvPr id="4" name="Text Placeholder 3"/>
          <p:cNvSpPr>
            <a:spLocks noGrp="1"/>
          </p:cNvSpPr>
          <p:nvPr>
            <p:ph type="body" sz="half" idx="2"/>
          </p:nvPr>
        </p:nvSpPr>
        <p:spPr>
          <a:xfrm>
            <a:off x="2867661" y="7156451"/>
            <a:ext cx="8778240" cy="1073149"/>
          </a:xfrm>
        </p:spPr>
        <p:txBody>
          <a:bodyPr/>
          <a:lstStyle>
            <a:lvl1pPr marL="0" indent="0">
              <a:buNone/>
              <a:defRPr sz="2100"/>
            </a:lvl1pPr>
            <a:lvl2pPr marL="679262" indent="0">
              <a:buNone/>
              <a:defRPr sz="1800"/>
            </a:lvl2pPr>
            <a:lvl3pPr marL="1358524" indent="0">
              <a:buNone/>
              <a:defRPr sz="1500"/>
            </a:lvl3pPr>
            <a:lvl4pPr marL="2037786" indent="0">
              <a:buNone/>
              <a:defRPr sz="1300"/>
            </a:lvl4pPr>
            <a:lvl5pPr marL="2717048" indent="0">
              <a:buNone/>
              <a:defRPr sz="1300"/>
            </a:lvl5pPr>
            <a:lvl6pPr marL="3396310" indent="0">
              <a:buNone/>
              <a:defRPr sz="1300"/>
            </a:lvl6pPr>
            <a:lvl7pPr marL="4075572" indent="0">
              <a:buNone/>
              <a:defRPr sz="1300"/>
            </a:lvl7pPr>
            <a:lvl8pPr marL="4754834" indent="0">
              <a:buNone/>
              <a:defRPr sz="1300"/>
            </a:lvl8pPr>
            <a:lvl9pPr marL="5434096"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66184"/>
            <a:ext cx="13167360" cy="1524000"/>
          </a:xfrm>
          <a:prstGeom prst="rect">
            <a:avLst/>
          </a:prstGeom>
        </p:spPr>
        <p:txBody>
          <a:bodyPr vert="horz" lIns="135852" tIns="67926" rIns="135852" bIns="6792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2133601"/>
            <a:ext cx="13167360" cy="6034617"/>
          </a:xfrm>
          <a:prstGeom prst="rect">
            <a:avLst/>
          </a:prstGeom>
        </p:spPr>
        <p:txBody>
          <a:bodyPr vert="horz" lIns="135852" tIns="67926" rIns="135852" bIns="6792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8475134"/>
            <a:ext cx="3413760" cy="486833"/>
          </a:xfrm>
          <a:prstGeom prst="rect">
            <a:avLst/>
          </a:prstGeom>
        </p:spPr>
        <p:txBody>
          <a:bodyPr vert="horz" lIns="135852" tIns="67926" rIns="135852" bIns="67926" rtlCol="0" anchor="ctr"/>
          <a:lstStyle>
            <a:lvl1pPr algn="l">
              <a:defRPr sz="1800">
                <a:solidFill>
                  <a:schemeClr val="tx1">
                    <a:tint val="75000"/>
                  </a:schemeClr>
                </a:solidFill>
              </a:defRPr>
            </a:lvl1pPr>
          </a:lstStyle>
          <a:p>
            <a:fld id="{1D8BD707-D9CF-40AE-B4C6-C98DA3205C09}" type="datetimeFigureOut">
              <a:rPr lang="en-US" smtClean="0"/>
              <a:pPr/>
              <a:t>12/3/2017</a:t>
            </a:fld>
            <a:endParaRPr lang="en-US"/>
          </a:p>
        </p:txBody>
      </p:sp>
      <p:sp>
        <p:nvSpPr>
          <p:cNvPr id="5" name="Footer Placeholder 4"/>
          <p:cNvSpPr>
            <a:spLocks noGrp="1"/>
          </p:cNvSpPr>
          <p:nvPr>
            <p:ph type="ftr" sz="quarter" idx="3"/>
          </p:nvPr>
        </p:nvSpPr>
        <p:spPr>
          <a:xfrm>
            <a:off x="4998720" y="8475134"/>
            <a:ext cx="4632960" cy="486833"/>
          </a:xfrm>
          <a:prstGeom prst="rect">
            <a:avLst/>
          </a:prstGeom>
        </p:spPr>
        <p:txBody>
          <a:bodyPr vert="horz" lIns="135852" tIns="67926" rIns="135852" bIns="67926"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85120" y="8475134"/>
            <a:ext cx="3413760" cy="486833"/>
          </a:xfrm>
          <a:prstGeom prst="rect">
            <a:avLst/>
          </a:prstGeom>
        </p:spPr>
        <p:txBody>
          <a:bodyPr vert="horz" lIns="135852" tIns="67926" rIns="135852" bIns="67926" rtlCol="0" anchor="ctr"/>
          <a:lstStyle>
            <a:lvl1pPr algn="r">
              <a:defRPr sz="18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58524" rtl="0" eaLnBrk="1" latinLnBrk="0" hangingPunct="1">
        <a:spcBef>
          <a:spcPct val="0"/>
        </a:spcBef>
        <a:buNone/>
        <a:defRPr sz="6500" kern="1200">
          <a:solidFill>
            <a:schemeClr val="tx1"/>
          </a:solidFill>
          <a:latin typeface="+mj-lt"/>
          <a:ea typeface="+mj-ea"/>
          <a:cs typeface="+mj-cs"/>
        </a:defRPr>
      </a:lvl1pPr>
    </p:titleStyle>
    <p:bodyStyle>
      <a:lvl1pPr marL="509447" indent="-509447" algn="l" defTabSz="1358524"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1103801" indent="-424539" algn="l" defTabSz="1358524" rtl="0" eaLnBrk="1" latinLnBrk="0" hangingPunct="1">
        <a:spcBef>
          <a:spcPct val="20000"/>
        </a:spcBef>
        <a:buFont typeface="Arial" pitchFamily="34" charset="0"/>
        <a:buChar char="–"/>
        <a:defRPr sz="4200" kern="1200">
          <a:solidFill>
            <a:schemeClr val="tx1"/>
          </a:solidFill>
          <a:latin typeface="+mn-lt"/>
          <a:ea typeface="+mn-ea"/>
          <a:cs typeface="+mn-cs"/>
        </a:defRPr>
      </a:lvl2pPr>
      <a:lvl3pPr marL="1698155" indent="-339631" algn="l" defTabSz="1358524" rtl="0" eaLnBrk="1" latinLnBrk="0" hangingPunct="1">
        <a:spcBef>
          <a:spcPct val="20000"/>
        </a:spcBef>
        <a:buFont typeface="Arial" pitchFamily="34" charset="0"/>
        <a:buChar char="•"/>
        <a:defRPr sz="3600" kern="1200">
          <a:solidFill>
            <a:schemeClr val="tx1"/>
          </a:solidFill>
          <a:latin typeface="+mn-lt"/>
          <a:ea typeface="+mn-ea"/>
          <a:cs typeface="+mn-cs"/>
        </a:defRPr>
      </a:lvl3pPr>
      <a:lvl4pPr marL="2377417" indent="-339631" algn="l" defTabSz="1358524" rtl="0" eaLnBrk="1" latinLnBrk="0" hangingPunct="1">
        <a:spcBef>
          <a:spcPct val="20000"/>
        </a:spcBef>
        <a:buFont typeface="Arial" pitchFamily="34" charset="0"/>
        <a:buChar char="–"/>
        <a:defRPr sz="3000" kern="1200">
          <a:solidFill>
            <a:schemeClr val="tx1"/>
          </a:solidFill>
          <a:latin typeface="+mn-lt"/>
          <a:ea typeface="+mn-ea"/>
          <a:cs typeface="+mn-cs"/>
        </a:defRPr>
      </a:lvl4pPr>
      <a:lvl5pPr marL="3056679" indent="-339631" algn="l" defTabSz="1358524" rtl="0" eaLnBrk="1" latinLnBrk="0" hangingPunct="1">
        <a:spcBef>
          <a:spcPct val="20000"/>
        </a:spcBef>
        <a:buFont typeface="Arial" pitchFamily="34" charset="0"/>
        <a:buChar char="»"/>
        <a:defRPr sz="3000" kern="1200">
          <a:solidFill>
            <a:schemeClr val="tx1"/>
          </a:solidFill>
          <a:latin typeface="+mn-lt"/>
          <a:ea typeface="+mn-ea"/>
          <a:cs typeface="+mn-cs"/>
        </a:defRPr>
      </a:lvl5pPr>
      <a:lvl6pPr marL="3735941" indent="-339631" algn="l" defTabSz="1358524"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15203" indent="-339631" algn="l" defTabSz="1358524"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094465" indent="-339631" algn="l" defTabSz="1358524"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773727" indent="-339631" algn="l" defTabSz="1358524"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en-US"/>
      </a:defPPr>
      <a:lvl1pPr marL="0" algn="l" defTabSz="1358524" rtl="0" eaLnBrk="1" latinLnBrk="0" hangingPunct="1">
        <a:defRPr sz="2700" kern="1200">
          <a:solidFill>
            <a:schemeClr val="tx1"/>
          </a:solidFill>
          <a:latin typeface="+mn-lt"/>
          <a:ea typeface="+mn-ea"/>
          <a:cs typeface="+mn-cs"/>
        </a:defRPr>
      </a:lvl1pPr>
      <a:lvl2pPr marL="679262" algn="l" defTabSz="1358524" rtl="0" eaLnBrk="1" latinLnBrk="0" hangingPunct="1">
        <a:defRPr sz="2700" kern="1200">
          <a:solidFill>
            <a:schemeClr val="tx1"/>
          </a:solidFill>
          <a:latin typeface="+mn-lt"/>
          <a:ea typeface="+mn-ea"/>
          <a:cs typeface="+mn-cs"/>
        </a:defRPr>
      </a:lvl2pPr>
      <a:lvl3pPr marL="1358524" algn="l" defTabSz="1358524" rtl="0" eaLnBrk="1" latinLnBrk="0" hangingPunct="1">
        <a:defRPr sz="2700" kern="1200">
          <a:solidFill>
            <a:schemeClr val="tx1"/>
          </a:solidFill>
          <a:latin typeface="+mn-lt"/>
          <a:ea typeface="+mn-ea"/>
          <a:cs typeface="+mn-cs"/>
        </a:defRPr>
      </a:lvl3pPr>
      <a:lvl4pPr marL="2037786" algn="l" defTabSz="1358524" rtl="0" eaLnBrk="1" latinLnBrk="0" hangingPunct="1">
        <a:defRPr sz="2700" kern="1200">
          <a:solidFill>
            <a:schemeClr val="tx1"/>
          </a:solidFill>
          <a:latin typeface="+mn-lt"/>
          <a:ea typeface="+mn-ea"/>
          <a:cs typeface="+mn-cs"/>
        </a:defRPr>
      </a:lvl4pPr>
      <a:lvl5pPr marL="2717048" algn="l" defTabSz="1358524" rtl="0" eaLnBrk="1" latinLnBrk="0" hangingPunct="1">
        <a:defRPr sz="2700" kern="1200">
          <a:solidFill>
            <a:schemeClr val="tx1"/>
          </a:solidFill>
          <a:latin typeface="+mn-lt"/>
          <a:ea typeface="+mn-ea"/>
          <a:cs typeface="+mn-cs"/>
        </a:defRPr>
      </a:lvl5pPr>
      <a:lvl6pPr marL="3396310" algn="l" defTabSz="1358524" rtl="0" eaLnBrk="1" latinLnBrk="0" hangingPunct="1">
        <a:defRPr sz="2700" kern="1200">
          <a:solidFill>
            <a:schemeClr val="tx1"/>
          </a:solidFill>
          <a:latin typeface="+mn-lt"/>
          <a:ea typeface="+mn-ea"/>
          <a:cs typeface="+mn-cs"/>
        </a:defRPr>
      </a:lvl6pPr>
      <a:lvl7pPr marL="4075572" algn="l" defTabSz="1358524" rtl="0" eaLnBrk="1" latinLnBrk="0" hangingPunct="1">
        <a:defRPr sz="2700" kern="1200">
          <a:solidFill>
            <a:schemeClr val="tx1"/>
          </a:solidFill>
          <a:latin typeface="+mn-lt"/>
          <a:ea typeface="+mn-ea"/>
          <a:cs typeface="+mn-cs"/>
        </a:defRPr>
      </a:lvl7pPr>
      <a:lvl8pPr marL="4754834" algn="l" defTabSz="1358524" rtl="0" eaLnBrk="1" latinLnBrk="0" hangingPunct="1">
        <a:defRPr sz="2700" kern="1200">
          <a:solidFill>
            <a:schemeClr val="tx1"/>
          </a:solidFill>
          <a:latin typeface="+mn-lt"/>
          <a:ea typeface="+mn-ea"/>
          <a:cs typeface="+mn-cs"/>
        </a:defRPr>
      </a:lvl8pPr>
      <a:lvl9pPr marL="5434096" algn="l" defTabSz="1358524"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1" y="101600"/>
            <a:ext cx="12738488" cy="2184400"/>
          </a:xfrm>
        </p:spPr>
        <p:txBody>
          <a:bodyPr>
            <a:normAutofit/>
          </a:bodyPr>
          <a:lstStyle/>
          <a:p>
            <a:r>
              <a:rPr lang="en-US" sz="5400" b="1" dirty="0" smtClean="0">
                <a:solidFill>
                  <a:srgbClr val="FFFF00"/>
                </a:solidFill>
                <a:cs typeface="Calibri" pitchFamily="34" charset="0"/>
              </a:rPr>
              <a:t>Urban &amp; Rural Development in Bangladesh </a:t>
            </a:r>
            <a:endParaRPr lang="en-US" sz="5300" b="1" dirty="0">
              <a:solidFill>
                <a:srgbClr val="FFFF00"/>
              </a:solidFill>
            </a:endParaRPr>
          </a:p>
        </p:txBody>
      </p:sp>
      <p:sp>
        <p:nvSpPr>
          <p:cNvPr id="3" name="Subtitle 2"/>
          <p:cNvSpPr>
            <a:spLocks noGrp="1"/>
          </p:cNvSpPr>
          <p:nvPr>
            <p:ph type="subTitle" idx="1"/>
          </p:nvPr>
        </p:nvSpPr>
        <p:spPr>
          <a:xfrm>
            <a:off x="609600" y="2336800"/>
            <a:ext cx="13533120" cy="6096000"/>
          </a:xfrm>
        </p:spPr>
        <p:txBody>
          <a:bodyPr>
            <a:normAutofit fontScale="40000" lnSpcReduction="20000"/>
          </a:bodyPr>
          <a:lstStyle/>
          <a:p>
            <a:endParaRPr lang="en-US" sz="12800" b="1" dirty="0" smtClean="0">
              <a:solidFill>
                <a:schemeClr val="tx1"/>
              </a:solidFill>
            </a:endParaRPr>
          </a:p>
          <a:p>
            <a:endParaRPr lang="en-US" sz="12800" b="1" dirty="0" smtClean="0">
              <a:solidFill>
                <a:schemeClr val="tx1"/>
              </a:solidFill>
            </a:endParaRPr>
          </a:p>
          <a:p>
            <a:endParaRPr lang="en-US" sz="12800" b="1" dirty="0" smtClean="0">
              <a:solidFill>
                <a:schemeClr val="tx1"/>
              </a:solidFill>
            </a:endParaRPr>
          </a:p>
          <a:p>
            <a:endParaRPr lang="en-US" sz="12800" b="1" dirty="0" smtClean="0">
              <a:solidFill>
                <a:schemeClr val="tx1"/>
              </a:solidFill>
            </a:endParaRPr>
          </a:p>
          <a:p>
            <a:r>
              <a:rPr lang="en-US" sz="11000" b="1" dirty="0" smtClean="0">
                <a:solidFill>
                  <a:srgbClr val="FFFF00"/>
                </a:solidFill>
                <a:latin typeface="+mj-lt"/>
              </a:rPr>
              <a:t>Md. </a:t>
            </a:r>
            <a:r>
              <a:rPr lang="en-US" sz="11000" b="1" dirty="0" err="1" smtClean="0">
                <a:solidFill>
                  <a:srgbClr val="FFFF00"/>
                </a:solidFill>
                <a:latin typeface="+mj-lt"/>
              </a:rPr>
              <a:t>Fouad</a:t>
            </a:r>
            <a:r>
              <a:rPr lang="en-US" sz="11000" b="1" dirty="0" smtClean="0">
                <a:solidFill>
                  <a:srgbClr val="FFFF00"/>
                </a:solidFill>
                <a:latin typeface="+mj-lt"/>
              </a:rPr>
              <a:t> </a:t>
            </a:r>
            <a:r>
              <a:rPr lang="en-US" sz="11000" b="1" dirty="0" err="1" smtClean="0">
                <a:solidFill>
                  <a:srgbClr val="FFFF00"/>
                </a:solidFill>
                <a:latin typeface="+mj-lt"/>
              </a:rPr>
              <a:t>Hossain</a:t>
            </a:r>
            <a:r>
              <a:rPr lang="en-US" sz="11000" b="1" dirty="0" smtClean="0">
                <a:solidFill>
                  <a:srgbClr val="FFFF00"/>
                </a:solidFill>
                <a:latin typeface="+mj-lt"/>
              </a:rPr>
              <a:t> </a:t>
            </a:r>
            <a:r>
              <a:rPr lang="en-US" sz="11000" b="1" dirty="0" err="1" smtClean="0">
                <a:solidFill>
                  <a:srgbClr val="FFFF00"/>
                </a:solidFill>
                <a:latin typeface="+mj-lt"/>
              </a:rPr>
              <a:t>Sarker</a:t>
            </a:r>
            <a:endParaRPr lang="en-US" sz="11000" b="1" dirty="0" smtClean="0">
              <a:solidFill>
                <a:srgbClr val="FFFF00"/>
              </a:solidFill>
              <a:latin typeface="+mj-lt"/>
            </a:endParaRPr>
          </a:p>
          <a:p>
            <a:r>
              <a:rPr lang="en-US" sz="11000" b="1" dirty="0" smtClean="0">
                <a:solidFill>
                  <a:srgbClr val="FFFF00"/>
                </a:solidFill>
                <a:latin typeface="+mj-lt"/>
              </a:rPr>
              <a:t>Assistant Professor &amp; Head</a:t>
            </a:r>
          </a:p>
          <a:p>
            <a:r>
              <a:rPr lang="en-US" sz="11000" b="1" dirty="0" smtClean="0">
                <a:solidFill>
                  <a:srgbClr val="FFFF00"/>
                </a:solidFill>
                <a:latin typeface="+mj-lt"/>
              </a:rPr>
              <a:t>Department of Development Studies</a:t>
            </a:r>
          </a:p>
          <a:p>
            <a:r>
              <a:rPr lang="en-US" sz="11000" b="1" dirty="0" smtClean="0">
                <a:solidFill>
                  <a:srgbClr val="FFFF00"/>
                </a:solidFill>
                <a:latin typeface="+mj-lt"/>
              </a:rPr>
              <a:t>Daffodil International University</a:t>
            </a:r>
          </a:p>
          <a:p>
            <a:endParaRPr lang="en-US" sz="10700" b="1" dirty="0">
              <a:solidFill>
                <a:schemeClr val="tx1"/>
              </a:solidFill>
            </a:endParaRPr>
          </a:p>
        </p:txBody>
      </p:sp>
      <p:sp>
        <p:nvSpPr>
          <p:cNvPr id="4" name="Flowchart: Process 4"/>
          <p:cNvSpPr>
            <a:spLocks noChangeArrowheads="1"/>
          </p:cNvSpPr>
          <p:nvPr/>
        </p:nvSpPr>
        <p:spPr bwMode="auto">
          <a:xfrm>
            <a:off x="0" y="17272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pic>
        <p:nvPicPr>
          <p:cNvPr id="5" name="Picture 4"/>
          <p:cNvPicPr>
            <a:picLocks noChangeAspect="1" noChangeArrowheads="1"/>
          </p:cNvPicPr>
          <p:nvPr/>
        </p:nvPicPr>
        <p:blipFill>
          <a:blip r:embed="rId2">
            <a:lum contrast="6000"/>
          </a:blip>
          <a:srcRect/>
          <a:stretch>
            <a:fillRect/>
          </a:stretch>
        </p:blipFill>
        <p:spPr bwMode="auto">
          <a:xfrm>
            <a:off x="6400800" y="3429000"/>
            <a:ext cx="2115821" cy="1727200"/>
          </a:xfrm>
          <a:prstGeom prst="rect">
            <a:avLst/>
          </a:prstGeom>
          <a:solidFill>
            <a:srgbClr val="FFFF00"/>
          </a:solidFill>
          <a:ln>
            <a:headEnd/>
            <a:tailEnd/>
          </a:ln>
        </p:spPr>
        <p:style>
          <a:lnRef idx="1">
            <a:schemeClr val="dk1"/>
          </a:lnRef>
          <a:fillRef idx="3">
            <a:schemeClr val="dk1"/>
          </a:fillRef>
          <a:effectRef idx="2">
            <a:schemeClr val="dk1"/>
          </a:effectRef>
          <a:fontRef idx="minor">
            <a:schemeClr val="lt1"/>
          </a:fontRef>
        </p:style>
      </p:pic>
    </p:spTree>
    <p:extLst>
      <p:ext uri="{BB962C8B-B14F-4D97-AF65-F5344CB8AC3E}">
        <p14:creationId xmlns:p14="http://schemas.microsoft.com/office/powerpoint/2010/main" xmlns="" val="1118707528"/>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1016000"/>
            <a:ext cx="9022080" cy="812800"/>
          </a:xfrm>
        </p:spPr>
        <p:txBody>
          <a:bodyPr>
            <a:normAutofit fontScale="90000"/>
          </a:bodyPr>
          <a:lstStyle/>
          <a:p>
            <a:pPr algn="l">
              <a:defRPr/>
            </a:pPr>
            <a:r>
              <a:rPr sz="4800" b="1" smtClean="0">
                <a:solidFill>
                  <a:srgbClr val="FF0000"/>
                </a:solidFill>
                <a:effectLst>
                  <a:outerShdw blurRad="38100" dist="38100" dir="2700000" algn="tl">
                    <a:srgbClr val="000000">
                      <a:alpha val="43137"/>
                    </a:srgbClr>
                  </a:outerShdw>
                </a:effectLst>
                <a:latin typeface="Calibri" pitchFamily="34" charset="0"/>
                <a:cs typeface="Calibri" pitchFamily="34" charset="0"/>
              </a:rPr>
              <a:t>Bangladesh Perspective </a:t>
            </a:r>
            <a:endParaRPr sz="3600" b="1">
              <a:solidFill>
                <a:srgbClr val="FF00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7" name="Title 1"/>
          <p:cNvSpPr txBox="1">
            <a:spLocks/>
          </p:cNvSpPr>
          <p:nvPr/>
        </p:nvSpPr>
        <p:spPr>
          <a:xfrm>
            <a:off x="0" y="0"/>
            <a:ext cx="14630400" cy="1016000"/>
          </a:xfrm>
          <a:prstGeom prst="rect">
            <a:avLst/>
          </a:prstGeom>
          <a:ln w="6350" cap="rnd">
            <a:noFill/>
          </a:ln>
        </p:spPr>
        <p:txBody>
          <a:bodyPr lIns="135852" tIns="67926" rIns="135852" bIns="67926" anchor="b">
            <a:normAutofit lnSpcReduction="10000"/>
          </a:bodyPr>
          <a:lstStyle/>
          <a:p>
            <a:pPr>
              <a:defRPr/>
            </a:pPr>
            <a:r>
              <a:rPr lang="en-US" sz="5900" b="1" spc="-149" dirty="0">
                <a:ln w="3200">
                  <a:solidFill>
                    <a:schemeClr val="bg2">
                      <a:shade val="75000"/>
                      <a:alpha val="25000"/>
                    </a:schemeClr>
                  </a:solidFill>
                  <a:prstDash val="solid"/>
                  <a:round/>
                </a:ln>
                <a:solidFill>
                  <a:srgbClr val="FFFF00"/>
                </a:solidFill>
                <a:effectLst>
                  <a:outerShdw blurRad="38100" dist="38100" dir="2700000" algn="tl">
                    <a:srgbClr val="000000">
                      <a:alpha val="43137"/>
                    </a:srgbClr>
                  </a:outerShdw>
                </a:effectLst>
                <a:latin typeface="Calibri" pitchFamily="34" charset="0"/>
                <a:ea typeface="+mj-ea"/>
                <a:cs typeface="Calibri" pitchFamily="34" charset="0"/>
              </a:rPr>
              <a:t>Urbanization: Development Trend </a:t>
            </a:r>
          </a:p>
        </p:txBody>
      </p:sp>
      <p:sp>
        <p:nvSpPr>
          <p:cNvPr id="9220" name="Content Placeholder 2"/>
          <p:cNvSpPr>
            <a:spLocks noGrp="1"/>
          </p:cNvSpPr>
          <p:nvPr>
            <p:ph idx="1"/>
          </p:nvPr>
        </p:nvSpPr>
        <p:spPr>
          <a:xfrm>
            <a:off x="243840" y="1930400"/>
            <a:ext cx="8046720" cy="7924800"/>
          </a:xfrm>
        </p:spPr>
        <p:txBody>
          <a:bodyPr/>
          <a:lstStyle/>
          <a:p>
            <a:pPr marL="0" indent="0" algn="just">
              <a:spcBef>
                <a:spcPct val="0"/>
              </a:spcBef>
              <a:buNone/>
            </a:pPr>
            <a:r>
              <a:rPr lang="en-US" sz="3300" dirty="0" smtClean="0">
                <a:latin typeface="Calibri" pitchFamily="34" charset="0"/>
                <a:cs typeface="Calibri" pitchFamily="34" charset="0"/>
              </a:rPr>
              <a:t>The World Bank says Dhaka, with its current population of 15 million people, bears the distinction of being the fastest-growing in the world. Between </a:t>
            </a:r>
            <a:r>
              <a:rPr lang="en-US" sz="3300" b="1" dirty="0" smtClean="0">
                <a:latin typeface="Calibri" pitchFamily="34" charset="0"/>
                <a:cs typeface="Calibri" pitchFamily="34" charset="0"/>
              </a:rPr>
              <a:t>1990 and 2005</a:t>
            </a:r>
            <a:r>
              <a:rPr lang="en-US" sz="3300" dirty="0" smtClean="0">
                <a:latin typeface="Calibri" pitchFamily="34" charset="0"/>
                <a:cs typeface="Calibri" pitchFamily="34" charset="0"/>
              </a:rPr>
              <a:t>, the city doubled in size — from </a:t>
            </a:r>
            <a:r>
              <a:rPr lang="en-US" sz="3300" b="1" dirty="0" smtClean="0">
                <a:latin typeface="Calibri" pitchFamily="34" charset="0"/>
                <a:cs typeface="Calibri" pitchFamily="34" charset="0"/>
              </a:rPr>
              <a:t>6 to 12</a:t>
            </a:r>
            <a:r>
              <a:rPr lang="en-US" sz="3300" dirty="0" smtClean="0">
                <a:latin typeface="Calibri" pitchFamily="34" charset="0"/>
                <a:cs typeface="Calibri" pitchFamily="34" charset="0"/>
              </a:rPr>
              <a:t> million. By </a:t>
            </a:r>
            <a:r>
              <a:rPr lang="en-US" sz="3300" b="1" dirty="0" smtClean="0">
                <a:latin typeface="Calibri" pitchFamily="34" charset="0"/>
                <a:cs typeface="Calibri" pitchFamily="34" charset="0"/>
              </a:rPr>
              <a:t>2025</a:t>
            </a:r>
            <a:r>
              <a:rPr lang="en-US" sz="3300" dirty="0" smtClean="0">
                <a:latin typeface="Calibri" pitchFamily="34" charset="0"/>
                <a:cs typeface="Calibri" pitchFamily="34" charset="0"/>
              </a:rPr>
              <a:t>, the U.N. predicts Dhaka will be home to more than </a:t>
            </a:r>
            <a:r>
              <a:rPr lang="en-US" sz="3300" b="1" dirty="0" smtClean="0">
                <a:latin typeface="Calibri" pitchFamily="34" charset="0"/>
                <a:cs typeface="Calibri" pitchFamily="34" charset="0"/>
              </a:rPr>
              <a:t>20 million </a:t>
            </a:r>
            <a:r>
              <a:rPr lang="en-US" sz="3300" dirty="0" smtClean="0">
                <a:latin typeface="Calibri" pitchFamily="34" charset="0"/>
                <a:cs typeface="Calibri" pitchFamily="34" charset="0"/>
              </a:rPr>
              <a:t>people. </a:t>
            </a:r>
          </a:p>
          <a:p>
            <a:pPr marL="0" indent="0" algn="just">
              <a:spcBef>
                <a:spcPct val="0"/>
              </a:spcBef>
              <a:buNone/>
            </a:pPr>
            <a:endParaRPr lang="en-US" sz="3300" dirty="0" smtClean="0">
              <a:latin typeface="Calibri" pitchFamily="34" charset="0"/>
              <a:cs typeface="Calibri" pitchFamily="34" charset="0"/>
            </a:endParaRPr>
          </a:p>
          <a:p>
            <a:pPr marL="0" indent="0" algn="just">
              <a:spcBef>
                <a:spcPct val="0"/>
              </a:spcBef>
              <a:buNone/>
            </a:pPr>
            <a:r>
              <a:rPr lang="en-US" sz="3300" dirty="0" smtClean="0">
                <a:latin typeface="Calibri" pitchFamily="34" charset="0"/>
                <a:cs typeface="Calibri" pitchFamily="34" charset="0"/>
              </a:rPr>
              <a:t>The total urban area of Dhaka spans about 1530 square kilometers (Islam 2005). About 80% of the garments industry in Bangladesh is located in Dhaka city (World Bank 2005). Dhaka city contributes to about 13% of the country’s GDP. </a:t>
            </a:r>
          </a:p>
        </p:txBody>
      </p:sp>
      <p:pic>
        <p:nvPicPr>
          <p:cNvPr id="9221" name="Picture 4" descr="E:\Work\Work(edu)\Bangladesh Study\images.jpg"/>
          <p:cNvPicPr>
            <a:picLocks noChangeAspect="1" noChangeArrowheads="1"/>
          </p:cNvPicPr>
          <p:nvPr/>
        </p:nvPicPr>
        <p:blipFill>
          <a:blip r:embed="rId2"/>
          <a:srcRect/>
          <a:stretch>
            <a:fillRect/>
          </a:stretch>
        </p:blipFill>
        <p:spPr bwMode="auto">
          <a:xfrm>
            <a:off x="8900160" y="1117600"/>
            <a:ext cx="5730240" cy="3657600"/>
          </a:xfrm>
          <a:prstGeom prst="rect">
            <a:avLst/>
          </a:prstGeom>
          <a:noFill/>
          <a:ln w="9525">
            <a:noFill/>
            <a:miter lim="800000"/>
            <a:headEnd/>
            <a:tailEnd/>
          </a:ln>
        </p:spPr>
      </p:pic>
      <p:pic>
        <p:nvPicPr>
          <p:cNvPr id="9222" name="Picture 7" descr="http://cdn.en.banglanews24.com/media/files/Sky_view_Dhaka_city_880814536.jpg"/>
          <p:cNvPicPr>
            <a:picLocks noChangeAspect="1" noChangeArrowheads="1"/>
          </p:cNvPicPr>
          <p:nvPr/>
        </p:nvPicPr>
        <p:blipFill>
          <a:blip r:embed="rId3"/>
          <a:srcRect/>
          <a:stretch>
            <a:fillRect/>
          </a:stretch>
        </p:blipFill>
        <p:spPr bwMode="auto">
          <a:xfrm>
            <a:off x="8900160" y="4775200"/>
            <a:ext cx="5730240" cy="4368800"/>
          </a:xfrm>
          <a:prstGeom prst="rect">
            <a:avLst/>
          </a:prstGeom>
          <a:noFill/>
          <a:ln w="9525">
            <a:noFill/>
            <a:miter lim="800000"/>
            <a:headEnd/>
            <a:tailEnd/>
          </a:ln>
        </p:spPr>
      </p:pic>
      <p:sp>
        <p:nvSpPr>
          <p:cNvPr id="8" name="Flowchart: Process 4"/>
          <p:cNvSpPr>
            <a:spLocks noChangeArrowheads="1"/>
          </p:cNvSpPr>
          <p:nvPr/>
        </p:nvSpPr>
        <p:spPr bwMode="auto">
          <a:xfrm>
            <a:off x="0" y="9398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from="(-#ppt_w/2)" to="(#ppt_x)" calcmode="lin" valueType="num">
                                      <p:cBhvr>
                                        <p:cTn id="7" dur="600" fill="hold">
                                          <p:stCondLst>
                                            <p:cond delay="0"/>
                                          </p:stCondLst>
                                        </p:cTn>
                                        <p:tgtEl>
                                          <p:spTgt spid="8"/>
                                        </p:tgtEl>
                                        <p:attrNameLst>
                                          <p:attrName>ppt_x</p:attrName>
                                        </p:attrNameLst>
                                      </p:cBhvr>
                                    </p:anim>
                                    <p:anim from="0" to="-1.0" calcmode="lin" valueType="num">
                                      <p:cBhvr>
                                        <p:cTn id="8" dur="200" decel="50000" autoRev="1" fill="hold">
                                          <p:stCondLst>
                                            <p:cond delay="600"/>
                                          </p:stCondLst>
                                        </p:cTn>
                                        <p:tgtEl>
                                          <p:spTgt spid="8"/>
                                        </p:tgtEl>
                                        <p:attrNameLst>
                                          <p:attrName>xshear</p:attrName>
                                        </p:attrNameLst>
                                      </p:cBhvr>
                                    </p:anim>
                                    <p:animScale>
                                      <p:cBhvr>
                                        <p:cTn id="9" dur="200" decel="100000" autoRev="1" fill="hold">
                                          <p:stCondLst>
                                            <p:cond delay="600"/>
                                          </p:stCondLst>
                                        </p:cTn>
                                        <p:tgtEl>
                                          <p:spTgt spid="8"/>
                                        </p:tgtEl>
                                      </p:cBhvr>
                                      <p:from x="100000" y="100000"/>
                                      <p:to x="80000" y="100000"/>
                                    </p:animScale>
                                    <p:anim by="(#ppt_h/3+#ppt_w*0.1)" calcmode="lin" valueType="num">
                                      <p:cBhvr additive="sum">
                                        <p:cTn id="10" dur="200" decel="100000" autoRev="1" fill="hold">
                                          <p:stCondLst>
                                            <p:cond delay="600"/>
                                          </p:stCondLst>
                                        </p:cTn>
                                        <p:tgtEl>
                                          <p:spTgt spid="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4"/>
          <p:cNvSpPr>
            <a:spLocks noGrp="1"/>
          </p:cNvSpPr>
          <p:nvPr>
            <p:ph idx="1"/>
          </p:nvPr>
        </p:nvSpPr>
        <p:spPr/>
        <p:txBody>
          <a:bodyPr/>
          <a:lstStyle/>
          <a:p>
            <a:pPr eaLnBrk="1" hangingPunct="1"/>
            <a:endParaRPr lang="en-US" smtClean="0"/>
          </a:p>
        </p:txBody>
      </p:sp>
      <p:sp>
        <p:nvSpPr>
          <p:cNvPr id="2" name="Title 1"/>
          <p:cNvSpPr>
            <a:spLocks noGrp="1"/>
          </p:cNvSpPr>
          <p:nvPr>
            <p:ph type="title"/>
          </p:nvPr>
        </p:nvSpPr>
        <p:spPr>
          <a:xfrm>
            <a:off x="0" y="0"/>
            <a:ext cx="14630400" cy="1828800"/>
          </a:xfrm>
        </p:spPr>
        <p:txBody>
          <a:bodyPr>
            <a:noAutofit/>
          </a:bodyPr>
          <a:lstStyle/>
          <a:p>
            <a:pPr algn="just">
              <a:defRPr/>
            </a:pPr>
            <a:endParaRPr sz="3300">
              <a:latin typeface="Calibri" pitchFamily="34" charset="0"/>
              <a:cs typeface="Calibri" pitchFamily="34" charset="0"/>
            </a:endParaRPr>
          </a:p>
        </p:txBody>
      </p:sp>
      <p:pic>
        <p:nvPicPr>
          <p:cNvPr id="10244" name="Picture 4"/>
          <p:cNvPicPr>
            <a:picLocks noChangeAspect="1" noChangeArrowheads="1"/>
          </p:cNvPicPr>
          <p:nvPr/>
        </p:nvPicPr>
        <p:blipFill>
          <a:blip r:embed="rId2"/>
          <a:srcRect/>
          <a:stretch>
            <a:fillRect/>
          </a:stretch>
        </p:blipFill>
        <p:spPr bwMode="auto">
          <a:xfrm>
            <a:off x="0" y="838200"/>
            <a:ext cx="14630400" cy="7315200"/>
          </a:xfrm>
          <a:prstGeom prst="rect">
            <a:avLst/>
          </a:prstGeom>
          <a:noFill/>
          <a:ln w="9525">
            <a:noFill/>
            <a:miter lim="800000"/>
            <a:headEnd/>
            <a:tailEnd/>
          </a:ln>
        </p:spPr>
      </p:pic>
    </p:spTree>
  </p:cSld>
  <p:clrMapOvr>
    <a:masterClrMapping/>
  </p:clrMapOvr>
  <p:transition>
    <p:wheel spokes="3"/>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idx="1"/>
          </p:nvPr>
        </p:nvSpPr>
        <p:spPr>
          <a:xfrm>
            <a:off x="243840" y="1371600"/>
            <a:ext cx="14020800" cy="7772400"/>
          </a:xfrm>
        </p:spPr>
        <p:txBody>
          <a:bodyPr>
            <a:noAutofit/>
          </a:bodyPr>
          <a:lstStyle/>
          <a:p>
            <a:pPr marL="0" indent="0" algn="just">
              <a:lnSpc>
                <a:spcPct val="110000"/>
              </a:lnSpc>
              <a:spcBef>
                <a:spcPts val="0"/>
              </a:spcBef>
              <a:buNone/>
              <a:defRPr/>
            </a:pPr>
            <a:endParaRPr lang="en-US" sz="3300" dirty="0" smtClean="0">
              <a:latin typeface="Calibri" pitchFamily="34" charset="0"/>
              <a:cs typeface="Calibri" pitchFamily="34" charset="0"/>
            </a:endParaRPr>
          </a:p>
          <a:p>
            <a:pPr marL="0" indent="0" algn="just">
              <a:lnSpc>
                <a:spcPct val="110000"/>
              </a:lnSpc>
              <a:spcBef>
                <a:spcPts val="0"/>
              </a:spcBef>
              <a:buNone/>
              <a:defRPr/>
            </a:pPr>
            <a:r>
              <a:rPr lang="en-US" sz="3400" dirty="0" smtClean="0">
                <a:latin typeface="Calibri" pitchFamily="34" charset="0"/>
                <a:cs typeface="Calibri" pitchFamily="34" charset="0"/>
              </a:rPr>
              <a:t>The </a:t>
            </a:r>
            <a:r>
              <a:rPr lang="en-GB" sz="3400" dirty="0" smtClean="0">
                <a:latin typeface="Calibri" pitchFamily="34" charset="0"/>
                <a:ea typeface="Verdana" panose="020B0604030504040204" pitchFamily="34" charset="0"/>
                <a:cs typeface="Calibri" pitchFamily="34" charset="0"/>
              </a:rPr>
              <a:t>Push-Pull model pioneered was by Everett S. Lee in 1996. Migration is the combined effect of both push and pulls factors and it is often difficult to separate the role of the two. Within the Push-Pull model, </a:t>
            </a:r>
          </a:p>
          <a:p>
            <a:pPr marL="0" indent="0" algn="just">
              <a:lnSpc>
                <a:spcPct val="110000"/>
              </a:lnSpc>
              <a:spcBef>
                <a:spcPts val="0"/>
              </a:spcBef>
              <a:buNone/>
              <a:defRPr/>
            </a:pPr>
            <a:endParaRPr lang="en-GB" sz="3400" dirty="0" smtClean="0">
              <a:latin typeface="Calibri" pitchFamily="34" charset="0"/>
              <a:ea typeface="Verdana" panose="020B0604030504040204" pitchFamily="34" charset="0"/>
              <a:cs typeface="Calibri" pitchFamily="34" charset="0"/>
            </a:endParaRPr>
          </a:p>
          <a:p>
            <a:pPr marL="0" indent="0" algn="just">
              <a:lnSpc>
                <a:spcPct val="110000"/>
              </a:lnSpc>
              <a:spcBef>
                <a:spcPts val="0"/>
              </a:spcBef>
              <a:buNone/>
              <a:defRPr/>
            </a:pPr>
            <a:r>
              <a:rPr lang="en-GB" sz="3800" b="1" dirty="0" smtClean="0">
                <a:latin typeface="Calibri" pitchFamily="34" charset="0"/>
                <a:ea typeface="Verdana" panose="020B0604030504040204" pitchFamily="34" charset="0"/>
                <a:cs typeface="Calibri" pitchFamily="34" charset="0"/>
              </a:rPr>
              <a:t>Push factors may be identified for Bangladesh as:</a:t>
            </a:r>
          </a:p>
          <a:p>
            <a:pPr marL="407557" indent="-407557" algn="just">
              <a:lnSpc>
                <a:spcPct val="110000"/>
              </a:lnSpc>
              <a:spcBef>
                <a:spcPts val="0"/>
              </a:spcBef>
              <a:buNone/>
              <a:defRPr/>
            </a:pPr>
            <a:r>
              <a:rPr lang="en-GB" sz="3400" dirty="0" smtClean="0">
                <a:latin typeface="Calibri" pitchFamily="34" charset="0"/>
                <a:ea typeface="Verdana" panose="020B0604030504040204" pitchFamily="34" charset="0"/>
                <a:cs typeface="Calibri" pitchFamily="34" charset="0"/>
              </a:rPr>
              <a:t>1.Population pressure, adverse person-land ratio, landlessness and poverty.</a:t>
            </a:r>
          </a:p>
          <a:p>
            <a:pPr marL="407557" indent="-407557" algn="just">
              <a:lnSpc>
                <a:spcPct val="110000"/>
              </a:lnSpc>
              <a:spcBef>
                <a:spcPts val="0"/>
              </a:spcBef>
              <a:buNone/>
              <a:defRPr/>
            </a:pPr>
            <a:r>
              <a:rPr lang="en-GB" sz="3400" dirty="0" smtClean="0">
                <a:latin typeface="Calibri" pitchFamily="34" charset="0"/>
                <a:ea typeface="Verdana" panose="020B0604030504040204" pitchFamily="34" charset="0"/>
                <a:cs typeface="Calibri" pitchFamily="34" charset="0"/>
              </a:rPr>
              <a:t>2. Frequent and severe natural disasters (particularly river bank erosion).</a:t>
            </a:r>
          </a:p>
          <a:p>
            <a:pPr marL="407557" indent="-407557" algn="just">
              <a:lnSpc>
                <a:spcPct val="110000"/>
              </a:lnSpc>
              <a:spcBef>
                <a:spcPts val="0"/>
              </a:spcBef>
              <a:buNone/>
              <a:defRPr/>
            </a:pPr>
            <a:r>
              <a:rPr lang="en-GB" sz="3400" dirty="0" smtClean="0">
                <a:latin typeface="Calibri" pitchFamily="34" charset="0"/>
                <a:ea typeface="Verdana" panose="020B0604030504040204" pitchFamily="34" charset="0"/>
                <a:cs typeface="Calibri" pitchFamily="34" charset="0"/>
              </a:rPr>
              <a:t>3. Law and order situation.</a:t>
            </a:r>
          </a:p>
          <a:p>
            <a:pPr marL="407557" indent="-407557" algn="just">
              <a:lnSpc>
                <a:spcPct val="110000"/>
              </a:lnSpc>
              <a:spcBef>
                <a:spcPts val="0"/>
              </a:spcBef>
              <a:buNone/>
              <a:defRPr/>
            </a:pPr>
            <a:r>
              <a:rPr lang="en-GB" sz="3400" dirty="0" smtClean="0">
                <a:latin typeface="Calibri" pitchFamily="34" charset="0"/>
                <a:ea typeface="Verdana" panose="020B0604030504040204" pitchFamily="34" charset="0"/>
                <a:cs typeface="Calibri" pitchFamily="34" charset="0"/>
              </a:rPr>
              <a:t>4. Lack of social and cultural opportunities (applicable for rural rich)</a:t>
            </a:r>
          </a:p>
          <a:p>
            <a:pPr marL="0" indent="-407557" algn="just">
              <a:lnSpc>
                <a:spcPct val="110000"/>
              </a:lnSpc>
              <a:spcBef>
                <a:spcPts val="0"/>
              </a:spcBef>
              <a:buNone/>
              <a:defRPr/>
            </a:pPr>
            <a:r>
              <a:rPr lang="en-GB" sz="3400" dirty="0" smtClean="0">
                <a:latin typeface="Calibri" pitchFamily="34" charset="0"/>
                <a:ea typeface="Verdana" panose="020B0604030504040204" pitchFamily="34" charset="0"/>
                <a:cs typeface="Calibri" pitchFamily="34" charset="0"/>
              </a:rPr>
              <a:t>5. Cyclone, famine, flood, river erosion. </a:t>
            </a:r>
          </a:p>
          <a:p>
            <a:pPr marL="0" indent="-407557" algn="just">
              <a:lnSpc>
                <a:spcPct val="110000"/>
              </a:lnSpc>
              <a:spcBef>
                <a:spcPts val="0"/>
              </a:spcBef>
              <a:buNone/>
              <a:defRPr/>
            </a:pPr>
            <a:endParaRPr lang="en-GB" sz="3300" dirty="0" smtClean="0">
              <a:latin typeface="Calibri" pitchFamily="34" charset="0"/>
              <a:ea typeface="Verdana" panose="020B0604030504040204" pitchFamily="34" charset="0"/>
              <a:cs typeface="Calibri" pitchFamily="34" charset="0"/>
            </a:endParaRPr>
          </a:p>
        </p:txBody>
      </p:sp>
      <p:sp>
        <p:nvSpPr>
          <p:cNvPr id="3" name="Title 1"/>
          <p:cNvSpPr>
            <a:spLocks noGrp="1"/>
          </p:cNvSpPr>
          <p:nvPr>
            <p:ph type="title"/>
          </p:nvPr>
        </p:nvSpPr>
        <p:spPr>
          <a:xfrm>
            <a:off x="0" y="381000"/>
            <a:ext cx="14630400" cy="914400"/>
          </a:xfrm>
        </p:spPr>
        <p:txBody>
          <a:bodyPr>
            <a:normAutofit fontScale="90000"/>
          </a:bodyPr>
          <a:lstStyle/>
          <a:p>
            <a:pPr>
              <a:defRPr/>
            </a:pPr>
            <a:r>
              <a:rPr sz="5900" b="1" smtClean="0">
                <a:solidFill>
                  <a:srgbClr val="FFFF00"/>
                </a:solidFill>
                <a:effectLst>
                  <a:outerShdw blurRad="38100" dist="38100" dir="2700000" algn="tl">
                    <a:srgbClr val="000000">
                      <a:alpha val="43137"/>
                    </a:srgbClr>
                  </a:outerShdw>
                </a:effectLst>
                <a:latin typeface="Calibri" pitchFamily="34" charset="0"/>
                <a:cs typeface="Calibri" pitchFamily="34" charset="0"/>
              </a:rPr>
              <a:t>Rural-Urban Migration: Push-Pull model</a:t>
            </a:r>
            <a:endParaRPr sz="5900" b="1">
              <a:solidFill>
                <a:srgbClr val="FFFF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4" name="Flowchart: Process 4"/>
          <p:cNvSpPr>
            <a:spLocks noChangeArrowheads="1"/>
          </p:cNvSpPr>
          <p:nvPr/>
        </p:nvSpPr>
        <p:spPr bwMode="auto">
          <a:xfrm>
            <a:off x="0" y="13970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idx="1"/>
          </p:nvPr>
        </p:nvSpPr>
        <p:spPr>
          <a:xfrm>
            <a:off x="243840" y="1143000"/>
            <a:ext cx="14020800" cy="8001000"/>
          </a:xfrm>
        </p:spPr>
        <p:txBody>
          <a:bodyPr>
            <a:noAutofit/>
          </a:bodyPr>
          <a:lstStyle/>
          <a:p>
            <a:pPr marL="0" indent="-407557" algn="just">
              <a:lnSpc>
                <a:spcPct val="110000"/>
              </a:lnSpc>
              <a:spcBef>
                <a:spcPts val="0"/>
              </a:spcBef>
              <a:buNone/>
              <a:defRPr/>
            </a:pPr>
            <a:endParaRPr lang="en-GB" sz="3300" dirty="0" smtClean="0">
              <a:latin typeface="Calibri" pitchFamily="34" charset="0"/>
              <a:ea typeface="Verdana" panose="020B0604030504040204" pitchFamily="34" charset="0"/>
              <a:cs typeface="Calibri" pitchFamily="34" charset="0"/>
            </a:endParaRPr>
          </a:p>
          <a:p>
            <a:pPr marL="0" indent="-407557" algn="just">
              <a:lnSpc>
                <a:spcPct val="150000"/>
              </a:lnSpc>
              <a:spcBef>
                <a:spcPts val="0"/>
              </a:spcBef>
              <a:buNone/>
              <a:defRPr/>
            </a:pPr>
            <a:r>
              <a:rPr lang="en-US" sz="3800" b="1" dirty="0" smtClean="0">
                <a:latin typeface="Calibri" pitchFamily="34" charset="0"/>
                <a:cs typeface="Calibri" pitchFamily="34" charset="0"/>
              </a:rPr>
              <a:t>The pull factors </a:t>
            </a:r>
            <a:r>
              <a:rPr lang="en-GB" sz="3800" b="1" dirty="0" smtClean="0">
                <a:latin typeface="Calibri" pitchFamily="34" charset="0"/>
                <a:ea typeface="Verdana" panose="020B0604030504040204" pitchFamily="34" charset="0"/>
                <a:cs typeface="Calibri" pitchFamily="34" charset="0"/>
              </a:rPr>
              <a:t>may be identified for Bangladesh as:</a:t>
            </a:r>
            <a:endParaRPr lang="en-US" sz="3600" b="1" dirty="0" smtClean="0">
              <a:latin typeface="Calibri" pitchFamily="34" charset="0"/>
              <a:cs typeface="Calibri" pitchFamily="34" charset="0"/>
            </a:endParaRPr>
          </a:p>
          <a:p>
            <a:pPr marL="0" indent="-407557" algn="just">
              <a:lnSpc>
                <a:spcPct val="150000"/>
              </a:lnSpc>
              <a:spcBef>
                <a:spcPts val="0"/>
              </a:spcBef>
              <a:buNone/>
              <a:defRPr/>
            </a:pPr>
            <a:r>
              <a:rPr lang="en-US" sz="3300" dirty="0" smtClean="0">
                <a:latin typeface="Calibri" pitchFamily="34" charset="0"/>
                <a:cs typeface="Calibri" pitchFamily="34" charset="0"/>
              </a:rPr>
              <a:t>1. Real or perceived job Opportunities and</a:t>
            </a:r>
          </a:p>
          <a:p>
            <a:pPr marL="0" indent="-407557" algn="just">
              <a:lnSpc>
                <a:spcPct val="150000"/>
              </a:lnSpc>
              <a:spcBef>
                <a:spcPts val="0"/>
              </a:spcBef>
              <a:buNone/>
              <a:defRPr/>
            </a:pPr>
            <a:r>
              <a:rPr lang="en-US" sz="3300" dirty="0" smtClean="0">
                <a:latin typeface="Calibri" pitchFamily="34" charset="0"/>
                <a:cs typeface="Calibri" pitchFamily="34" charset="0"/>
              </a:rPr>
              <a:t>2. Higher wages in the city are the main pulls. </a:t>
            </a:r>
          </a:p>
          <a:p>
            <a:pPr marL="0" indent="-407557" algn="just">
              <a:lnSpc>
                <a:spcPct val="150000"/>
              </a:lnSpc>
              <a:spcBef>
                <a:spcPts val="0"/>
              </a:spcBef>
              <a:buNone/>
              <a:defRPr/>
            </a:pPr>
            <a:r>
              <a:rPr lang="en-US" sz="3300" dirty="0" smtClean="0">
                <a:latin typeface="Calibri" pitchFamily="34" charset="0"/>
                <a:cs typeface="Calibri" pitchFamily="34" charset="0"/>
              </a:rPr>
              <a:t>3. Rural-urban disparities, opportunities and services are also responsible. </a:t>
            </a:r>
          </a:p>
          <a:p>
            <a:pPr marL="0" indent="-407557" algn="just">
              <a:lnSpc>
                <a:spcPct val="150000"/>
              </a:lnSpc>
              <a:spcBef>
                <a:spcPts val="0"/>
              </a:spcBef>
              <a:buNone/>
              <a:defRPr/>
            </a:pPr>
            <a:r>
              <a:rPr lang="en-US" sz="3300" dirty="0" smtClean="0">
                <a:latin typeface="Calibri" pitchFamily="34" charset="0"/>
                <a:cs typeface="Calibri" pitchFamily="34" charset="0"/>
              </a:rPr>
              <a:t>4. Rural-urban migrations are due to marriage and other familial reasons.</a:t>
            </a:r>
          </a:p>
          <a:p>
            <a:pPr marL="0" lvl="3" indent="0" algn="just">
              <a:lnSpc>
                <a:spcPct val="150000"/>
              </a:lnSpc>
              <a:spcBef>
                <a:spcPts val="0"/>
              </a:spcBef>
              <a:buClr>
                <a:schemeClr val="accent2">
                  <a:shade val="75000"/>
                </a:schemeClr>
              </a:buClr>
              <a:buNone/>
              <a:defRPr/>
            </a:pPr>
            <a:r>
              <a:rPr lang="en-US" sz="3300" dirty="0" smtClean="0">
                <a:latin typeface="Calibri" pitchFamily="34" charset="0"/>
                <a:cs typeface="Calibri" pitchFamily="34" charset="0"/>
              </a:rPr>
              <a:t>5. Educational facilities pull rural people to the cities</a:t>
            </a:r>
          </a:p>
        </p:txBody>
      </p:sp>
      <p:sp>
        <p:nvSpPr>
          <p:cNvPr id="3" name="Title 1"/>
          <p:cNvSpPr>
            <a:spLocks noGrp="1"/>
          </p:cNvSpPr>
          <p:nvPr>
            <p:ph type="title"/>
          </p:nvPr>
        </p:nvSpPr>
        <p:spPr>
          <a:xfrm>
            <a:off x="0" y="0"/>
            <a:ext cx="14630400" cy="1295400"/>
          </a:xfrm>
        </p:spPr>
        <p:txBody>
          <a:bodyPr>
            <a:normAutofit/>
          </a:bodyPr>
          <a:lstStyle/>
          <a:p>
            <a:pPr>
              <a:defRPr/>
            </a:pPr>
            <a:r>
              <a:rPr sz="4800" b="1" smtClean="0">
                <a:solidFill>
                  <a:srgbClr val="FFFF00"/>
                </a:solidFill>
                <a:effectLst>
                  <a:outerShdw blurRad="38100" dist="38100" dir="2700000" algn="tl">
                    <a:srgbClr val="000000">
                      <a:alpha val="43137"/>
                    </a:srgbClr>
                  </a:outerShdw>
                </a:effectLst>
                <a:latin typeface="Calibri" pitchFamily="34" charset="0"/>
                <a:cs typeface="Calibri" pitchFamily="34" charset="0"/>
              </a:rPr>
              <a:t>Rural-Urban Migration: Push-Pull model</a:t>
            </a:r>
            <a:endParaRPr sz="4800" b="1">
              <a:solidFill>
                <a:srgbClr val="FFFF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4" name="Flowchart: Process 4"/>
          <p:cNvSpPr>
            <a:spLocks noChangeArrowheads="1"/>
          </p:cNvSpPr>
          <p:nvPr/>
        </p:nvSpPr>
        <p:spPr bwMode="auto">
          <a:xfrm>
            <a:off x="0" y="12192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p:cNvSpPr>
            <a:spLocks noGrp="1"/>
          </p:cNvSpPr>
          <p:nvPr>
            <p:ph type="title"/>
          </p:nvPr>
        </p:nvSpPr>
        <p:spPr>
          <a:xfrm>
            <a:off x="0" y="0"/>
            <a:ext cx="14630400" cy="914400"/>
          </a:xfrm>
        </p:spPr>
        <p:txBody>
          <a:bodyPr>
            <a:noAutofit/>
          </a:bodyPr>
          <a:lstStyle/>
          <a:p>
            <a:r>
              <a:rPr lang="en-GB" sz="4800" b="1" dirty="0" smtClean="0">
                <a:solidFill>
                  <a:srgbClr val="FFFF00"/>
                </a:solidFill>
                <a:latin typeface="Calibri" pitchFamily="34" charset="0"/>
                <a:ea typeface="Verdana" panose="020B0604030504040204" pitchFamily="34" charset="0"/>
                <a:cs typeface="Calibri" pitchFamily="34" charset="0"/>
              </a:rPr>
              <a:t>Causes of Rural-Urban Migration</a:t>
            </a:r>
          </a:p>
        </p:txBody>
      </p:sp>
      <p:sp>
        <p:nvSpPr>
          <p:cNvPr id="8195" name="Content Placeholder 4"/>
          <p:cNvSpPr>
            <a:spLocks noGrp="1"/>
          </p:cNvSpPr>
          <p:nvPr>
            <p:ph idx="4294967295"/>
          </p:nvPr>
        </p:nvSpPr>
        <p:spPr>
          <a:xfrm>
            <a:off x="0" y="1016000"/>
            <a:ext cx="14173200" cy="7747000"/>
          </a:xfrm>
        </p:spPr>
        <p:txBody>
          <a:bodyPr>
            <a:normAutofit/>
          </a:bodyPr>
          <a:lstStyle/>
          <a:p>
            <a:pPr marL="0" indent="-905683" algn="just">
              <a:spcBef>
                <a:spcPts val="0"/>
              </a:spcBef>
              <a:buNone/>
              <a:defRPr/>
            </a:pPr>
            <a:endParaRPr lang="en-US" sz="3300" dirty="0" smtClean="0">
              <a:latin typeface="Calibri" pitchFamily="34" charset="0"/>
              <a:cs typeface="Calibri"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1459127854"/>
              </p:ext>
            </p:extLst>
          </p:nvPr>
        </p:nvGraphicFramePr>
        <p:xfrm>
          <a:off x="0" y="1066801"/>
          <a:ext cx="14630400" cy="7937340"/>
        </p:xfrm>
        <a:graphic>
          <a:graphicData uri="http://schemas.openxmlformats.org/drawingml/2006/table">
            <a:tbl>
              <a:tblPr firstRow="1" firstCol="1" bandRow="1">
                <a:tableStyleId>{5C22544A-7EE6-4342-B048-85BDC9FD1C3A}</a:tableStyleId>
              </a:tblPr>
              <a:tblGrid>
                <a:gridCol w="3477719"/>
                <a:gridCol w="3957402"/>
                <a:gridCol w="3117955"/>
                <a:gridCol w="4077324"/>
              </a:tblGrid>
              <a:tr h="869673">
                <a:tc>
                  <a:txBody>
                    <a:bodyPr/>
                    <a:lstStyle/>
                    <a:p>
                      <a:pPr marL="0" lvl="0" indent="0" algn="ctr">
                        <a:lnSpc>
                          <a:spcPct val="150000"/>
                        </a:lnSpc>
                        <a:spcAft>
                          <a:spcPts val="0"/>
                        </a:spcAft>
                        <a:buFont typeface="+mj-lt"/>
                        <a:buNone/>
                      </a:pPr>
                      <a:r>
                        <a:rPr lang="en-US" sz="3600" dirty="0" smtClean="0">
                          <a:effectLst/>
                          <a:latin typeface="Calibri" pitchFamily="34" charset="0"/>
                          <a:cs typeface="Calibri" pitchFamily="34" charset="0"/>
                        </a:rPr>
                        <a:t>ECONOMIC</a:t>
                      </a:r>
                      <a:endParaRPr lang="en-GB" sz="3600" dirty="0">
                        <a:effectLst/>
                        <a:latin typeface="Calibri" pitchFamily="34" charset="0"/>
                        <a:ea typeface="Times New Roman" panose="02020603050405020304" pitchFamily="18" charset="0"/>
                        <a:cs typeface="Calibri" pitchFamily="34" charset="0"/>
                      </a:endParaRPr>
                    </a:p>
                  </a:txBody>
                  <a:tcPr marL="82296" marR="82296" marT="0" marB="0"/>
                </a:tc>
                <a:tc>
                  <a:txBody>
                    <a:bodyPr/>
                    <a:lstStyle/>
                    <a:p>
                      <a:pPr marL="0" lvl="0" indent="0" algn="ctr">
                        <a:lnSpc>
                          <a:spcPct val="150000"/>
                        </a:lnSpc>
                        <a:spcAft>
                          <a:spcPts val="0"/>
                        </a:spcAft>
                        <a:buFont typeface="+mj-lt"/>
                        <a:buNone/>
                      </a:pPr>
                      <a:r>
                        <a:rPr lang="en-US" sz="3600" dirty="0" smtClean="0">
                          <a:effectLst/>
                          <a:latin typeface="Calibri" pitchFamily="34" charset="0"/>
                          <a:cs typeface="Calibri" pitchFamily="34" charset="0"/>
                        </a:rPr>
                        <a:t>ENVIRONMENTAL</a:t>
                      </a:r>
                      <a:endParaRPr lang="en-GB" sz="3600" dirty="0">
                        <a:effectLst/>
                        <a:latin typeface="Calibri" pitchFamily="34" charset="0"/>
                        <a:ea typeface="Times New Roman" panose="02020603050405020304" pitchFamily="18" charset="0"/>
                        <a:cs typeface="Calibri" pitchFamily="34" charset="0"/>
                      </a:endParaRPr>
                    </a:p>
                  </a:txBody>
                  <a:tcPr marL="82296" marR="82296" marT="0" marB="0"/>
                </a:tc>
                <a:tc>
                  <a:txBody>
                    <a:bodyPr/>
                    <a:lstStyle/>
                    <a:p>
                      <a:pPr marL="0" lvl="0" indent="0" algn="ctr">
                        <a:spcAft>
                          <a:spcPts val="0"/>
                        </a:spcAft>
                        <a:buFont typeface="+mj-lt"/>
                        <a:buNone/>
                      </a:pPr>
                      <a:endParaRPr lang="en-US" sz="1400" dirty="0" smtClean="0">
                        <a:effectLst/>
                        <a:latin typeface="Calibri" pitchFamily="34" charset="0"/>
                        <a:cs typeface="Calibri" pitchFamily="34" charset="0"/>
                      </a:endParaRPr>
                    </a:p>
                    <a:p>
                      <a:pPr marL="0" lvl="0" indent="0" algn="ctr">
                        <a:spcAft>
                          <a:spcPts val="0"/>
                        </a:spcAft>
                        <a:buFont typeface="+mj-lt"/>
                        <a:buNone/>
                      </a:pPr>
                      <a:r>
                        <a:rPr lang="en-US" sz="3600" dirty="0" smtClean="0">
                          <a:effectLst/>
                          <a:latin typeface="Calibri" pitchFamily="34" charset="0"/>
                          <a:cs typeface="Calibri" pitchFamily="34" charset="0"/>
                        </a:rPr>
                        <a:t>FAMILY</a:t>
                      </a:r>
                      <a:endParaRPr lang="en-GB" sz="3600" dirty="0">
                        <a:effectLst/>
                        <a:latin typeface="Calibri" pitchFamily="34" charset="0"/>
                        <a:ea typeface="Times New Roman" panose="02020603050405020304" pitchFamily="18" charset="0"/>
                        <a:cs typeface="Calibri" pitchFamily="34" charset="0"/>
                      </a:endParaRPr>
                    </a:p>
                  </a:txBody>
                  <a:tcPr marL="82296" marR="82296" marT="0" marB="0"/>
                </a:tc>
                <a:tc>
                  <a:txBody>
                    <a:bodyPr/>
                    <a:lstStyle/>
                    <a:p>
                      <a:pPr marL="0" lvl="0" indent="0" algn="ctr">
                        <a:lnSpc>
                          <a:spcPct val="150000"/>
                        </a:lnSpc>
                        <a:spcAft>
                          <a:spcPts val="0"/>
                        </a:spcAft>
                        <a:buFont typeface="+mj-lt"/>
                        <a:buNone/>
                      </a:pPr>
                      <a:r>
                        <a:rPr lang="en-US" sz="3600" dirty="0">
                          <a:effectLst/>
                          <a:latin typeface="Calibri" pitchFamily="34" charset="0"/>
                          <a:cs typeface="Calibri" pitchFamily="34" charset="0"/>
                        </a:rPr>
                        <a:t>SOCIO POLITICAL</a:t>
                      </a:r>
                      <a:endParaRPr lang="en-GB" sz="3600" dirty="0">
                        <a:effectLst/>
                        <a:latin typeface="Calibri" pitchFamily="34" charset="0"/>
                        <a:ea typeface="Times New Roman" panose="02020603050405020304" pitchFamily="18" charset="0"/>
                        <a:cs typeface="Calibri" pitchFamily="34" charset="0"/>
                      </a:endParaRPr>
                    </a:p>
                  </a:txBody>
                  <a:tcPr marL="82296" marR="82296" marT="0" marB="0"/>
                </a:tc>
              </a:tr>
              <a:tr h="1739347">
                <a:tc>
                  <a:txBody>
                    <a:bodyPr/>
                    <a:lstStyle/>
                    <a:p>
                      <a:pPr algn="ctr">
                        <a:lnSpc>
                          <a:spcPct val="150000"/>
                        </a:lnSpc>
                        <a:spcAft>
                          <a:spcPts val="0"/>
                        </a:spcAft>
                      </a:pPr>
                      <a:r>
                        <a:rPr lang="en-US" sz="3600" dirty="0">
                          <a:effectLst/>
                          <a:latin typeface="Calibri" pitchFamily="34" charset="0"/>
                          <a:cs typeface="Calibri" pitchFamily="34" charset="0"/>
                        </a:rPr>
                        <a:t>Landless and poverty</a:t>
                      </a:r>
                      <a:endParaRPr lang="en-GB" sz="3600" dirty="0">
                        <a:effectLst/>
                        <a:latin typeface="Calibri" pitchFamily="34" charset="0"/>
                        <a:ea typeface="Times New Roman" panose="02020603050405020304" pitchFamily="18" charset="0"/>
                        <a:cs typeface="Calibri" pitchFamily="34" charset="0"/>
                      </a:endParaRPr>
                    </a:p>
                  </a:txBody>
                  <a:tcPr marL="82296" marR="82296" marT="0" marB="0"/>
                </a:tc>
                <a:tc>
                  <a:txBody>
                    <a:bodyPr/>
                    <a:lstStyle/>
                    <a:p>
                      <a:pPr algn="ctr">
                        <a:lnSpc>
                          <a:spcPct val="150000"/>
                        </a:lnSpc>
                        <a:spcAft>
                          <a:spcPts val="0"/>
                        </a:spcAft>
                      </a:pPr>
                      <a:r>
                        <a:rPr lang="en-US" sz="3600" dirty="0">
                          <a:effectLst/>
                          <a:latin typeface="Calibri" pitchFamily="34" charset="0"/>
                          <a:cs typeface="Calibri" pitchFamily="34" charset="0"/>
                        </a:rPr>
                        <a:t>Natural Hazards</a:t>
                      </a:r>
                      <a:endParaRPr lang="en-GB" sz="3600" dirty="0">
                        <a:effectLst/>
                        <a:latin typeface="Calibri" pitchFamily="34" charset="0"/>
                        <a:ea typeface="Times New Roman" panose="02020603050405020304" pitchFamily="18" charset="0"/>
                        <a:cs typeface="Calibri" pitchFamily="34" charset="0"/>
                      </a:endParaRPr>
                    </a:p>
                  </a:txBody>
                  <a:tcPr marL="82296" marR="82296" marT="0" marB="0"/>
                </a:tc>
                <a:tc>
                  <a:txBody>
                    <a:bodyPr/>
                    <a:lstStyle/>
                    <a:p>
                      <a:pPr algn="ctr">
                        <a:lnSpc>
                          <a:spcPct val="150000"/>
                        </a:lnSpc>
                        <a:spcAft>
                          <a:spcPts val="0"/>
                        </a:spcAft>
                      </a:pPr>
                      <a:r>
                        <a:rPr lang="en-US" sz="3600" dirty="0">
                          <a:effectLst/>
                          <a:latin typeface="Calibri" pitchFamily="34" charset="0"/>
                          <a:cs typeface="Calibri" pitchFamily="34" charset="0"/>
                        </a:rPr>
                        <a:t>Loses of husband</a:t>
                      </a:r>
                      <a:endParaRPr lang="en-GB" sz="3600" dirty="0">
                        <a:effectLst/>
                        <a:latin typeface="Calibri" pitchFamily="34" charset="0"/>
                        <a:ea typeface="Times New Roman" panose="02020603050405020304" pitchFamily="18" charset="0"/>
                        <a:cs typeface="Calibri" pitchFamily="34" charset="0"/>
                      </a:endParaRPr>
                    </a:p>
                  </a:txBody>
                  <a:tcPr marL="82296" marR="82296" marT="0" marB="0"/>
                </a:tc>
                <a:tc>
                  <a:txBody>
                    <a:bodyPr/>
                    <a:lstStyle/>
                    <a:p>
                      <a:pPr algn="ctr">
                        <a:lnSpc>
                          <a:spcPct val="150000"/>
                        </a:lnSpc>
                        <a:spcAft>
                          <a:spcPts val="0"/>
                        </a:spcAft>
                      </a:pPr>
                      <a:r>
                        <a:rPr lang="en-US" sz="3600" dirty="0">
                          <a:effectLst/>
                          <a:latin typeface="Calibri" pitchFamily="34" charset="0"/>
                          <a:cs typeface="Calibri" pitchFamily="34" charset="0"/>
                        </a:rPr>
                        <a:t>Social Factors</a:t>
                      </a:r>
                      <a:endParaRPr lang="en-GB" sz="3600" dirty="0">
                        <a:effectLst/>
                        <a:latin typeface="Calibri" pitchFamily="34" charset="0"/>
                        <a:ea typeface="Times New Roman" panose="02020603050405020304" pitchFamily="18" charset="0"/>
                        <a:cs typeface="Calibri" pitchFamily="34" charset="0"/>
                      </a:endParaRPr>
                    </a:p>
                  </a:txBody>
                  <a:tcPr marL="82296" marR="82296" marT="0" marB="0"/>
                </a:tc>
              </a:tr>
              <a:tr h="1812867">
                <a:tc>
                  <a:txBody>
                    <a:bodyPr/>
                    <a:lstStyle/>
                    <a:p>
                      <a:pPr algn="ctr">
                        <a:lnSpc>
                          <a:spcPct val="150000"/>
                        </a:lnSpc>
                        <a:spcAft>
                          <a:spcPts val="0"/>
                        </a:spcAft>
                      </a:pPr>
                      <a:r>
                        <a:rPr lang="en-US" sz="3600" dirty="0" smtClean="0">
                          <a:effectLst/>
                          <a:latin typeface="Calibri" pitchFamily="34" charset="0"/>
                          <a:cs typeface="Calibri" pitchFamily="34" charset="0"/>
                        </a:rPr>
                        <a:t>Unemployment</a:t>
                      </a:r>
                    </a:p>
                    <a:p>
                      <a:pPr algn="ctr">
                        <a:lnSpc>
                          <a:spcPct val="150000"/>
                        </a:lnSpc>
                        <a:spcAft>
                          <a:spcPts val="0"/>
                        </a:spcAft>
                      </a:pPr>
                      <a:r>
                        <a:rPr lang="en-US" sz="3600" dirty="0" smtClean="0">
                          <a:effectLst/>
                          <a:latin typeface="Calibri" pitchFamily="34" charset="0"/>
                          <a:cs typeface="Calibri" pitchFamily="34" charset="0"/>
                        </a:rPr>
                        <a:t>Poverty</a:t>
                      </a:r>
                      <a:endParaRPr lang="en-GB" sz="3600" dirty="0">
                        <a:effectLst/>
                        <a:latin typeface="Calibri" pitchFamily="34" charset="0"/>
                        <a:ea typeface="Times New Roman" panose="02020603050405020304" pitchFamily="18" charset="0"/>
                        <a:cs typeface="Calibri" pitchFamily="34" charset="0"/>
                      </a:endParaRPr>
                    </a:p>
                  </a:txBody>
                  <a:tcPr marL="82296" marR="82296" marT="0" marB="0"/>
                </a:tc>
                <a:tc>
                  <a:txBody>
                    <a:bodyPr/>
                    <a:lstStyle/>
                    <a:p>
                      <a:pPr algn="ctr">
                        <a:lnSpc>
                          <a:spcPct val="150000"/>
                        </a:lnSpc>
                        <a:spcAft>
                          <a:spcPts val="0"/>
                        </a:spcAft>
                      </a:pPr>
                      <a:r>
                        <a:rPr lang="en-US" sz="3600" dirty="0">
                          <a:effectLst/>
                          <a:latin typeface="Calibri" pitchFamily="34" charset="0"/>
                          <a:cs typeface="Calibri" pitchFamily="34" charset="0"/>
                        </a:rPr>
                        <a:t>Mostly river bank erosion</a:t>
                      </a:r>
                      <a:endParaRPr lang="en-GB" sz="3600" dirty="0">
                        <a:effectLst/>
                        <a:latin typeface="Calibri" pitchFamily="34" charset="0"/>
                        <a:ea typeface="Times New Roman" panose="02020603050405020304" pitchFamily="18" charset="0"/>
                        <a:cs typeface="Calibri" pitchFamily="34" charset="0"/>
                      </a:endParaRPr>
                    </a:p>
                  </a:txBody>
                  <a:tcPr marL="82296" marR="82296" marT="0" marB="0"/>
                </a:tc>
                <a:tc>
                  <a:txBody>
                    <a:bodyPr/>
                    <a:lstStyle/>
                    <a:p>
                      <a:pPr algn="ctr">
                        <a:lnSpc>
                          <a:spcPct val="150000"/>
                        </a:lnSpc>
                        <a:spcAft>
                          <a:spcPts val="0"/>
                        </a:spcAft>
                      </a:pPr>
                      <a:r>
                        <a:rPr lang="en-US" sz="3600" dirty="0">
                          <a:effectLst/>
                          <a:latin typeface="Calibri" pitchFamily="34" charset="0"/>
                          <a:cs typeface="Calibri" pitchFamily="34" charset="0"/>
                        </a:rPr>
                        <a:t>Dissolution of family</a:t>
                      </a:r>
                      <a:endParaRPr lang="en-GB" sz="3600" dirty="0">
                        <a:effectLst/>
                        <a:latin typeface="Calibri" pitchFamily="34" charset="0"/>
                        <a:ea typeface="Times New Roman" panose="02020603050405020304" pitchFamily="18" charset="0"/>
                        <a:cs typeface="Calibri" pitchFamily="34" charset="0"/>
                      </a:endParaRPr>
                    </a:p>
                  </a:txBody>
                  <a:tcPr marL="82296" marR="82296" marT="0" marB="0"/>
                </a:tc>
                <a:tc>
                  <a:txBody>
                    <a:bodyPr/>
                    <a:lstStyle/>
                    <a:p>
                      <a:pPr algn="ctr">
                        <a:lnSpc>
                          <a:spcPct val="150000"/>
                        </a:lnSpc>
                        <a:spcAft>
                          <a:spcPts val="0"/>
                        </a:spcAft>
                      </a:pPr>
                      <a:r>
                        <a:rPr lang="en-US" sz="3600" dirty="0">
                          <a:effectLst/>
                          <a:latin typeface="Calibri" pitchFamily="34" charset="0"/>
                          <a:cs typeface="Calibri" pitchFamily="34" charset="0"/>
                        </a:rPr>
                        <a:t>Brought by relative</a:t>
                      </a:r>
                      <a:endParaRPr lang="en-GB" sz="3600" dirty="0">
                        <a:effectLst/>
                        <a:latin typeface="Calibri" pitchFamily="34" charset="0"/>
                        <a:ea typeface="Times New Roman" panose="02020603050405020304" pitchFamily="18" charset="0"/>
                        <a:cs typeface="Calibri" pitchFamily="34" charset="0"/>
                      </a:endParaRPr>
                    </a:p>
                  </a:txBody>
                  <a:tcPr marL="82296" marR="82296" marT="0" marB="0"/>
                </a:tc>
              </a:tr>
              <a:tr h="906433">
                <a:tc>
                  <a:txBody>
                    <a:bodyPr/>
                    <a:lstStyle/>
                    <a:p>
                      <a:pPr algn="ctr">
                        <a:lnSpc>
                          <a:spcPct val="150000"/>
                        </a:lnSpc>
                        <a:spcAft>
                          <a:spcPts val="0"/>
                        </a:spcAft>
                      </a:pPr>
                      <a:r>
                        <a:rPr lang="en-US" sz="3600" dirty="0">
                          <a:effectLst/>
                          <a:latin typeface="Calibri" pitchFamily="34" charset="0"/>
                          <a:cs typeface="Calibri" pitchFamily="34" charset="0"/>
                        </a:rPr>
                        <a:t>Economic crisis</a:t>
                      </a:r>
                      <a:endParaRPr lang="en-GB" sz="3600" dirty="0">
                        <a:effectLst/>
                        <a:latin typeface="Calibri" pitchFamily="34" charset="0"/>
                        <a:ea typeface="Times New Roman" panose="02020603050405020304" pitchFamily="18" charset="0"/>
                        <a:cs typeface="Calibri" pitchFamily="34" charset="0"/>
                      </a:endParaRPr>
                    </a:p>
                  </a:txBody>
                  <a:tcPr marL="82296" marR="82296" marT="0" marB="0"/>
                </a:tc>
                <a:tc>
                  <a:txBody>
                    <a:bodyPr/>
                    <a:lstStyle/>
                    <a:p>
                      <a:pPr algn="ctr">
                        <a:spcAft>
                          <a:spcPts val="0"/>
                        </a:spcAft>
                      </a:pPr>
                      <a:r>
                        <a:rPr lang="en-US" sz="2100">
                          <a:effectLst/>
                          <a:latin typeface="Calibri" pitchFamily="34" charset="0"/>
                          <a:cs typeface="Calibri" pitchFamily="34" charset="0"/>
                        </a:rPr>
                        <a:t> </a:t>
                      </a:r>
                      <a:endParaRPr lang="en-GB" sz="2100">
                        <a:effectLst/>
                        <a:latin typeface="Calibri" pitchFamily="34" charset="0"/>
                        <a:ea typeface="Times New Roman" panose="02020603050405020304" pitchFamily="18" charset="0"/>
                        <a:cs typeface="Calibri" pitchFamily="34" charset="0"/>
                      </a:endParaRPr>
                    </a:p>
                  </a:txBody>
                  <a:tcPr marL="82296" marR="82296" marT="0" marB="0"/>
                </a:tc>
                <a:tc>
                  <a:txBody>
                    <a:bodyPr/>
                    <a:lstStyle/>
                    <a:p>
                      <a:pPr algn="ctr">
                        <a:spcAft>
                          <a:spcPts val="0"/>
                        </a:spcAft>
                      </a:pPr>
                      <a:r>
                        <a:rPr lang="en-US" sz="3600" dirty="0">
                          <a:effectLst/>
                          <a:latin typeface="Calibri" pitchFamily="34" charset="0"/>
                          <a:cs typeface="Calibri" pitchFamily="34" charset="0"/>
                        </a:rPr>
                        <a:t>Dependents</a:t>
                      </a:r>
                      <a:endParaRPr lang="en-GB" sz="3600" dirty="0">
                        <a:effectLst/>
                        <a:latin typeface="Calibri" pitchFamily="34" charset="0"/>
                        <a:ea typeface="Times New Roman" panose="02020603050405020304" pitchFamily="18" charset="0"/>
                        <a:cs typeface="Calibri" pitchFamily="34" charset="0"/>
                      </a:endParaRPr>
                    </a:p>
                  </a:txBody>
                  <a:tcPr marL="82296" marR="82296" marT="0" marB="0"/>
                </a:tc>
                <a:tc>
                  <a:txBody>
                    <a:bodyPr/>
                    <a:lstStyle/>
                    <a:p>
                      <a:pPr algn="ctr">
                        <a:lnSpc>
                          <a:spcPct val="150000"/>
                        </a:lnSpc>
                        <a:spcAft>
                          <a:spcPts val="0"/>
                        </a:spcAft>
                      </a:pPr>
                      <a:r>
                        <a:rPr lang="en-US" sz="3600" dirty="0">
                          <a:effectLst/>
                          <a:latin typeface="Calibri" pitchFamily="34" charset="0"/>
                          <a:cs typeface="Calibri" pitchFamily="34" charset="0"/>
                        </a:rPr>
                        <a:t>Village politics</a:t>
                      </a:r>
                      <a:endParaRPr lang="en-GB" sz="3600" dirty="0">
                        <a:effectLst/>
                        <a:latin typeface="Calibri" pitchFamily="34" charset="0"/>
                        <a:ea typeface="Times New Roman" panose="02020603050405020304" pitchFamily="18" charset="0"/>
                        <a:cs typeface="Calibri" pitchFamily="34" charset="0"/>
                      </a:endParaRPr>
                    </a:p>
                  </a:txBody>
                  <a:tcPr marL="82296" marR="82296" marT="0" marB="0"/>
                </a:tc>
              </a:tr>
              <a:tr h="2609020">
                <a:tc>
                  <a:txBody>
                    <a:bodyPr/>
                    <a:lstStyle/>
                    <a:p>
                      <a:pPr algn="ctr">
                        <a:lnSpc>
                          <a:spcPct val="150000"/>
                        </a:lnSpc>
                        <a:spcAft>
                          <a:spcPts val="0"/>
                        </a:spcAft>
                      </a:pPr>
                      <a:r>
                        <a:rPr lang="en-US" sz="3600" dirty="0">
                          <a:effectLst/>
                          <a:latin typeface="Calibri" pitchFamily="34" charset="0"/>
                          <a:cs typeface="Calibri" pitchFamily="34" charset="0"/>
                        </a:rPr>
                        <a:t>Job </a:t>
                      </a:r>
                      <a:r>
                        <a:rPr lang="en-US" sz="3600" dirty="0" smtClean="0">
                          <a:effectLst/>
                          <a:latin typeface="Calibri" pitchFamily="34" charset="0"/>
                          <a:cs typeface="Calibri" pitchFamily="34" charset="0"/>
                        </a:rPr>
                        <a:t>opportunities</a:t>
                      </a:r>
                    </a:p>
                    <a:p>
                      <a:pPr marL="0" marR="0" indent="0" algn="ctr" defTabSz="914400" rtl="0" eaLnBrk="1" fontAlgn="auto" latinLnBrk="0" hangingPunct="1">
                        <a:lnSpc>
                          <a:spcPct val="150000"/>
                        </a:lnSpc>
                        <a:spcBef>
                          <a:spcPts val="0"/>
                        </a:spcBef>
                        <a:spcAft>
                          <a:spcPts val="0"/>
                        </a:spcAft>
                        <a:buClrTx/>
                        <a:buSzTx/>
                        <a:buFontTx/>
                        <a:buNone/>
                        <a:tabLst/>
                        <a:defRPr/>
                      </a:pPr>
                      <a:r>
                        <a:rPr lang="en-US" sz="3600" dirty="0" smtClean="0">
                          <a:effectLst/>
                          <a:latin typeface="Calibri" pitchFamily="34" charset="0"/>
                          <a:cs typeface="Calibri" pitchFamily="34" charset="0"/>
                        </a:rPr>
                        <a:t>Getting charity</a:t>
                      </a:r>
                      <a:endParaRPr lang="en-GB" sz="3600" dirty="0" smtClean="0">
                        <a:effectLst/>
                        <a:latin typeface="Calibri" pitchFamily="34" charset="0"/>
                        <a:ea typeface="Times New Roman" panose="02020603050405020304" pitchFamily="18" charset="0"/>
                        <a:cs typeface="Calibri" pitchFamily="34" charset="0"/>
                      </a:endParaRPr>
                    </a:p>
                  </a:txBody>
                  <a:tcPr marL="82296" marR="82296" marT="0" marB="0"/>
                </a:tc>
                <a:tc>
                  <a:txBody>
                    <a:bodyPr/>
                    <a:lstStyle/>
                    <a:p>
                      <a:pPr algn="ctr">
                        <a:spcAft>
                          <a:spcPts val="0"/>
                        </a:spcAft>
                      </a:pPr>
                      <a:r>
                        <a:rPr lang="en-US" sz="2100" dirty="0">
                          <a:effectLst/>
                          <a:latin typeface="Calibri" pitchFamily="34" charset="0"/>
                          <a:cs typeface="Calibri" pitchFamily="34" charset="0"/>
                        </a:rPr>
                        <a:t> </a:t>
                      </a:r>
                      <a:endParaRPr lang="en-GB" sz="2100" dirty="0">
                        <a:effectLst/>
                        <a:latin typeface="Calibri" pitchFamily="34" charset="0"/>
                        <a:ea typeface="Times New Roman" panose="02020603050405020304" pitchFamily="18" charset="0"/>
                        <a:cs typeface="Calibri" pitchFamily="34" charset="0"/>
                      </a:endParaRPr>
                    </a:p>
                  </a:txBody>
                  <a:tcPr marL="82296" marR="82296" marT="0" marB="0"/>
                </a:tc>
                <a:tc>
                  <a:txBody>
                    <a:bodyPr/>
                    <a:lstStyle/>
                    <a:p>
                      <a:pPr algn="ctr">
                        <a:spcAft>
                          <a:spcPts val="0"/>
                        </a:spcAft>
                      </a:pPr>
                      <a:r>
                        <a:rPr lang="en-US" sz="2100" dirty="0">
                          <a:effectLst/>
                          <a:latin typeface="Calibri" pitchFamily="34" charset="0"/>
                          <a:cs typeface="Calibri" pitchFamily="34" charset="0"/>
                        </a:rPr>
                        <a:t> </a:t>
                      </a:r>
                      <a:endParaRPr lang="en-GB" sz="2100" dirty="0">
                        <a:effectLst/>
                        <a:latin typeface="Calibri" pitchFamily="34" charset="0"/>
                        <a:ea typeface="Times New Roman" panose="02020603050405020304" pitchFamily="18" charset="0"/>
                        <a:cs typeface="Calibri" pitchFamily="34" charset="0"/>
                      </a:endParaRPr>
                    </a:p>
                  </a:txBody>
                  <a:tcPr marL="82296" marR="82296" marT="0" marB="0"/>
                </a:tc>
                <a:tc>
                  <a:txBody>
                    <a:bodyPr/>
                    <a:lstStyle/>
                    <a:p>
                      <a:pPr algn="ctr">
                        <a:spcAft>
                          <a:spcPts val="0"/>
                        </a:spcAft>
                      </a:pPr>
                      <a:r>
                        <a:rPr lang="en-US" sz="3600" dirty="0">
                          <a:effectLst/>
                          <a:latin typeface="Calibri" pitchFamily="34" charset="0"/>
                          <a:cs typeface="Calibri" pitchFamily="34" charset="0"/>
                        </a:rPr>
                        <a:t>Communal riot</a:t>
                      </a:r>
                      <a:endParaRPr lang="en-GB" sz="3600" dirty="0">
                        <a:effectLst/>
                        <a:latin typeface="Calibri" pitchFamily="34" charset="0"/>
                        <a:ea typeface="Times New Roman" panose="02020603050405020304" pitchFamily="18" charset="0"/>
                        <a:cs typeface="Calibri" pitchFamily="34" charset="0"/>
                      </a:endParaRPr>
                    </a:p>
                  </a:txBody>
                  <a:tcPr marL="82296" marR="82296" marT="0" marB="0"/>
                </a:tc>
              </a:tr>
            </a:tbl>
          </a:graphicData>
        </a:graphic>
      </p:graphicFrame>
      <p:sp>
        <p:nvSpPr>
          <p:cNvPr id="6" name="Flowchart: Process 4"/>
          <p:cNvSpPr>
            <a:spLocks noChangeArrowheads="1"/>
          </p:cNvSpPr>
          <p:nvPr/>
        </p:nvSpPr>
        <p:spPr bwMode="auto">
          <a:xfrm>
            <a:off x="0" y="9906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from="(-#ppt_w/2)" to="(#ppt_x)" calcmode="lin" valueType="num">
                                      <p:cBhvr>
                                        <p:cTn id="7" dur="600" fill="hold">
                                          <p:stCondLst>
                                            <p:cond delay="0"/>
                                          </p:stCondLst>
                                        </p:cTn>
                                        <p:tgtEl>
                                          <p:spTgt spid="6"/>
                                        </p:tgtEl>
                                        <p:attrNameLst>
                                          <p:attrName>ppt_x</p:attrName>
                                        </p:attrNameLst>
                                      </p:cBhvr>
                                    </p:anim>
                                    <p:anim from="0" to="-1.0" calcmode="lin" valueType="num">
                                      <p:cBhvr>
                                        <p:cTn id="8" dur="200" decel="50000" autoRev="1" fill="hold">
                                          <p:stCondLst>
                                            <p:cond delay="600"/>
                                          </p:stCondLst>
                                        </p:cTn>
                                        <p:tgtEl>
                                          <p:spTgt spid="6"/>
                                        </p:tgtEl>
                                        <p:attrNameLst>
                                          <p:attrName>xshear</p:attrName>
                                        </p:attrNameLst>
                                      </p:cBhvr>
                                    </p:anim>
                                    <p:animScale>
                                      <p:cBhvr>
                                        <p:cTn id="9" dur="200" decel="100000" autoRev="1" fill="hold">
                                          <p:stCondLst>
                                            <p:cond delay="600"/>
                                          </p:stCondLst>
                                        </p:cTn>
                                        <p:tgtEl>
                                          <p:spTgt spid="6"/>
                                        </p:tgtEl>
                                      </p:cBhvr>
                                      <p:from x="100000" y="100000"/>
                                      <p:to x="80000" y="100000"/>
                                    </p:animScale>
                                    <p:anim by="(#ppt_h/3+#ppt_w*0.1)" calcmode="lin" valueType="num">
                                      <p:cBhvr additive="sum">
                                        <p:cTn id="10" dur="200" decel="100000" autoRev="1" fill="hold">
                                          <p:stCondLst>
                                            <p:cond delay="600"/>
                                          </p:stCondLst>
                                        </p:cTn>
                                        <p:tgtEl>
                                          <p:spTgt spid="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14400"/>
            <a:ext cx="14630400" cy="7677704"/>
          </a:xfrm>
          <a:prstGeom prst="rect">
            <a:avLst/>
          </a:prstGeom>
        </p:spPr>
        <p:txBody>
          <a:bodyPr wrap="square" lIns="135852" tIns="67926" rIns="135852" bIns="67926">
            <a:spAutoFit/>
          </a:bodyPr>
          <a:lstStyle/>
          <a:p>
            <a:pPr algn="just"/>
            <a:endParaRPr lang="en-GB" sz="4800" b="1" dirty="0" smtClean="0">
              <a:latin typeface="Calibri" pitchFamily="34" charset="0"/>
              <a:ea typeface="Verdana" panose="020B0604030504040204" pitchFamily="34" charset="0"/>
              <a:cs typeface="Calibri" pitchFamily="34" charset="0"/>
            </a:endParaRPr>
          </a:p>
          <a:p>
            <a:pPr indent="-764170" algn="just">
              <a:defRPr/>
            </a:pPr>
            <a:r>
              <a:rPr lang="en-US" sz="3400" dirty="0" smtClean="0">
                <a:latin typeface="Calibri" pitchFamily="34" charset="0"/>
                <a:cs typeface="Calibri" pitchFamily="34" charset="0"/>
              </a:rPr>
              <a:t>According to UN centre for human settlements, 50 percent of GNP comes from urban areas in the developing countries. Some positive consequences of urbanization in Bangladesh are: </a:t>
            </a:r>
          </a:p>
          <a:p>
            <a:pPr indent="-764170" algn="just">
              <a:defRPr/>
            </a:pPr>
            <a:endParaRPr lang="en-US" sz="3400" dirty="0" smtClean="0">
              <a:latin typeface="Calibri" pitchFamily="34" charset="0"/>
              <a:cs typeface="Calibri" pitchFamily="34" charset="0"/>
            </a:endParaRPr>
          </a:p>
          <a:p>
            <a:pPr algn="just"/>
            <a:r>
              <a:rPr lang="en-GB" sz="3400" dirty="0" smtClean="0">
                <a:latin typeface="Calibri" pitchFamily="34" charset="0"/>
                <a:ea typeface="Verdana" panose="020B0604030504040204" pitchFamily="34" charset="0"/>
                <a:cs typeface="Calibri" pitchFamily="34" charset="0"/>
              </a:rPr>
              <a:t>1. </a:t>
            </a:r>
            <a:r>
              <a:rPr lang="en-GB" sz="3400" b="1" dirty="0" smtClean="0">
                <a:latin typeface="Calibri" pitchFamily="34" charset="0"/>
                <a:ea typeface="Verdana" panose="020B0604030504040204" pitchFamily="34" charset="0"/>
                <a:cs typeface="Calibri" pitchFamily="34" charset="0"/>
              </a:rPr>
              <a:t>Economic benefits</a:t>
            </a:r>
            <a:r>
              <a:rPr lang="en-GB" sz="3400" dirty="0" smtClean="0">
                <a:latin typeface="Calibri" pitchFamily="34" charset="0"/>
                <a:ea typeface="Verdana" panose="020B0604030504040204" pitchFamily="34" charset="0"/>
                <a:cs typeface="Calibri" pitchFamily="34" charset="0"/>
              </a:rPr>
              <a:t>: </a:t>
            </a:r>
            <a:r>
              <a:rPr lang="en-US" sz="3400" dirty="0" smtClean="0">
                <a:latin typeface="Calibri" pitchFamily="34" charset="0"/>
                <a:cs typeface="Calibri" pitchFamily="34" charset="0"/>
              </a:rPr>
              <a:t>growth of GDP, </a:t>
            </a:r>
            <a:r>
              <a:rPr lang="en-GB" sz="3400" dirty="0" smtClean="0">
                <a:latin typeface="Calibri" pitchFamily="34" charset="0"/>
                <a:ea typeface="Verdana" panose="020B0604030504040204" pitchFamily="34" charset="0"/>
                <a:cs typeface="Calibri" pitchFamily="34" charset="0"/>
              </a:rPr>
              <a:t>higher productivity, better income etc.</a:t>
            </a:r>
          </a:p>
          <a:p>
            <a:pPr algn="just"/>
            <a:r>
              <a:rPr lang="en-GB" sz="3400" dirty="0" smtClean="0">
                <a:latin typeface="Calibri" pitchFamily="34" charset="0"/>
                <a:ea typeface="Verdana" panose="020B0604030504040204" pitchFamily="34" charset="0"/>
                <a:cs typeface="Calibri" pitchFamily="34" charset="0"/>
              </a:rPr>
              <a:t>2. </a:t>
            </a:r>
            <a:r>
              <a:rPr lang="en-GB" sz="3400" b="1" dirty="0" smtClean="0">
                <a:latin typeface="Calibri" pitchFamily="34" charset="0"/>
                <a:ea typeface="Verdana" panose="020B0604030504040204" pitchFamily="34" charset="0"/>
                <a:cs typeface="Calibri" pitchFamily="34" charset="0"/>
              </a:rPr>
              <a:t>Demographic benefits:</a:t>
            </a:r>
            <a:r>
              <a:rPr lang="en-GB" sz="3400" dirty="0" smtClean="0">
                <a:latin typeface="Calibri" pitchFamily="34" charset="0"/>
                <a:ea typeface="Verdana" panose="020B0604030504040204" pitchFamily="34" charset="0"/>
                <a:cs typeface="Calibri" pitchFamily="34" charset="0"/>
              </a:rPr>
              <a:t> lowering of age at marriage, reduction of fertility rate.</a:t>
            </a:r>
          </a:p>
          <a:p>
            <a:pPr algn="just"/>
            <a:r>
              <a:rPr lang="en-GB" sz="3400" dirty="0" smtClean="0">
                <a:latin typeface="Calibri" pitchFamily="34" charset="0"/>
                <a:ea typeface="Verdana" panose="020B0604030504040204" pitchFamily="34" charset="0"/>
                <a:cs typeface="Calibri" pitchFamily="34" charset="0"/>
              </a:rPr>
              <a:t>3. </a:t>
            </a:r>
            <a:r>
              <a:rPr lang="en-GB" sz="3400" b="1" dirty="0" smtClean="0">
                <a:latin typeface="Calibri" pitchFamily="34" charset="0"/>
                <a:ea typeface="Verdana" panose="020B0604030504040204" pitchFamily="34" charset="0"/>
                <a:cs typeface="Calibri" pitchFamily="34" charset="0"/>
              </a:rPr>
              <a:t>Socio-cultural benefits:</a:t>
            </a:r>
            <a:r>
              <a:rPr lang="en-GB" sz="3400" dirty="0" smtClean="0">
                <a:latin typeface="Calibri" pitchFamily="34" charset="0"/>
                <a:ea typeface="Verdana" panose="020B0604030504040204" pitchFamily="34" charset="0"/>
                <a:cs typeface="Calibri" pitchFamily="34" charset="0"/>
              </a:rPr>
              <a:t> modernization</a:t>
            </a:r>
          </a:p>
          <a:p>
            <a:pPr algn="just"/>
            <a:r>
              <a:rPr lang="en-GB" sz="3400" dirty="0" smtClean="0">
                <a:latin typeface="Calibri" pitchFamily="34" charset="0"/>
                <a:ea typeface="Verdana" panose="020B0604030504040204" pitchFamily="34" charset="0"/>
                <a:cs typeface="Calibri" pitchFamily="34" charset="0"/>
              </a:rPr>
              <a:t>4. </a:t>
            </a:r>
            <a:r>
              <a:rPr lang="en-GB" sz="3400" b="1" dirty="0" smtClean="0">
                <a:latin typeface="Calibri" pitchFamily="34" charset="0"/>
                <a:ea typeface="Verdana" panose="020B0604030504040204" pitchFamily="34" charset="0"/>
                <a:cs typeface="Calibri" pitchFamily="34" charset="0"/>
              </a:rPr>
              <a:t>Political benefits:</a:t>
            </a:r>
            <a:r>
              <a:rPr lang="en-GB" sz="3400" dirty="0" smtClean="0">
                <a:latin typeface="Calibri" pitchFamily="34" charset="0"/>
                <a:ea typeface="Verdana" panose="020B0604030504040204" pitchFamily="34" charset="0"/>
                <a:cs typeface="Calibri" pitchFamily="34" charset="0"/>
              </a:rPr>
              <a:t> Women empowerment, democracy etc.</a:t>
            </a:r>
          </a:p>
          <a:p>
            <a:pPr algn="just"/>
            <a:r>
              <a:rPr lang="en-GB" sz="3400" dirty="0" smtClean="0">
                <a:latin typeface="Calibri" pitchFamily="34" charset="0"/>
                <a:ea typeface="Verdana" panose="020B0604030504040204" pitchFamily="34" charset="0"/>
                <a:cs typeface="Calibri" pitchFamily="34" charset="0"/>
              </a:rPr>
              <a:t>5. Improved access to information technology.</a:t>
            </a:r>
          </a:p>
          <a:p>
            <a:pPr indent="-764170" algn="just">
              <a:defRPr/>
            </a:pPr>
            <a:r>
              <a:rPr lang="en-US" sz="3400" dirty="0" smtClean="0">
                <a:latin typeface="Calibri" pitchFamily="34" charset="0"/>
                <a:cs typeface="Calibri" pitchFamily="34" charset="0"/>
              </a:rPr>
              <a:t>6. </a:t>
            </a:r>
            <a:r>
              <a:rPr lang="en-US" sz="3400" b="1" dirty="0" smtClean="0">
                <a:latin typeface="Calibri" pitchFamily="34" charset="0"/>
                <a:cs typeface="Calibri" pitchFamily="34" charset="0"/>
              </a:rPr>
              <a:t>Infrastructural development benefits:</a:t>
            </a:r>
            <a:r>
              <a:rPr lang="en-US" sz="3400" dirty="0" smtClean="0">
                <a:latin typeface="Calibri" pitchFamily="34" charset="0"/>
                <a:cs typeface="Calibri" pitchFamily="34" charset="0"/>
              </a:rPr>
              <a:t> Improvement of communication and transportation</a:t>
            </a:r>
          </a:p>
          <a:p>
            <a:pPr marL="0" lvl="2" indent="-679262" algn="just">
              <a:defRPr/>
            </a:pPr>
            <a:r>
              <a:rPr lang="en-US" sz="3400" dirty="0" smtClean="0">
                <a:latin typeface="Calibri" pitchFamily="34" charset="0"/>
                <a:cs typeface="Calibri" pitchFamily="34" charset="0"/>
              </a:rPr>
              <a:t>7. </a:t>
            </a:r>
            <a:r>
              <a:rPr lang="en-US" sz="3400" b="1" dirty="0" smtClean="0">
                <a:latin typeface="Calibri" pitchFamily="34" charset="0"/>
                <a:cs typeface="Calibri" pitchFamily="34" charset="0"/>
              </a:rPr>
              <a:t>Socio-economic development:</a:t>
            </a:r>
            <a:r>
              <a:rPr lang="en-US" sz="3400" dirty="0" smtClean="0">
                <a:latin typeface="Calibri" pitchFamily="34" charset="0"/>
                <a:cs typeface="Calibri" pitchFamily="34" charset="0"/>
              </a:rPr>
              <a:t> Employment opportunities, Increase literacy rate, improvement in the quality of education, and better health indicators. </a:t>
            </a:r>
            <a:endParaRPr lang="en-GB" sz="3400" dirty="0" smtClean="0">
              <a:latin typeface="Calibri" pitchFamily="34" charset="0"/>
              <a:ea typeface="Verdana" panose="020B0604030504040204" pitchFamily="34" charset="0"/>
              <a:cs typeface="Calibri" pitchFamily="34" charset="0"/>
            </a:endParaRPr>
          </a:p>
        </p:txBody>
      </p:sp>
      <p:sp>
        <p:nvSpPr>
          <p:cNvPr id="3" name="Title 2"/>
          <p:cNvSpPr txBox="1">
            <a:spLocks/>
          </p:cNvSpPr>
          <p:nvPr/>
        </p:nvSpPr>
        <p:spPr>
          <a:xfrm>
            <a:off x="0" y="457200"/>
            <a:ext cx="14630400" cy="838200"/>
          </a:xfrm>
          <a:prstGeom prst="rect">
            <a:avLst/>
          </a:prstGeom>
        </p:spPr>
        <p:txBody>
          <a:bodyPr lIns="135852" tIns="67926" rIns="135852" bIns="67926">
            <a:noAutofit/>
          </a:bodyPr>
          <a:lstStyle/>
          <a:p>
            <a:pPr algn="ctr"/>
            <a:r>
              <a:rPr lang="en-GB" sz="4800" b="1" dirty="0" smtClean="0">
                <a:solidFill>
                  <a:srgbClr val="FFFF00"/>
                </a:solidFill>
                <a:latin typeface="Calibri" pitchFamily="34" charset="0"/>
                <a:ea typeface="Verdana" panose="020B0604030504040204" pitchFamily="34" charset="0"/>
                <a:cs typeface="Calibri" pitchFamily="34" charset="0"/>
              </a:rPr>
              <a:t>Impact of Migration and Urbanization (Positive)</a:t>
            </a:r>
          </a:p>
        </p:txBody>
      </p:sp>
      <p:sp>
        <p:nvSpPr>
          <p:cNvPr id="4" name="Flowchart: Process 4"/>
          <p:cNvSpPr>
            <a:spLocks noChangeArrowheads="1"/>
          </p:cNvSpPr>
          <p:nvPr/>
        </p:nvSpPr>
        <p:spPr bwMode="auto">
          <a:xfrm>
            <a:off x="0" y="13208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extLst>
      <p:ext uri="{BB962C8B-B14F-4D97-AF65-F5344CB8AC3E}">
        <p14:creationId xmlns:p14="http://schemas.microsoft.com/office/powerpoint/2010/main" xmlns="" val="3161005628"/>
      </p:ext>
    </p:extLst>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 y="406401"/>
            <a:ext cx="14264640" cy="9508975"/>
          </a:xfrm>
          <a:prstGeom prst="rect">
            <a:avLst/>
          </a:prstGeom>
        </p:spPr>
        <p:txBody>
          <a:bodyPr wrap="square" lIns="135852" tIns="67926" rIns="135852" bIns="67926">
            <a:spAutoFit/>
          </a:bodyPr>
          <a:lstStyle/>
          <a:p>
            <a:pPr algn="just"/>
            <a:r>
              <a:rPr lang="en-GB" sz="4800" b="1" dirty="0" smtClean="0">
                <a:solidFill>
                  <a:srgbClr val="FFFF00"/>
                </a:solidFill>
                <a:latin typeface="Calibri" pitchFamily="34" charset="0"/>
                <a:ea typeface="Verdana" panose="020B0604030504040204" pitchFamily="34" charset="0"/>
                <a:cs typeface="Calibri" pitchFamily="34" charset="0"/>
              </a:rPr>
              <a:t>Impact of Migration and Urbanization (Negative)</a:t>
            </a:r>
          </a:p>
          <a:p>
            <a:pPr algn="just"/>
            <a:endParaRPr lang="en-GB" sz="3300" dirty="0" smtClean="0">
              <a:latin typeface="Calibri" pitchFamily="34" charset="0"/>
              <a:ea typeface="Verdana" panose="020B0604030504040204" pitchFamily="34" charset="0"/>
              <a:cs typeface="Calibri" pitchFamily="34" charset="0"/>
            </a:endParaRPr>
          </a:p>
          <a:p>
            <a:pPr algn="just"/>
            <a:r>
              <a:rPr lang="en-GB" sz="3300" dirty="0" smtClean="0">
                <a:latin typeface="Calibri" pitchFamily="34" charset="0"/>
                <a:ea typeface="Verdana" panose="020B0604030504040204" pitchFamily="34" charset="0"/>
                <a:cs typeface="Calibri" pitchFamily="34" charset="0"/>
              </a:rPr>
              <a:t>Urbanization is not an unmixed blessing. Its negative consequences are of great concern. The negative consequences can be grouped as the following:</a:t>
            </a:r>
          </a:p>
          <a:p>
            <a:pPr algn="just"/>
            <a:endParaRPr lang="en-GB" sz="1600" dirty="0" smtClean="0">
              <a:latin typeface="Calibri" pitchFamily="34" charset="0"/>
              <a:ea typeface="Verdana" panose="020B0604030504040204" pitchFamily="34" charset="0"/>
              <a:cs typeface="Calibri" pitchFamily="34" charset="0"/>
            </a:endParaRPr>
          </a:p>
          <a:p>
            <a:pPr algn="just"/>
            <a:r>
              <a:rPr lang="en-GB" sz="3300" dirty="0" smtClean="0">
                <a:latin typeface="Calibri" pitchFamily="34" charset="0"/>
                <a:ea typeface="Verdana" panose="020B0604030504040204" pitchFamily="34" charset="0"/>
                <a:cs typeface="Calibri" pitchFamily="34" charset="0"/>
              </a:rPr>
              <a:t>1. </a:t>
            </a:r>
            <a:r>
              <a:rPr lang="en-US" sz="3300" dirty="0" smtClean="0">
                <a:latin typeface="Calibri" pitchFamily="34" charset="0"/>
                <a:ea typeface="Verdana" panose="020B0604030504040204" pitchFamily="34" charset="0"/>
                <a:cs typeface="Calibri" pitchFamily="34" charset="0"/>
              </a:rPr>
              <a:t>R</a:t>
            </a:r>
            <a:r>
              <a:rPr lang="en-US" sz="3300" dirty="0" smtClean="0">
                <a:latin typeface="Calibri" pitchFamily="34" charset="0"/>
                <a:cs typeface="Calibri" pitchFamily="34" charset="0"/>
              </a:rPr>
              <a:t>apid growth of urbanization on a massive scale within a city is in the form of degradation of the urban environment. </a:t>
            </a:r>
          </a:p>
          <a:p>
            <a:pPr algn="just"/>
            <a:r>
              <a:rPr lang="en-GB" sz="3300" dirty="0" smtClean="0">
                <a:latin typeface="Calibri" pitchFamily="34" charset="0"/>
                <a:ea typeface="Verdana" panose="020B0604030504040204" pitchFamily="34" charset="0"/>
                <a:cs typeface="Calibri" pitchFamily="34" charset="0"/>
              </a:rPr>
              <a:t>2. Environmental consequences: pollution </a:t>
            </a:r>
          </a:p>
          <a:p>
            <a:pPr algn="just"/>
            <a:r>
              <a:rPr lang="en-GB" sz="3300" dirty="0" smtClean="0">
                <a:latin typeface="Calibri" pitchFamily="34" charset="0"/>
                <a:ea typeface="Verdana" panose="020B0604030504040204" pitchFamily="34" charset="0"/>
                <a:cs typeface="Calibri" pitchFamily="34" charset="0"/>
              </a:rPr>
              <a:t>3. Encroachment on productive agricultural land and forests</a:t>
            </a:r>
          </a:p>
          <a:p>
            <a:pPr algn="just"/>
            <a:r>
              <a:rPr lang="en-GB" sz="3300" dirty="0" smtClean="0">
                <a:latin typeface="Calibri" pitchFamily="34" charset="0"/>
                <a:ea typeface="Verdana" panose="020B0604030504040204" pitchFamily="34" charset="0"/>
                <a:cs typeface="Calibri" pitchFamily="34" charset="0"/>
              </a:rPr>
              <a:t>4. Extreme pressure on housing, growth of slums and the pressure on services</a:t>
            </a:r>
          </a:p>
          <a:p>
            <a:pPr algn="just"/>
            <a:r>
              <a:rPr lang="en-GB" sz="3300" dirty="0" smtClean="0">
                <a:latin typeface="Calibri" pitchFamily="34" charset="0"/>
                <a:ea typeface="Verdana" panose="020B0604030504040204" pitchFamily="34" charset="0"/>
                <a:cs typeface="Calibri" pitchFamily="34" charset="0"/>
              </a:rPr>
              <a:t>5. Economic consequences, leading to income inequality and poverty, ill effects of globalization</a:t>
            </a:r>
          </a:p>
          <a:p>
            <a:pPr algn="just"/>
            <a:r>
              <a:rPr lang="en-GB" sz="3300" dirty="0" smtClean="0">
                <a:latin typeface="Calibri" pitchFamily="34" charset="0"/>
                <a:ea typeface="Verdana" panose="020B0604030504040204" pitchFamily="34" charset="0"/>
                <a:cs typeface="Calibri" pitchFamily="34" charset="0"/>
              </a:rPr>
              <a:t>7. Cultural consequences: entry of alien culture, loss of national cultural identity</a:t>
            </a:r>
          </a:p>
          <a:p>
            <a:pPr algn="just"/>
            <a:r>
              <a:rPr lang="en-GB" sz="3300" dirty="0" smtClean="0">
                <a:latin typeface="Calibri" pitchFamily="34" charset="0"/>
                <a:ea typeface="Verdana" panose="020B0604030504040204" pitchFamily="34" charset="0"/>
                <a:cs typeface="Calibri" pitchFamily="34" charset="0"/>
              </a:rPr>
              <a:t>8. Political consequences: Criminalization of politics.</a:t>
            </a:r>
          </a:p>
          <a:p>
            <a:pPr algn="just"/>
            <a:r>
              <a:rPr lang="en-US" sz="3300" b="1" dirty="0" smtClean="0">
                <a:latin typeface="Calibri" pitchFamily="34" charset="0"/>
                <a:cs typeface="Calibri" pitchFamily="34" charset="0"/>
              </a:rPr>
              <a:t>9. </a:t>
            </a:r>
            <a:r>
              <a:rPr lang="en-US" sz="3300" dirty="0" smtClean="0">
                <a:latin typeface="Calibri" pitchFamily="34" charset="0"/>
                <a:cs typeface="Calibri" pitchFamily="34" charset="0"/>
              </a:rPr>
              <a:t>Socio-economic problems: High density of population, House and slum problems, Scarcity of utility services, Social discrimination &amp; inequality, Terrorism and crime.</a:t>
            </a:r>
          </a:p>
          <a:p>
            <a:pPr algn="just"/>
            <a:endParaRPr lang="en-GB" sz="3300" b="1" dirty="0">
              <a:latin typeface="Calibri" pitchFamily="34" charset="0"/>
              <a:ea typeface="Verdana" panose="020B0604030504040204" pitchFamily="34" charset="0"/>
              <a:cs typeface="Calibri" pitchFamily="34" charset="0"/>
            </a:endParaRPr>
          </a:p>
        </p:txBody>
      </p:sp>
      <p:sp>
        <p:nvSpPr>
          <p:cNvPr id="3" name="Flowchart: Process 4"/>
          <p:cNvSpPr>
            <a:spLocks noChangeArrowheads="1"/>
          </p:cNvSpPr>
          <p:nvPr/>
        </p:nvSpPr>
        <p:spPr bwMode="auto">
          <a:xfrm>
            <a:off x="0" y="13208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extLst>
      <p:ext uri="{BB962C8B-B14F-4D97-AF65-F5344CB8AC3E}">
        <p14:creationId xmlns:p14="http://schemas.microsoft.com/office/powerpoint/2010/main" xmlns="" val="3355768659"/>
      </p:ext>
    </p:extLst>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from="(-#ppt_w/2)" to="(#ppt_x)" calcmode="lin" valueType="num">
                                      <p:cBhvr>
                                        <p:cTn id="7" dur="600" fill="hold">
                                          <p:stCondLst>
                                            <p:cond delay="0"/>
                                          </p:stCondLst>
                                        </p:cTn>
                                        <p:tgtEl>
                                          <p:spTgt spid="3"/>
                                        </p:tgtEl>
                                        <p:attrNameLst>
                                          <p:attrName>ppt_x</p:attrName>
                                        </p:attrNameLst>
                                      </p:cBhvr>
                                    </p:anim>
                                    <p:anim from="0" to="-1.0" calcmode="lin" valueType="num">
                                      <p:cBhvr>
                                        <p:cTn id="8" dur="200" decel="50000" autoRev="1" fill="hold">
                                          <p:stCondLst>
                                            <p:cond delay="600"/>
                                          </p:stCondLst>
                                        </p:cTn>
                                        <p:tgtEl>
                                          <p:spTgt spid="3"/>
                                        </p:tgtEl>
                                        <p:attrNameLst>
                                          <p:attrName>xshear</p:attrName>
                                        </p:attrNameLst>
                                      </p:cBhvr>
                                    </p:anim>
                                    <p:animScale>
                                      <p:cBhvr>
                                        <p:cTn id="9" dur="200" decel="100000" autoRev="1" fill="hold">
                                          <p:stCondLst>
                                            <p:cond delay="600"/>
                                          </p:stCondLst>
                                        </p:cTn>
                                        <p:tgtEl>
                                          <p:spTgt spid="3"/>
                                        </p:tgtEl>
                                      </p:cBhvr>
                                      <p:from x="100000" y="100000"/>
                                      <p:to x="80000" y="100000"/>
                                    </p:animScale>
                                    <p:anim by="(#ppt_h/3+#ppt_w*0.1)" calcmode="lin" valueType="num">
                                      <p:cBhvr additive="sum">
                                        <p:cTn id="10" dur="200" decel="100000" autoRev="1" fill="hold">
                                          <p:stCondLst>
                                            <p:cond delay="600"/>
                                          </p:stCondLst>
                                        </p:cTn>
                                        <p:tgtEl>
                                          <p:spTgt spid="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14630400" cy="7924800"/>
          </a:xfrm>
        </p:spPr>
        <p:txBody>
          <a:bodyPr>
            <a:noAutofit/>
          </a:bodyPr>
          <a:lstStyle/>
          <a:p>
            <a:pPr marL="0" algn="just">
              <a:buNone/>
            </a:pPr>
            <a:r>
              <a:rPr lang="en-GB" sz="3300" dirty="0" smtClean="0">
                <a:latin typeface="Calibri" pitchFamily="34" charset="0"/>
                <a:ea typeface="Verdana" panose="020B0604030504040204" pitchFamily="34" charset="0"/>
                <a:cs typeface="Calibri" pitchFamily="34" charset="0"/>
              </a:rPr>
              <a:t>Urbanization is the movement of people from a rural to an urban area.  During the Industrial Revolution, people began moving into the cities to work in the factories and industries that would change or eliminate their previous jobs in rural communities.  While this helped cities to grow exponentially, it brought with it a number of social problems and conflicts. Such as,</a:t>
            </a:r>
          </a:p>
          <a:p>
            <a:pPr marL="0" algn="just">
              <a:buNone/>
            </a:pPr>
            <a:r>
              <a:rPr lang="en-GB" sz="3300" dirty="0" smtClean="0">
                <a:latin typeface="Calibri" pitchFamily="34" charset="0"/>
                <a:ea typeface="Verdana" panose="020B0604030504040204" pitchFamily="34" charset="0"/>
                <a:cs typeface="Calibri" pitchFamily="34" charset="0"/>
              </a:rPr>
              <a:t>1. Transport problem</a:t>
            </a:r>
          </a:p>
          <a:p>
            <a:pPr marL="0" algn="just">
              <a:buNone/>
            </a:pPr>
            <a:r>
              <a:rPr lang="en-GB" sz="3300" dirty="0" smtClean="0">
                <a:latin typeface="Calibri" pitchFamily="34" charset="0"/>
                <a:ea typeface="Verdana" panose="020B0604030504040204" pitchFamily="34" charset="0"/>
                <a:cs typeface="Calibri" pitchFamily="34" charset="0"/>
              </a:rPr>
              <a:t>2.Climate change</a:t>
            </a:r>
          </a:p>
          <a:p>
            <a:pPr marL="0" algn="just">
              <a:buNone/>
            </a:pPr>
            <a:r>
              <a:rPr lang="en-GB" sz="3300" dirty="0" smtClean="0">
                <a:latin typeface="Calibri" pitchFamily="34" charset="0"/>
                <a:ea typeface="Verdana" panose="020B0604030504040204" pitchFamily="34" charset="0"/>
                <a:cs typeface="Calibri" pitchFamily="34" charset="0"/>
              </a:rPr>
              <a:t>3.Unplanned urbanization</a:t>
            </a:r>
          </a:p>
          <a:p>
            <a:pPr marL="0" algn="just">
              <a:buNone/>
            </a:pPr>
            <a:r>
              <a:rPr lang="en-GB" sz="3300" dirty="0" smtClean="0">
                <a:latin typeface="Calibri" pitchFamily="34" charset="0"/>
                <a:ea typeface="Verdana" panose="020B0604030504040204" pitchFamily="34" charset="0"/>
                <a:cs typeface="Calibri" pitchFamily="34" charset="0"/>
              </a:rPr>
              <a:t>4.Water logging</a:t>
            </a:r>
          </a:p>
          <a:p>
            <a:pPr marL="0" algn="just">
              <a:buNone/>
            </a:pPr>
            <a:r>
              <a:rPr lang="en-GB" sz="3300" dirty="0" smtClean="0">
                <a:latin typeface="Calibri" pitchFamily="34" charset="0"/>
                <a:ea typeface="Verdana" panose="020B0604030504040204" pitchFamily="34" charset="0"/>
                <a:cs typeface="Calibri" pitchFamily="34" charset="0"/>
              </a:rPr>
              <a:t>5.Environment pollution</a:t>
            </a:r>
          </a:p>
          <a:p>
            <a:pPr marL="0" algn="just">
              <a:buNone/>
            </a:pPr>
            <a:r>
              <a:rPr lang="en-GB" sz="3300" dirty="0" smtClean="0">
                <a:latin typeface="Calibri" pitchFamily="34" charset="0"/>
                <a:ea typeface="Verdana" panose="020B0604030504040204" pitchFamily="34" charset="0"/>
                <a:cs typeface="Calibri" pitchFamily="34" charset="0"/>
              </a:rPr>
              <a:t>6.River pollution</a:t>
            </a:r>
          </a:p>
          <a:p>
            <a:pPr marL="0" algn="just">
              <a:buNone/>
            </a:pPr>
            <a:r>
              <a:rPr lang="en-GB" sz="3300" dirty="0" smtClean="0">
                <a:latin typeface="Calibri" pitchFamily="34" charset="0"/>
                <a:ea typeface="Verdana" panose="020B0604030504040204" pitchFamily="34" charset="0"/>
                <a:cs typeface="Calibri" pitchFamily="34" charset="0"/>
              </a:rPr>
              <a:t>7.Air pollution</a:t>
            </a:r>
          </a:p>
          <a:p>
            <a:pPr marL="0" algn="just">
              <a:buNone/>
            </a:pPr>
            <a:r>
              <a:rPr lang="en-GB" sz="3300" dirty="0" smtClean="0">
                <a:latin typeface="Calibri" pitchFamily="34" charset="0"/>
                <a:ea typeface="Verdana" panose="020B0604030504040204" pitchFamily="34" charset="0"/>
                <a:cs typeface="Calibri" pitchFamily="34" charset="0"/>
              </a:rPr>
              <a:t>8. </a:t>
            </a:r>
            <a:r>
              <a:rPr lang="en-US" sz="3300" b="1" dirty="0" smtClean="0">
                <a:latin typeface="Calibri" pitchFamily="34" charset="0"/>
                <a:cs typeface="Calibri" pitchFamily="34" charset="0"/>
              </a:rPr>
              <a:t>Imbalance administrative development</a:t>
            </a:r>
          </a:p>
          <a:p>
            <a:pPr marL="0" algn="just">
              <a:buNone/>
            </a:pPr>
            <a:r>
              <a:rPr lang="en-GB" sz="3300" dirty="0" smtClean="0">
                <a:latin typeface="Calibri" pitchFamily="34" charset="0"/>
                <a:ea typeface="Verdana" panose="020B0604030504040204" pitchFamily="34" charset="0"/>
                <a:cs typeface="Calibri" pitchFamily="34" charset="0"/>
              </a:rPr>
              <a:t>9. Over population Problem</a:t>
            </a:r>
            <a:endParaRPr lang="en-US" sz="3300" dirty="0" smtClean="0">
              <a:latin typeface="Calibri" pitchFamily="34" charset="0"/>
              <a:cs typeface="Calibri" pitchFamily="34" charset="0"/>
            </a:endParaRPr>
          </a:p>
          <a:p>
            <a:pPr marL="0" algn="just">
              <a:buNone/>
            </a:pPr>
            <a:endParaRPr lang="en-GB" sz="3300" dirty="0" smtClean="0">
              <a:latin typeface="Calibri" pitchFamily="34" charset="0"/>
              <a:ea typeface="Verdana" panose="020B0604030504040204" pitchFamily="34" charset="0"/>
              <a:cs typeface="Calibri" pitchFamily="34" charset="0"/>
            </a:endParaRPr>
          </a:p>
        </p:txBody>
      </p:sp>
      <p:sp>
        <p:nvSpPr>
          <p:cNvPr id="2" name="Title 1"/>
          <p:cNvSpPr>
            <a:spLocks noGrp="1"/>
          </p:cNvSpPr>
          <p:nvPr>
            <p:ph type="title"/>
          </p:nvPr>
        </p:nvSpPr>
        <p:spPr>
          <a:xfrm>
            <a:off x="0" y="0"/>
            <a:ext cx="14630400" cy="914400"/>
          </a:xfrm>
        </p:spPr>
        <p:txBody>
          <a:bodyPr>
            <a:normAutofit/>
          </a:bodyPr>
          <a:lstStyle/>
          <a:p>
            <a:r>
              <a:rPr lang="en-US" sz="4800" b="1" dirty="0" smtClean="0">
                <a:solidFill>
                  <a:srgbClr val="FFFF00"/>
                </a:solidFill>
                <a:latin typeface="+mn-lt"/>
                <a:ea typeface="Verdana" panose="020B0604030504040204" pitchFamily="34" charset="0"/>
                <a:cs typeface="Calibri" pitchFamily="34" charset="0"/>
              </a:rPr>
              <a:t>Major Problems in Urban Area</a:t>
            </a:r>
            <a:endParaRPr sz="4800" b="1" smtClean="0">
              <a:solidFill>
                <a:srgbClr val="FFFF00"/>
              </a:solidFill>
              <a:latin typeface="+mn-lt"/>
              <a:ea typeface="Verdana" panose="020B0604030504040204" pitchFamily="34" charset="0"/>
              <a:cs typeface="Calibri" pitchFamily="34" charset="0"/>
            </a:endParaRPr>
          </a:p>
        </p:txBody>
      </p:sp>
      <p:sp>
        <p:nvSpPr>
          <p:cNvPr id="4" name="Flowchart: Process 4"/>
          <p:cNvSpPr>
            <a:spLocks noChangeArrowheads="1"/>
          </p:cNvSpPr>
          <p:nvPr/>
        </p:nvSpPr>
        <p:spPr bwMode="auto">
          <a:xfrm>
            <a:off x="0" y="7620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534400" cy="8839200"/>
          </a:xfrm>
        </p:spPr>
        <p:txBody>
          <a:bodyPr>
            <a:noAutofit/>
          </a:bodyPr>
          <a:lstStyle/>
          <a:p>
            <a:pPr marL="0" algn="just">
              <a:buNone/>
            </a:pPr>
            <a:r>
              <a:rPr lang="en-US" sz="4000" b="1" dirty="0" smtClean="0">
                <a:solidFill>
                  <a:srgbClr val="FF0000"/>
                </a:solidFill>
                <a:latin typeface="Calibri" pitchFamily="34" charset="0"/>
                <a:cs typeface="Calibri" pitchFamily="34" charset="0"/>
              </a:rPr>
              <a:t>River Pollution</a:t>
            </a:r>
          </a:p>
          <a:p>
            <a:pPr marL="0" algn="just">
              <a:buNone/>
            </a:pPr>
            <a:r>
              <a:rPr lang="en-US" sz="3300" dirty="0" smtClean="0">
                <a:latin typeface="Calibri" pitchFamily="34" charset="0"/>
                <a:cs typeface="Calibri" pitchFamily="34" charset="0"/>
              </a:rPr>
              <a:t>Most industrial enterprises are dumping their toxic effluents into neighboring water bodies and rivers. The erroneous, Cordon Approach towards rivers, pursued for decades under foreign advice, is disrupting the rivers. </a:t>
            </a:r>
            <a:r>
              <a:rPr lang="en-US" sz="3300" dirty="0" err="1" smtClean="0">
                <a:latin typeface="Calibri" pitchFamily="34" charset="0"/>
                <a:cs typeface="Calibri" pitchFamily="34" charset="0"/>
              </a:rPr>
              <a:t>Buriganga</a:t>
            </a:r>
            <a:r>
              <a:rPr lang="en-US" sz="3300" dirty="0" smtClean="0">
                <a:latin typeface="Calibri" pitchFamily="34" charset="0"/>
                <a:cs typeface="Calibri" pitchFamily="34" charset="0"/>
              </a:rPr>
              <a:t> river, which flows by Dhaka, is now one of the most polluted rivers in Bangladesh because of rampant dumping of industrial and human waste.</a:t>
            </a:r>
          </a:p>
          <a:p>
            <a:pPr marL="0" algn="just">
              <a:buNone/>
            </a:pPr>
            <a:endParaRPr lang="en-US" sz="3300" dirty="0" smtClean="0">
              <a:latin typeface="Calibri" pitchFamily="34" charset="0"/>
              <a:cs typeface="Calibri" pitchFamily="34" charset="0"/>
            </a:endParaRPr>
          </a:p>
          <a:p>
            <a:pPr marL="0" algn="just">
              <a:buNone/>
            </a:pPr>
            <a:endParaRPr lang="en-US" sz="3300" dirty="0">
              <a:latin typeface="Calibri" pitchFamily="34" charset="0"/>
              <a:cs typeface="Calibri" pitchFamily="34" charset="0"/>
            </a:endParaRPr>
          </a:p>
        </p:txBody>
      </p:sp>
      <p:pic>
        <p:nvPicPr>
          <p:cNvPr id="6" name="Picture 5"/>
          <p:cNvPicPr>
            <a:picLocks noChangeAspect="1"/>
          </p:cNvPicPr>
          <p:nvPr/>
        </p:nvPicPr>
        <p:blipFill>
          <a:blip r:embed="rId2"/>
          <a:stretch>
            <a:fillRect/>
          </a:stretch>
        </p:blipFill>
        <p:spPr>
          <a:xfrm>
            <a:off x="8885322" y="1041400"/>
            <a:ext cx="5257398" cy="3759200"/>
          </a:xfrm>
          <a:prstGeom prst="rect">
            <a:avLst/>
          </a:prstGeom>
        </p:spPr>
      </p:pic>
      <p:pic>
        <p:nvPicPr>
          <p:cNvPr id="7" name="Picture 6" descr="http://www.samakal.net/assets/images/news_images/2015/07/15/untitled-15_149864.jpg"/>
          <p:cNvPicPr/>
          <p:nvPr/>
        </p:nvPicPr>
        <p:blipFill>
          <a:blip r:embed="rId3"/>
          <a:srcRect/>
          <a:stretch>
            <a:fillRect/>
          </a:stretch>
        </p:blipFill>
        <p:spPr bwMode="auto">
          <a:xfrm>
            <a:off x="8656320" y="5283200"/>
            <a:ext cx="5303520" cy="3556000"/>
          </a:xfrm>
          <a:prstGeom prst="rect">
            <a:avLst/>
          </a:prstGeom>
          <a:noFill/>
          <a:ln w="9525">
            <a:noFill/>
            <a:miter lim="800000"/>
            <a:headEnd/>
            <a:tailEnd/>
          </a:ln>
        </p:spPr>
      </p:pic>
      <p:pic>
        <p:nvPicPr>
          <p:cNvPr id="8" name="Picture 7" descr="gkhhiyuuy"/>
          <p:cNvPicPr/>
          <p:nvPr/>
        </p:nvPicPr>
        <p:blipFill>
          <a:blip r:embed="rId4"/>
          <a:srcRect/>
          <a:stretch>
            <a:fillRect/>
          </a:stretch>
        </p:blipFill>
        <p:spPr bwMode="auto">
          <a:xfrm>
            <a:off x="243840" y="5257800"/>
            <a:ext cx="8046720" cy="3606800"/>
          </a:xfrm>
          <a:prstGeom prst="rect">
            <a:avLst/>
          </a:prstGeom>
          <a:noFill/>
          <a:ln w="9525">
            <a:noFill/>
            <a:miter lim="800000"/>
            <a:headEnd/>
            <a:tailEnd/>
          </a:ln>
        </p:spPr>
      </p:pic>
      <p:sp>
        <p:nvSpPr>
          <p:cNvPr id="9" name="Flowchart: Process 4"/>
          <p:cNvSpPr>
            <a:spLocks noChangeArrowheads="1"/>
          </p:cNvSpPr>
          <p:nvPr/>
        </p:nvSpPr>
        <p:spPr bwMode="auto">
          <a:xfrm flipV="1">
            <a:off x="0" y="685800"/>
            <a:ext cx="14173200" cy="76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from="(-#ppt_w/2)" to="(#ppt_x)" calcmode="lin" valueType="num">
                                      <p:cBhvr>
                                        <p:cTn id="7" dur="600" fill="hold">
                                          <p:stCondLst>
                                            <p:cond delay="0"/>
                                          </p:stCondLst>
                                        </p:cTn>
                                        <p:tgtEl>
                                          <p:spTgt spid="9"/>
                                        </p:tgtEl>
                                        <p:attrNameLst>
                                          <p:attrName>ppt_x</p:attrName>
                                        </p:attrNameLst>
                                      </p:cBhvr>
                                    </p:anim>
                                    <p:anim from="0" to="-1.0" calcmode="lin" valueType="num">
                                      <p:cBhvr>
                                        <p:cTn id="8" dur="200" decel="50000" autoRev="1" fill="hold">
                                          <p:stCondLst>
                                            <p:cond delay="600"/>
                                          </p:stCondLst>
                                        </p:cTn>
                                        <p:tgtEl>
                                          <p:spTgt spid="9"/>
                                        </p:tgtEl>
                                        <p:attrNameLst>
                                          <p:attrName>xshear</p:attrName>
                                        </p:attrNameLst>
                                      </p:cBhvr>
                                    </p:anim>
                                    <p:animScale>
                                      <p:cBhvr>
                                        <p:cTn id="9" dur="200" decel="100000" autoRev="1" fill="hold">
                                          <p:stCondLst>
                                            <p:cond delay="600"/>
                                          </p:stCondLst>
                                        </p:cTn>
                                        <p:tgtEl>
                                          <p:spTgt spid="9"/>
                                        </p:tgtEl>
                                      </p:cBhvr>
                                      <p:from x="100000" y="100000"/>
                                      <p:to x="80000" y="100000"/>
                                    </p:animScale>
                                    <p:anim by="(#ppt_h/3+#ppt_w*0.1)" calcmode="lin" valueType="num">
                                      <p:cBhvr additive="sum">
                                        <p:cTn id="10" dur="200" decel="100000" autoRev="1" fill="hold">
                                          <p:stCondLst>
                                            <p:cond delay="600"/>
                                          </p:stCondLst>
                                        </p:cTn>
                                        <p:tgtEl>
                                          <p:spTgt spid="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534400" cy="8839200"/>
          </a:xfrm>
        </p:spPr>
        <p:txBody>
          <a:bodyPr>
            <a:noAutofit/>
          </a:bodyPr>
          <a:lstStyle/>
          <a:p>
            <a:pPr marL="0" algn="just">
              <a:buNone/>
            </a:pPr>
            <a:endParaRPr lang="en-US" sz="1200" b="1" dirty="0" smtClean="0">
              <a:latin typeface="Calibri" pitchFamily="34" charset="0"/>
              <a:cs typeface="Calibri" pitchFamily="34" charset="0"/>
            </a:endParaRPr>
          </a:p>
          <a:p>
            <a:pPr marL="0" algn="just">
              <a:buNone/>
            </a:pPr>
            <a:r>
              <a:rPr lang="en-US" sz="4000" b="1" dirty="0" smtClean="0">
                <a:solidFill>
                  <a:srgbClr val="FF0000"/>
                </a:solidFill>
                <a:cs typeface="Calibri" pitchFamily="34" charset="0"/>
              </a:rPr>
              <a:t>Water logging</a:t>
            </a:r>
          </a:p>
          <a:p>
            <a:pPr marL="0" algn="just">
              <a:spcBef>
                <a:spcPts val="0"/>
              </a:spcBef>
              <a:buNone/>
            </a:pPr>
            <a:endParaRPr lang="en-GB" sz="1050" dirty="0" smtClean="0">
              <a:ea typeface="Verdana" panose="020B0604030504040204" pitchFamily="34" charset="0"/>
              <a:cs typeface="Calibri" pitchFamily="34" charset="0"/>
            </a:endParaRPr>
          </a:p>
          <a:p>
            <a:pPr marL="0" algn="just">
              <a:spcBef>
                <a:spcPts val="0"/>
              </a:spcBef>
              <a:buNone/>
            </a:pPr>
            <a:r>
              <a:rPr lang="en-GB" sz="3300" dirty="0" smtClean="0">
                <a:ea typeface="Verdana" panose="020B0604030504040204" pitchFamily="34" charset="0"/>
                <a:cs typeface="Calibri" pitchFamily="34" charset="0"/>
              </a:rPr>
              <a:t>Dhaka, the capital city of Bangladesh, is an example of unplanned urbanisation. Every year the city dwellers of Dhaka face extensive water-logging during the monsoon. Water-logging is not a new problem rather it is one of the old problems of the capital.</a:t>
            </a:r>
          </a:p>
          <a:p>
            <a:pPr marL="0" algn="just">
              <a:spcBef>
                <a:spcPts val="0"/>
              </a:spcBef>
              <a:buNone/>
            </a:pPr>
            <a:r>
              <a:rPr lang="en-GB" sz="3300" dirty="0" smtClean="0">
                <a:latin typeface="Calibri" pitchFamily="34" charset="0"/>
                <a:cs typeface="Calibri" pitchFamily="34" charset="0"/>
              </a:rPr>
              <a:t/>
            </a:r>
            <a:br>
              <a:rPr lang="en-GB" sz="3300" dirty="0" smtClean="0">
                <a:latin typeface="Calibri" pitchFamily="34" charset="0"/>
                <a:cs typeface="Calibri" pitchFamily="34" charset="0"/>
              </a:rPr>
            </a:br>
            <a:endParaRPr lang="en-GB" sz="3300" dirty="0" smtClean="0">
              <a:latin typeface="Calibri" pitchFamily="34" charset="0"/>
              <a:cs typeface="Calibri" pitchFamily="34" charset="0"/>
            </a:endParaRPr>
          </a:p>
          <a:p>
            <a:pPr marL="0" algn="just">
              <a:buNone/>
            </a:pPr>
            <a:endParaRPr lang="en-US" sz="3300" dirty="0">
              <a:latin typeface="Calibri" pitchFamily="34" charset="0"/>
              <a:cs typeface="Calibri" pitchFamily="34" charset="0"/>
            </a:endParaRPr>
          </a:p>
        </p:txBody>
      </p:sp>
      <p:pic>
        <p:nvPicPr>
          <p:cNvPr id="5" name="Picture 4"/>
          <p:cNvPicPr>
            <a:picLocks noChangeAspect="1"/>
          </p:cNvPicPr>
          <p:nvPr/>
        </p:nvPicPr>
        <p:blipFill>
          <a:blip r:embed="rId2"/>
          <a:stretch>
            <a:fillRect/>
          </a:stretch>
        </p:blipFill>
        <p:spPr>
          <a:xfrm>
            <a:off x="8900160" y="1193800"/>
            <a:ext cx="5486400" cy="3454400"/>
          </a:xfrm>
          <a:prstGeom prst="rect">
            <a:avLst/>
          </a:prstGeom>
        </p:spPr>
      </p:pic>
      <p:pic>
        <p:nvPicPr>
          <p:cNvPr id="7" name="Picture 6" descr="http://www.jugantor.com/assets/images/news_images/2015/08/01/thumbnails/1_301012.jpg"/>
          <p:cNvPicPr/>
          <p:nvPr/>
        </p:nvPicPr>
        <p:blipFill>
          <a:blip r:embed="rId3"/>
          <a:srcRect/>
          <a:stretch>
            <a:fillRect/>
          </a:stretch>
        </p:blipFill>
        <p:spPr bwMode="auto">
          <a:xfrm>
            <a:off x="487680" y="4673600"/>
            <a:ext cx="7680960" cy="3556000"/>
          </a:xfrm>
          <a:prstGeom prst="rect">
            <a:avLst/>
          </a:prstGeom>
          <a:noFill/>
          <a:ln w="9525">
            <a:noFill/>
            <a:miter lim="800000"/>
            <a:headEnd/>
            <a:tailEnd/>
          </a:ln>
        </p:spPr>
      </p:pic>
      <p:pic>
        <p:nvPicPr>
          <p:cNvPr id="8" name="Picture 7" descr="ডিএনডি বাধে পানিবন্দি মানুষের দুর্ভোগের শেষ নেই। ছবিটি রাজধানীর কদমতলী থানাধীন শামীমবাগ এলাকা থেকে তোলা। ফোকাস বাংলা।"/>
          <p:cNvPicPr/>
          <p:nvPr/>
        </p:nvPicPr>
        <p:blipFill>
          <a:blip r:embed="rId4"/>
          <a:srcRect/>
          <a:stretch>
            <a:fillRect/>
          </a:stretch>
        </p:blipFill>
        <p:spPr bwMode="auto">
          <a:xfrm>
            <a:off x="8900160" y="4724400"/>
            <a:ext cx="5486400" cy="3708400"/>
          </a:xfrm>
          <a:prstGeom prst="rect">
            <a:avLst/>
          </a:prstGeom>
          <a:noFill/>
          <a:ln w="9525">
            <a:noFill/>
            <a:miter lim="800000"/>
            <a:headEnd/>
            <a:tailEnd/>
          </a:ln>
        </p:spPr>
      </p:pic>
      <p:sp>
        <p:nvSpPr>
          <p:cNvPr id="6" name="Flowchart: Process 4"/>
          <p:cNvSpPr>
            <a:spLocks noChangeArrowheads="1"/>
          </p:cNvSpPr>
          <p:nvPr/>
        </p:nvSpPr>
        <p:spPr bwMode="auto">
          <a:xfrm flipV="1">
            <a:off x="76200" y="990600"/>
            <a:ext cx="14173200" cy="76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from="(-#ppt_w/2)" to="(#ppt_x)" calcmode="lin" valueType="num">
                                      <p:cBhvr>
                                        <p:cTn id="7" dur="600" fill="hold">
                                          <p:stCondLst>
                                            <p:cond delay="0"/>
                                          </p:stCondLst>
                                        </p:cTn>
                                        <p:tgtEl>
                                          <p:spTgt spid="6"/>
                                        </p:tgtEl>
                                        <p:attrNameLst>
                                          <p:attrName>ppt_x</p:attrName>
                                        </p:attrNameLst>
                                      </p:cBhvr>
                                    </p:anim>
                                    <p:anim from="0" to="-1.0" calcmode="lin" valueType="num">
                                      <p:cBhvr>
                                        <p:cTn id="8" dur="200" decel="50000" autoRev="1" fill="hold">
                                          <p:stCondLst>
                                            <p:cond delay="600"/>
                                          </p:stCondLst>
                                        </p:cTn>
                                        <p:tgtEl>
                                          <p:spTgt spid="6"/>
                                        </p:tgtEl>
                                        <p:attrNameLst>
                                          <p:attrName>xshear</p:attrName>
                                        </p:attrNameLst>
                                      </p:cBhvr>
                                    </p:anim>
                                    <p:animScale>
                                      <p:cBhvr>
                                        <p:cTn id="9" dur="200" decel="100000" autoRev="1" fill="hold">
                                          <p:stCondLst>
                                            <p:cond delay="600"/>
                                          </p:stCondLst>
                                        </p:cTn>
                                        <p:tgtEl>
                                          <p:spTgt spid="6"/>
                                        </p:tgtEl>
                                      </p:cBhvr>
                                      <p:from x="100000" y="100000"/>
                                      <p:to x="80000" y="100000"/>
                                    </p:animScale>
                                    <p:anim by="(#ppt_h/3+#ppt_w*0.1)" calcmode="lin" valueType="num">
                                      <p:cBhvr additive="sum">
                                        <p:cTn id="10" dur="200" decel="100000" autoRev="1" fill="hold">
                                          <p:stCondLst>
                                            <p:cond delay="600"/>
                                          </p:stCondLst>
                                        </p:cTn>
                                        <p:tgtEl>
                                          <p:spTgt spid="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366184"/>
            <a:ext cx="13167360" cy="1056216"/>
          </a:xfrm>
        </p:spPr>
        <p:txBody>
          <a:bodyPr>
            <a:normAutofit/>
          </a:bodyPr>
          <a:lstStyle/>
          <a:p>
            <a:r>
              <a:rPr lang="en-US" sz="4800" b="1" dirty="0" smtClean="0">
                <a:solidFill>
                  <a:srgbClr val="FFFF00"/>
                </a:solidFill>
                <a:latin typeface="Calibri" pitchFamily="34" charset="0"/>
                <a:cs typeface="Calibri" pitchFamily="34" charset="0"/>
              </a:rPr>
              <a:t>Objectives of the Class</a:t>
            </a:r>
            <a:endParaRPr lang="en-US" sz="4800" dirty="0">
              <a:solidFill>
                <a:srgbClr val="FFFF00"/>
              </a:solidFill>
            </a:endParaRPr>
          </a:p>
        </p:txBody>
      </p:sp>
      <p:sp>
        <p:nvSpPr>
          <p:cNvPr id="3" name="Content Placeholder 2"/>
          <p:cNvSpPr>
            <a:spLocks noGrp="1"/>
          </p:cNvSpPr>
          <p:nvPr>
            <p:ph idx="1"/>
          </p:nvPr>
        </p:nvSpPr>
        <p:spPr>
          <a:xfrm>
            <a:off x="731520" y="1890184"/>
            <a:ext cx="13167360" cy="7253816"/>
          </a:xfrm>
        </p:spPr>
        <p:txBody>
          <a:bodyPr>
            <a:noAutofit/>
          </a:bodyPr>
          <a:lstStyle/>
          <a:p>
            <a:pPr marL="514350" indent="-514350" algn="just">
              <a:lnSpc>
                <a:spcPct val="80000"/>
              </a:lnSpc>
              <a:buClr>
                <a:srgbClr val="FFFF00"/>
              </a:buClr>
              <a:buFont typeface="Wingdings" pitchFamily="2" charset="2"/>
              <a:buChar char="q"/>
            </a:pPr>
            <a:r>
              <a:rPr lang="en-US" sz="3600" dirty="0" smtClean="0">
                <a:latin typeface="Calibri" pitchFamily="34" charset="0"/>
                <a:cs typeface="Calibri" pitchFamily="34" charset="0"/>
              </a:rPr>
              <a:t>Define the concept urbanization’ and evaluate the development of trend of it in both national and international perspective. </a:t>
            </a:r>
          </a:p>
          <a:p>
            <a:pPr marL="514350" indent="-514350" algn="just">
              <a:lnSpc>
                <a:spcPct val="80000"/>
              </a:lnSpc>
              <a:buClr>
                <a:srgbClr val="FFFF00"/>
              </a:buClr>
              <a:buFont typeface="Wingdings" pitchFamily="2" charset="2"/>
              <a:buChar char="q"/>
            </a:pPr>
            <a:r>
              <a:rPr lang="en-US" sz="3600" dirty="0" smtClean="0">
                <a:latin typeface="Calibri" pitchFamily="34" charset="0"/>
                <a:cs typeface="Calibri" pitchFamily="34" charset="0"/>
              </a:rPr>
              <a:t>Find out the causes of urbanization in Bangladesh and scratch out the reasons for migration. </a:t>
            </a:r>
          </a:p>
          <a:p>
            <a:pPr marL="514350" indent="-514350" algn="just">
              <a:lnSpc>
                <a:spcPct val="80000"/>
              </a:lnSpc>
              <a:buClr>
                <a:srgbClr val="FFFF00"/>
              </a:buClr>
              <a:buFont typeface="Wingdings" pitchFamily="2" charset="2"/>
              <a:buChar char="q"/>
            </a:pPr>
            <a:r>
              <a:rPr lang="en-US" sz="3600" dirty="0" smtClean="0">
                <a:latin typeface="Calibri" pitchFamily="34" charset="0"/>
                <a:cs typeface="Calibri" pitchFamily="34" charset="0"/>
              </a:rPr>
              <a:t>Explore the impact or consequences of urbanization in Bangladesh.</a:t>
            </a:r>
          </a:p>
          <a:p>
            <a:pPr marL="514350" indent="-514350" algn="just">
              <a:lnSpc>
                <a:spcPct val="80000"/>
              </a:lnSpc>
              <a:buClr>
                <a:srgbClr val="FFFF00"/>
              </a:buClr>
              <a:buFont typeface="Wingdings" pitchFamily="2" charset="2"/>
              <a:buChar char="q"/>
            </a:pPr>
            <a:r>
              <a:rPr lang="en-US" sz="3600" dirty="0" smtClean="0">
                <a:latin typeface="Calibri" pitchFamily="34" charset="0"/>
                <a:cs typeface="Calibri" pitchFamily="34" charset="0"/>
              </a:rPr>
              <a:t> Reveal some challenges and problems which are available in urban area of Bangladesh and how to meet these challenges.</a:t>
            </a:r>
          </a:p>
          <a:p>
            <a:pPr marL="514350" indent="-514350" algn="just">
              <a:lnSpc>
                <a:spcPct val="80000"/>
              </a:lnSpc>
              <a:buClr>
                <a:srgbClr val="FFFF00"/>
              </a:buClr>
              <a:buFont typeface="Wingdings" pitchFamily="2" charset="2"/>
              <a:buChar char="q"/>
            </a:pPr>
            <a:r>
              <a:rPr lang="en-US" sz="3600" dirty="0" smtClean="0">
                <a:latin typeface="Calibri" pitchFamily="34" charset="0"/>
                <a:cs typeface="Calibri" pitchFamily="34" charset="0"/>
              </a:rPr>
              <a:t>Define the concept rural development and evaluate the development of trend of it in BD.</a:t>
            </a:r>
          </a:p>
          <a:p>
            <a:pPr marL="514350" indent="-514350" algn="just">
              <a:lnSpc>
                <a:spcPct val="80000"/>
              </a:lnSpc>
              <a:buClr>
                <a:srgbClr val="FFFF00"/>
              </a:buClr>
              <a:buFont typeface="Wingdings" pitchFamily="2" charset="2"/>
              <a:buChar char="q"/>
            </a:pPr>
            <a:r>
              <a:rPr lang="en-US" sz="3600" dirty="0" smtClean="0">
                <a:latin typeface="Calibri" pitchFamily="34" charset="0"/>
                <a:cs typeface="Calibri" pitchFamily="34" charset="0"/>
              </a:rPr>
              <a:t>Identify the rural development model e.g. BARD and evaluate the role of government and NGOs </a:t>
            </a:r>
          </a:p>
          <a:p>
            <a:pPr marL="514350" indent="-514350" algn="just">
              <a:lnSpc>
                <a:spcPct val="80000"/>
              </a:lnSpc>
              <a:buClr>
                <a:srgbClr val="FFFF00"/>
              </a:buClr>
              <a:buFont typeface="Wingdings" pitchFamily="2" charset="2"/>
              <a:buChar char="q"/>
            </a:pPr>
            <a:r>
              <a:rPr lang="en-US" sz="3600" dirty="0" smtClean="0">
                <a:latin typeface="Calibri" pitchFamily="34" charset="0"/>
                <a:cs typeface="Calibri" pitchFamily="34" charset="0"/>
              </a:rPr>
              <a:t>Reveal some challenges and problems which are available in rural area of Bangladesh and how to meet these challenges.</a:t>
            </a:r>
          </a:p>
        </p:txBody>
      </p:sp>
      <p:sp>
        <p:nvSpPr>
          <p:cNvPr id="4" name="Flowchart: Process 4"/>
          <p:cNvSpPr>
            <a:spLocks noChangeArrowheads="1"/>
          </p:cNvSpPr>
          <p:nvPr/>
        </p:nvSpPr>
        <p:spPr bwMode="auto">
          <a:xfrm>
            <a:off x="0" y="14224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 y="0"/>
            <a:ext cx="9098280" cy="9144000"/>
          </a:xfrm>
        </p:spPr>
        <p:txBody>
          <a:bodyPr>
            <a:noAutofit/>
          </a:bodyPr>
          <a:lstStyle/>
          <a:p>
            <a:pPr marL="0" algn="just">
              <a:spcBef>
                <a:spcPts val="0"/>
              </a:spcBef>
              <a:buNone/>
            </a:pPr>
            <a:endParaRPr lang="en-US" sz="1600" b="1" dirty="0" smtClean="0">
              <a:latin typeface="Calibri" pitchFamily="34" charset="0"/>
              <a:cs typeface="Calibri" pitchFamily="34" charset="0"/>
            </a:endParaRPr>
          </a:p>
          <a:p>
            <a:pPr marL="0" algn="just">
              <a:spcBef>
                <a:spcPts val="0"/>
              </a:spcBef>
              <a:buNone/>
            </a:pPr>
            <a:r>
              <a:rPr lang="en-US" sz="4000" b="1" dirty="0" smtClean="0">
                <a:solidFill>
                  <a:srgbClr val="FF0000"/>
                </a:solidFill>
                <a:latin typeface="Calibri" pitchFamily="34" charset="0"/>
                <a:cs typeface="Calibri" pitchFamily="34" charset="0"/>
              </a:rPr>
              <a:t>Air pollution</a:t>
            </a:r>
          </a:p>
          <a:p>
            <a:pPr marL="0" algn="just">
              <a:spcBef>
                <a:spcPts val="0"/>
              </a:spcBef>
              <a:buNone/>
            </a:pPr>
            <a:r>
              <a:rPr lang="en-US" sz="3300" dirty="0" smtClean="0">
                <a:latin typeface="Calibri" pitchFamily="34" charset="0"/>
                <a:cs typeface="Calibri" pitchFamily="34" charset="0"/>
              </a:rPr>
              <a:t>Unfit traffic, industries, dust, particles of paints and wood are extremely high in Dhaka city what causes uncountable air pollution. Childs and women are highly vulnerable in this pollution. For example, Air pollution in capital city Dhaka has gone higher than Mexico City. According to the Department of Environment, the density of airborne particulate matter reaches </a:t>
            </a:r>
            <a:r>
              <a:rPr lang="en-US" sz="3300" b="1" i="1" dirty="0" smtClean="0">
                <a:latin typeface="Calibri" pitchFamily="34" charset="0"/>
                <a:cs typeface="Calibri" pitchFamily="34" charset="0"/>
              </a:rPr>
              <a:t>463 </a:t>
            </a:r>
            <a:r>
              <a:rPr lang="en-US" sz="3300" dirty="0" smtClean="0">
                <a:latin typeface="Calibri" pitchFamily="34" charset="0"/>
                <a:cs typeface="Calibri" pitchFamily="34" charset="0"/>
              </a:rPr>
              <a:t>micrograms per cubic meter. </a:t>
            </a:r>
          </a:p>
          <a:p>
            <a:pPr marL="0" algn="just">
              <a:spcBef>
                <a:spcPts val="0"/>
              </a:spcBef>
              <a:buNone/>
            </a:pPr>
            <a:endParaRPr lang="en-US" sz="3300" dirty="0" smtClean="0">
              <a:latin typeface="Calibri" pitchFamily="34" charset="0"/>
              <a:cs typeface="Calibri" pitchFamily="34" charset="0"/>
            </a:endParaRPr>
          </a:p>
          <a:p>
            <a:pPr marL="0" algn="just">
              <a:spcBef>
                <a:spcPts val="0"/>
              </a:spcBef>
              <a:buNone/>
            </a:pPr>
            <a:r>
              <a:rPr lang="en-US" sz="4000" b="1" dirty="0" smtClean="0">
                <a:solidFill>
                  <a:srgbClr val="FF0000"/>
                </a:solidFill>
                <a:latin typeface="Calibri" pitchFamily="34" charset="0"/>
                <a:cs typeface="Calibri" pitchFamily="34" charset="0"/>
              </a:rPr>
              <a:t>Imbalance administrative development</a:t>
            </a:r>
          </a:p>
          <a:p>
            <a:pPr marL="0" algn="just">
              <a:spcBef>
                <a:spcPts val="0"/>
              </a:spcBef>
              <a:buNone/>
            </a:pPr>
            <a:r>
              <a:rPr lang="en-US" sz="3300" dirty="0" smtClean="0">
                <a:latin typeface="Calibri" pitchFamily="34" charset="0"/>
                <a:cs typeface="Calibri" pitchFamily="34" charset="0"/>
              </a:rPr>
              <a:t>The Dhaka-centric development has resulted in relative Neglect of divisional, district and </a:t>
            </a:r>
            <a:r>
              <a:rPr lang="en-US" sz="3300" i="1" dirty="0" err="1" smtClean="0">
                <a:latin typeface="Calibri" pitchFamily="34" charset="0"/>
                <a:cs typeface="Calibri" pitchFamily="34" charset="0"/>
              </a:rPr>
              <a:t>upazilla</a:t>
            </a:r>
            <a:r>
              <a:rPr lang="en-US" sz="3300" i="1" dirty="0" smtClean="0">
                <a:latin typeface="Calibri" pitchFamily="34" charset="0"/>
                <a:cs typeface="Calibri" pitchFamily="34" charset="0"/>
              </a:rPr>
              <a:t> </a:t>
            </a:r>
            <a:r>
              <a:rPr lang="en-US" sz="3300" dirty="0" smtClean="0">
                <a:latin typeface="Calibri" pitchFamily="34" charset="0"/>
                <a:cs typeface="Calibri" pitchFamily="34" charset="0"/>
              </a:rPr>
              <a:t>cities and towns. The country faces a vicious circle, whereby lack of development in district and </a:t>
            </a:r>
            <a:r>
              <a:rPr lang="en-US" sz="3300" i="1" dirty="0" err="1" smtClean="0">
                <a:latin typeface="Calibri" pitchFamily="34" charset="0"/>
                <a:cs typeface="Calibri" pitchFamily="34" charset="0"/>
              </a:rPr>
              <a:t>upazilla</a:t>
            </a:r>
            <a:r>
              <a:rPr lang="en-US" sz="3300" i="1" dirty="0" smtClean="0">
                <a:latin typeface="Calibri" pitchFamily="34" charset="0"/>
                <a:cs typeface="Calibri" pitchFamily="34" charset="0"/>
              </a:rPr>
              <a:t> </a:t>
            </a:r>
            <a:r>
              <a:rPr lang="en-US" sz="3300" dirty="0" smtClean="0">
                <a:latin typeface="Calibri" pitchFamily="34" charset="0"/>
                <a:cs typeface="Calibri" pitchFamily="34" charset="0"/>
              </a:rPr>
              <a:t>towns is causing their affluent residents to flock to Dhaka. </a:t>
            </a:r>
          </a:p>
        </p:txBody>
      </p:sp>
      <p:sp>
        <p:nvSpPr>
          <p:cNvPr id="11266" name="AutoShape 2" descr="Image result for বায়ু দূষণ"/>
          <p:cNvSpPr>
            <a:spLocks noChangeAspect="1" noChangeArrowheads="1"/>
          </p:cNvSpPr>
          <p:nvPr/>
        </p:nvSpPr>
        <p:spPr bwMode="auto">
          <a:xfrm>
            <a:off x="248920" y="-192617"/>
            <a:ext cx="487680" cy="406401"/>
          </a:xfrm>
          <a:prstGeom prst="rect">
            <a:avLst/>
          </a:prstGeom>
          <a:noFill/>
        </p:spPr>
        <p:txBody>
          <a:bodyPr vert="horz" wrap="square" lIns="135852" tIns="67926" rIns="135852" bIns="67926" numCol="1" anchor="t" anchorCtr="0" compatLnSpc="1">
            <a:prstTxWarp prst="textNoShape">
              <a:avLst/>
            </a:prstTxWarp>
          </a:bodyPr>
          <a:lstStyle/>
          <a:p>
            <a:endParaRPr lang="en-US"/>
          </a:p>
        </p:txBody>
      </p:sp>
      <p:sp>
        <p:nvSpPr>
          <p:cNvPr id="11268" name="AutoShape 4" descr="Image result for বায়ু দূষণ"/>
          <p:cNvSpPr>
            <a:spLocks noChangeAspect="1" noChangeArrowheads="1"/>
          </p:cNvSpPr>
          <p:nvPr/>
        </p:nvSpPr>
        <p:spPr bwMode="auto">
          <a:xfrm>
            <a:off x="248920" y="-192617"/>
            <a:ext cx="487680" cy="406401"/>
          </a:xfrm>
          <a:prstGeom prst="rect">
            <a:avLst/>
          </a:prstGeom>
          <a:noFill/>
        </p:spPr>
        <p:txBody>
          <a:bodyPr vert="horz" wrap="square" lIns="135852" tIns="67926" rIns="135852" bIns="67926" numCol="1" anchor="t" anchorCtr="0" compatLnSpc="1">
            <a:prstTxWarp prst="textNoShape">
              <a:avLst/>
            </a:prstTxWarp>
          </a:bodyPr>
          <a:lstStyle/>
          <a:p>
            <a:endParaRPr lang="en-US"/>
          </a:p>
        </p:txBody>
      </p:sp>
      <p:pic>
        <p:nvPicPr>
          <p:cNvPr id="11272" name="Picture 8" descr="http://desherpatro.com/wp-content/uploads/2014/01/poribesh-dushon.jpg"/>
          <p:cNvPicPr>
            <a:picLocks noChangeAspect="1" noChangeArrowheads="1"/>
          </p:cNvPicPr>
          <p:nvPr/>
        </p:nvPicPr>
        <p:blipFill>
          <a:blip r:embed="rId2"/>
          <a:srcRect/>
          <a:stretch>
            <a:fillRect/>
          </a:stretch>
        </p:blipFill>
        <p:spPr bwMode="auto">
          <a:xfrm>
            <a:off x="9421366" y="1143000"/>
            <a:ext cx="4828034" cy="3352800"/>
          </a:xfrm>
          <a:prstGeom prst="rect">
            <a:avLst/>
          </a:prstGeom>
          <a:noFill/>
        </p:spPr>
      </p:pic>
      <p:pic>
        <p:nvPicPr>
          <p:cNvPr id="11274" name="Picture 10" descr="http://farm5.static.flickr.com/4114/4938542678_2be6c636a8.jpg"/>
          <p:cNvPicPr>
            <a:picLocks noChangeAspect="1" noChangeArrowheads="1"/>
          </p:cNvPicPr>
          <p:nvPr/>
        </p:nvPicPr>
        <p:blipFill>
          <a:blip r:embed="rId3"/>
          <a:srcRect/>
          <a:stretch>
            <a:fillRect/>
          </a:stretch>
        </p:blipFill>
        <p:spPr bwMode="auto">
          <a:xfrm>
            <a:off x="9387840" y="5724524"/>
            <a:ext cx="4861560" cy="3038475"/>
          </a:xfrm>
          <a:prstGeom prst="rect">
            <a:avLst/>
          </a:prstGeom>
          <a:noFill/>
        </p:spPr>
      </p:pic>
      <p:sp>
        <p:nvSpPr>
          <p:cNvPr id="7" name="Flowchart: Process 4"/>
          <p:cNvSpPr>
            <a:spLocks noChangeArrowheads="1"/>
          </p:cNvSpPr>
          <p:nvPr/>
        </p:nvSpPr>
        <p:spPr bwMode="auto">
          <a:xfrm flipV="1">
            <a:off x="0" y="838200"/>
            <a:ext cx="14173200" cy="76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 y="0"/>
            <a:ext cx="14127480" cy="9144000"/>
          </a:xfrm>
        </p:spPr>
        <p:txBody>
          <a:bodyPr>
            <a:noAutofit/>
          </a:bodyPr>
          <a:lstStyle/>
          <a:p>
            <a:pPr marL="0" algn="just">
              <a:spcBef>
                <a:spcPts val="0"/>
              </a:spcBef>
              <a:buNone/>
            </a:pPr>
            <a:endParaRPr lang="en-GB" sz="3600" b="1" dirty="0" smtClean="0">
              <a:solidFill>
                <a:prstClr val="black"/>
              </a:solidFill>
              <a:latin typeface="Calibri" pitchFamily="34" charset="0"/>
              <a:ea typeface="Verdana" panose="020B0604030504040204" pitchFamily="34" charset="0"/>
              <a:cs typeface="Calibri" pitchFamily="34" charset="0"/>
            </a:endParaRPr>
          </a:p>
          <a:p>
            <a:pPr marL="0" algn="just">
              <a:spcBef>
                <a:spcPts val="0"/>
              </a:spcBef>
              <a:buNone/>
            </a:pPr>
            <a:r>
              <a:rPr lang="en-GB" sz="4000" b="1" dirty="0" smtClean="0">
                <a:solidFill>
                  <a:srgbClr val="FF0000"/>
                </a:solidFill>
                <a:latin typeface="Calibri" pitchFamily="34" charset="0"/>
                <a:ea typeface="Verdana" panose="020B0604030504040204" pitchFamily="34" charset="0"/>
                <a:cs typeface="Calibri" pitchFamily="34" charset="0"/>
              </a:rPr>
              <a:t>Transport problem</a:t>
            </a:r>
          </a:p>
          <a:p>
            <a:pPr marL="0" algn="just">
              <a:spcBef>
                <a:spcPts val="0"/>
              </a:spcBef>
              <a:buNone/>
            </a:pPr>
            <a:endParaRPr lang="en-GB" sz="3300" dirty="0" smtClean="0">
              <a:latin typeface="Calibri" pitchFamily="34" charset="0"/>
              <a:cs typeface="Calibri" pitchFamily="34" charset="0"/>
            </a:endParaRPr>
          </a:p>
          <a:p>
            <a:pPr marL="0" algn="just">
              <a:spcBef>
                <a:spcPts val="0"/>
              </a:spcBef>
              <a:buNone/>
            </a:pPr>
            <a:r>
              <a:rPr lang="en-GB" sz="3300" dirty="0" smtClean="0">
                <a:latin typeface="Calibri" pitchFamily="34" charset="0"/>
                <a:cs typeface="Calibri" pitchFamily="34" charset="0"/>
              </a:rPr>
              <a:t>Over the last few years the transportation problem of Dhaka City has visibly been deteriorating steadily. Citizens constantly complain about the unbearable twin problems of traffic jam and air pollution. Narrow roads, broken roads and unplanned repairs appeared as the 3 main causes of traffic jam. </a:t>
            </a:r>
          </a:p>
          <a:p>
            <a:pPr marL="0" algn="just">
              <a:spcBef>
                <a:spcPts val="0"/>
              </a:spcBef>
              <a:buNone/>
            </a:pPr>
            <a:r>
              <a:rPr lang="en-US" sz="3300" dirty="0" smtClean="0">
                <a:latin typeface="Calibri" pitchFamily="34" charset="0"/>
                <a:cs typeface="Calibri" pitchFamily="34" charset="0"/>
              </a:rPr>
              <a:t/>
            </a:r>
            <a:br>
              <a:rPr lang="en-US" sz="3300" dirty="0" smtClean="0">
                <a:latin typeface="Calibri" pitchFamily="34" charset="0"/>
                <a:cs typeface="Calibri" pitchFamily="34" charset="0"/>
              </a:rPr>
            </a:br>
            <a:endParaRPr lang="en-GB" sz="3300" b="1" dirty="0" smtClean="0">
              <a:solidFill>
                <a:prstClr val="black"/>
              </a:solidFill>
              <a:latin typeface="Calibri" pitchFamily="34" charset="0"/>
              <a:ea typeface="Verdana" panose="020B0604030504040204" pitchFamily="34" charset="0"/>
              <a:cs typeface="Calibri" pitchFamily="34" charset="0"/>
            </a:endParaRPr>
          </a:p>
          <a:p>
            <a:pPr marL="0" algn="just">
              <a:spcBef>
                <a:spcPts val="0"/>
              </a:spcBef>
              <a:buNone/>
            </a:pPr>
            <a:endParaRPr lang="en-US" sz="3300" dirty="0" smtClean="0">
              <a:latin typeface="Calibri" pitchFamily="34" charset="0"/>
              <a:cs typeface="Calibri"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391400" y="4267200"/>
            <a:ext cx="6537960" cy="4419600"/>
          </a:xfrm>
          <a:prstGeom prst="rect">
            <a:avLst/>
          </a:prstGeom>
        </p:spPr>
      </p:pic>
      <p:pic>
        <p:nvPicPr>
          <p:cNvPr id="6" name="Picture 5" descr="dghjjk"/>
          <p:cNvPicPr/>
          <p:nvPr/>
        </p:nvPicPr>
        <p:blipFill>
          <a:blip r:embed="rId3"/>
          <a:srcRect/>
          <a:stretch>
            <a:fillRect/>
          </a:stretch>
        </p:blipFill>
        <p:spPr bwMode="auto">
          <a:xfrm>
            <a:off x="457200" y="4191000"/>
            <a:ext cx="6339840" cy="4495800"/>
          </a:xfrm>
          <a:prstGeom prst="rect">
            <a:avLst/>
          </a:prstGeom>
          <a:noFill/>
          <a:ln w="9525">
            <a:noFill/>
            <a:miter lim="800000"/>
            <a:headEnd/>
            <a:tailEnd/>
          </a:ln>
        </p:spPr>
      </p:pic>
      <p:sp>
        <p:nvSpPr>
          <p:cNvPr id="7" name="Flowchart: Process 4"/>
          <p:cNvSpPr>
            <a:spLocks noChangeArrowheads="1"/>
          </p:cNvSpPr>
          <p:nvPr/>
        </p:nvSpPr>
        <p:spPr bwMode="auto">
          <a:xfrm flipV="1">
            <a:off x="152400" y="1295400"/>
            <a:ext cx="14173200" cy="76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13487400" cy="9144000"/>
          </a:xfrm>
        </p:spPr>
        <p:txBody>
          <a:bodyPr>
            <a:noAutofit/>
          </a:bodyPr>
          <a:lstStyle/>
          <a:p>
            <a:pPr marL="0" indent="0" algn="just">
              <a:spcBef>
                <a:spcPts val="0"/>
              </a:spcBef>
              <a:buNone/>
            </a:pPr>
            <a:endParaRPr lang="en-GB" sz="3300" b="1" dirty="0" smtClean="0">
              <a:solidFill>
                <a:srgbClr val="0C0D0D"/>
              </a:solidFill>
              <a:latin typeface="Calibri" pitchFamily="34" charset="0"/>
              <a:ea typeface="Verdana" panose="020B0604030504040204" pitchFamily="34" charset="0"/>
              <a:cs typeface="Calibri" pitchFamily="34" charset="0"/>
            </a:endParaRPr>
          </a:p>
          <a:p>
            <a:pPr marL="0" indent="0" algn="just">
              <a:spcBef>
                <a:spcPts val="0"/>
              </a:spcBef>
              <a:buNone/>
            </a:pPr>
            <a:r>
              <a:rPr lang="en-GB" sz="4000" b="1" dirty="0" smtClean="0">
                <a:solidFill>
                  <a:srgbClr val="FF0000"/>
                </a:solidFill>
                <a:latin typeface="Calibri" pitchFamily="34" charset="0"/>
                <a:ea typeface="Verdana" panose="020B0604030504040204" pitchFamily="34" charset="0"/>
                <a:cs typeface="Calibri" pitchFamily="34" charset="0"/>
              </a:rPr>
              <a:t>Unplanned urbanisation</a:t>
            </a:r>
            <a:r>
              <a:rPr lang="en-GB" sz="4000" dirty="0" smtClean="0">
                <a:solidFill>
                  <a:srgbClr val="FF0000"/>
                </a:solidFill>
                <a:latin typeface="Calibri" pitchFamily="34" charset="0"/>
                <a:ea typeface="Verdana" panose="020B0604030504040204" pitchFamily="34" charset="0"/>
                <a:cs typeface="Calibri" pitchFamily="34" charset="0"/>
              </a:rPr>
              <a:t> </a:t>
            </a:r>
          </a:p>
          <a:p>
            <a:pPr marL="0" indent="0" algn="just">
              <a:spcBef>
                <a:spcPts val="0"/>
              </a:spcBef>
              <a:buNone/>
            </a:pPr>
            <a:endParaRPr lang="en-US" sz="3300" dirty="0" smtClean="0">
              <a:latin typeface="Calibri" pitchFamily="34" charset="0"/>
              <a:cs typeface="Calibri" pitchFamily="34" charset="0"/>
            </a:endParaRPr>
          </a:p>
          <a:p>
            <a:pPr marL="0" indent="0" algn="just">
              <a:spcBef>
                <a:spcPts val="0"/>
              </a:spcBef>
              <a:buNone/>
            </a:pPr>
            <a:r>
              <a:rPr lang="en-US" sz="3600" dirty="0" smtClean="0">
                <a:latin typeface="Calibri" pitchFamily="34" charset="0"/>
                <a:cs typeface="Calibri" pitchFamily="34" charset="0"/>
              </a:rPr>
              <a:t>An unplanned urbanization across the country leads to discrimination between the capital Dhaka and other metropolitan cities and district towns. Unplanned growth of cities is increasing the risks of fire hazard, building collapse, water logging, drainage congestion and road accidents. </a:t>
            </a:r>
            <a:endParaRPr lang="en-GB" sz="3600" dirty="0" smtClean="0">
              <a:solidFill>
                <a:srgbClr val="0C0D0D"/>
              </a:solidFill>
              <a:latin typeface="Calibri" pitchFamily="34" charset="0"/>
              <a:ea typeface="Verdana" panose="020B0604030504040204" pitchFamily="34" charset="0"/>
              <a:cs typeface="Calibri" pitchFamily="34" charset="0"/>
            </a:endParaRPr>
          </a:p>
          <a:p>
            <a:pPr marL="0" algn="just">
              <a:spcBef>
                <a:spcPts val="0"/>
              </a:spcBef>
              <a:buNone/>
            </a:pPr>
            <a:endParaRPr lang="en-US" sz="3300" dirty="0" smtClean="0">
              <a:latin typeface="Calibri" pitchFamily="34" charset="0"/>
              <a:cs typeface="Calibri"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09600" y="4572000"/>
            <a:ext cx="6412230" cy="4343400"/>
          </a:xfrm>
          <a:prstGeom prst="rect">
            <a:avLst/>
          </a:prstGeom>
        </p:spPr>
      </p:pic>
      <p:pic>
        <p:nvPicPr>
          <p:cNvPr id="4" name="Picture 3" descr="http://www.samakal.net/assets/images/news_images/2015/07/15/untitled-15_149864.jpg"/>
          <p:cNvPicPr/>
          <p:nvPr/>
        </p:nvPicPr>
        <p:blipFill>
          <a:blip r:embed="rId3"/>
          <a:srcRect/>
          <a:stretch>
            <a:fillRect/>
          </a:stretch>
        </p:blipFill>
        <p:spPr bwMode="auto">
          <a:xfrm>
            <a:off x="7620000" y="4572000"/>
            <a:ext cx="6324600" cy="4343400"/>
          </a:xfrm>
          <a:prstGeom prst="rect">
            <a:avLst/>
          </a:prstGeom>
          <a:noFill/>
          <a:ln w="9525">
            <a:noFill/>
            <a:miter lim="800000"/>
            <a:headEnd/>
            <a:tailEnd/>
          </a:ln>
        </p:spPr>
      </p:pic>
      <p:sp>
        <p:nvSpPr>
          <p:cNvPr id="6" name="Flowchart: Process 4"/>
          <p:cNvSpPr>
            <a:spLocks noChangeArrowheads="1"/>
          </p:cNvSpPr>
          <p:nvPr/>
        </p:nvSpPr>
        <p:spPr bwMode="auto">
          <a:xfrm flipV="1">
            <a:off x="0" y="1295400"/>
            <a:ext cx="14173200" cy="76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from="(-#ppt_w/2)" to="(#ppt_x)" calcmode="lin" valueType="num">
                                      <p:cBhvr>
                                        <p:cTn id="7" dur="600" fill="hold">
                                          <p:stCondLst>
                                            <p:cond delay="0"/>
                                          </p:stCondLst>
                                        </p:cTn>
                                        <p:tgtEl>
                                          <p:spTgt spid="6"/>
                                        </p:tgtEl>
                                        <p:attrNameLst>
                                          <p:attrName>ppt_x</p:attrName>
                                        </p:attrNameLst>
                                      </p:cBhvr>
                                    </p:anim>
                                    <p:anim from="0" to="-1.0" calcmode="lin" valueType="num">
                                      <p:cBhvr>
                                        <p:cTn id="8" dur="200" decel="50000" autoRev="1" fill="hold">
                                          <p:stCondLst>
                                            <p:cond delay="600"/>
                                          </p:stCondLst>
                                        </p:cTn>
                                        <p:tgtEl>
                                          <p:spTgt spid="6"/>
                                        </p:tgtEl>
                                        <p:attrNameLst>
                                          <p:attrName>xshear</p:attrName>
                                        </p:attrNameLst>
                                      </p:cBhvr>
                                    </p:anim>
                                    <p:animScale>
                                      <p:cBhvr>
                                        <p:cTn id="9" dur="200" decel="100000" autoRev="1" fill="hold">
                                          <p:stCondLst>
                                            <p:cond delay="600"/>
                                          </p:stCondLst>
                                        </p:cTn>
                                        <p:tgtEl>
                                          <p:spTgt spid="6"/>
                                        </p:tgtEl>
                                      </p:cBhvr>
                                      <p:from x="100000" y="100000"/>
                                      <p:to x="80000" y="100000"/>
                                    </p:animScale>
                                    <p:anim by="(#ppt_h/3+#ppt_w*0.1)" calcmode="lin" valueType="num">
                                      <p:cBhvr additive="sum">
                                        <p:cTn id="10" dur="200" decel="100000" autoRev="1" fill="hold">
                                          <p:stCondLst>
                                            <p:cond delay="600"/>
                                          </p:stCondLst>
                                        </p:cTn>
                                        <p:tgtEl>
                                          <p:spTgt spid="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14630400" cy="9144000"/>
          </a:xfrm>
        </p:spPr>
        <p:txBody>
          <a:bodyPr>
            <a:noAutofit/>
          </a:bodyPr>
          <a:lstStyle/>
          <a:p>
            <a:pPr marL="0" indent="0" algn="just">
              <a:spcBef>
                <a:spcPts val="0"/>
              </a:spcBef>
              <a:buNone/>
            </a:pPr>
            <a:endParaRPr lang="en-GB" sz="1600" b="1" dirty="0" smtClean="0">
              <a:solidFill>
                <a:srgbClr val="0C0D0D"/>
              </a:solidFill>
              <a:latin typeface="Calibri" pitchFamily="34" charset="0"/>
              <a:ea typeface="Verdana" panose="020B0604030504040204" pitchFamily="34" charset="0"/>
              <a:cs typeface="Calibri" pitchFamily="34" charset="0"/>
            </a:endParaRPr>
          </a:p>
          <a:p>
            <a:pPr marL="0" indent="0" algn="just">
              <a:spcBef>
                <a:spcPts val="0"/>
              </a:spcBef>
              <a:buNone/>
            </a:pPr>
            <a:r>
              <a:rPr lang="en-GB" sz="4000" b="1" dirty="0" smtClean="0">
                <a:solidFill>
                  <a:srgbClr val="FF0000"/>
                </a:solidFill>
                <a:latin typeface="Calibri" pitchFamily="34" charset="0"/>
                <a:ea typeface="Verdana" panose="020B0604030504040204" pitchFamily="34" charset="0"/>
                <a:cs typeface="Calibri" pitchFamily="34" charset="0"/>
              </a:rPr>
              <a:t>Overpopulation problem</a:t>
            </a:r>
          </a:p>
          <a:p>
            <a:pPr marL="0" indent="0" algn="just">
              <a:spcBef>
                <a:spcPts val="0"/>
              </a:spcBef>
              <a:buNone/>
            </a:pPr>
            <a:endParaRPr lang="en-US" sz="200" dirty="0" smtClean="0">
              <a:latin typeface="Calibri" pitchFamily="34" charset="0"/>
              <a:cs typeface="Calibri" pitchFamily="34" charset="0"/>
            </a:endParaRPr>
          </a:p>
          <a:p>
            <a:pPr marL="0" indent="0" algn="just">
              <a:spcBef>
                <a:spcPts val="0"/>
              </a:spcBef>
              <a:buNone/>
            </a:pPr>
            <a:endParaRPr lang="en-US" sz="400" dirty="0" smtClean="0">
              <a:latin typeface="Calibri" pitchFamily="34" charset="0"/>
              <a:cs typeface="Calibri" pitchFamily="34" charset="0"/>
            </a:endParaRPr>
          </a:p>
          <a:p>
            <a:pPr marL="0" indent="0" algn="just">
              <a:spcBef>
                <a:spcPts val="0"/>
              </a:spcBef>
              <a:buNone/>
            </a:pPr>
            <a:endParaRPr lang="en-US" sz="400" dirty="0" smtClean="0">
              <a:latin typeface="Calibri" pitchFamily="34" charset="0"/>
              <a:cs typeface="Calibri" pitchFamily="34" charset="0"/>
            </a:endParaRPr>
          </a:p>
          <a:p>
            <a:pPr marL="0" indent="0" algn="just">
              <a:spcBef>
                <a:spcPts val="0"/>
              </a:spcBef>
              <a:buNone/>
            </a:pPr>
            <a:endParaRPr lang="en-US" sz="400" dirty="0" smtClean="0">
              <a:latin typeface="Calibri" pitchFamily="34" charset="0"/>
              <a:cs typeface="Calibri" pitchFamily="34" charset="0"/>
            </a:endParaRPr>
          </a:p>
          <a:p>
            <a:pPr marL="0" indent="0" algn="just">
              <a:spcBef>
                <a:spcPts val="0"/>
              </a:spcBef>
              <a:buNone/>
            </a:pPr>
            <a:r>
              <a:rPr lang="en-US" sz="3300" dirty="0" smtClean="0">
                <a:latin typeface="Calibri" pitchFamily="34" charset="0"/>
                <a:cs typeface="Calibri" pitchFamily="34" charset="0"/>
              </a:rPr>
              <a:t>Bangladesh has the highest density of population. Some problems associated with overpopulation are shortage of food, inadequate fresh water, crowding, traffic, unemployment, high crime rates. Dhaka has grown so crowded that existing infrastructure make it impossible to lead a comfortable life. Titled "World Urbanization Prospects: The 2014 Revision", the UN report projected Dhaka would become the 6th most crowded city by 2030 with a population of over 2.7 </a:t>
            </a:r>
            <a:r>
              <a:rPr lang="en-US" sz="3300" dirty="0" err="1" smtClean="0">
                <a:latin typeface="Calibri" pitchFamily="34" charset="0"/>
                <a:cs typeface="Calibri" pitchFamily="34" charset="0"/>
              </a:rPr>
              <a:t>crore</a:t>
            </a:r>
            <a:r>
              <a:rPr lang="en-US" sz="3300" dirty="0" smtClean="0">
                <a:latin typeface="Calibri" pitchFamily="34" charset="0"/>
                <a:cs typeface="Calibri" pitchFamily="34" charset="0"/>
              </a:rPr>
              <a:t>.</a:t>
            </a:r>
          </a:p>
          <a:p>
            <a:pPr marL="0" indent="0" algn="just">
              <a:spcBef>
                <a:spcPts val="0"/>
              </a:spcBef>
              <a:buNone/>
            </a:pPr>
            <a:endParaRPr lang="en-US" sz="3300" dirty="0" smtClean="0">
              <a:latin typeface="Calibri" pitchFamily="34" charset="0"/>
              <a:cs typeface="Calibri" pitchFamily="34" charset="0"/>
            </a:endParaRPr>
          </a:p>
          <a:p>
            <a:pPr marL="0" indent="0" algn="just">
              <a:spcBef>
                <a:spcPts val="0"/>
              </a:spcBef>
              <a:buNone/>
            </a:pPr>
            <a:endParaRPr lang="en-GB" sz="3300" dirty="0" smtClean="0">
              <a:solidFill>
                <a:srgbClr val="0C0D0D"/>
              </a:solidFill>
              <a:latin typeface="Calibri" pitchFamily="34" charset="0"/>
              <a:ea typeface="Verdana" panose="020B0604030504040204" pitchFamily="34" charset="0"/>
              <a:cs typeface="Calibri" pitchFamily="34" charset="0"/>
            </a:endParaRPr>
          </a:p>
          <a:p>
            <a:pPr marL="0" indent="0" algn="just">
              <a:spcBef>
                <a:spcPts val="0"/>
              </a:spcBef>
            </a:pPr>
            <a:endParaRPr lang="en-US" sz="3300" dirty="0">
              <a:latin typeface="Calibri" pitchFamily="34" charset="0"/>
              <a:cs typeface="Calibri" pitchFamily="34" charset="0"/>
            </a:endParaRPr>
          </a:p>
        </p:txBody>
      </p:sp>
      <p:pic>
        <p:nvPicPr>
          <p:cNvPr id="1026" name="Picture 2" descr="http://towardsabetterworld.com/blog/wp-content/uploads/2014/04/overpopulation-crowded-trains.jpg"/>
          <p:cNvPicPr>
            <a:picLocks noChangeAspect="1" noChangeArrowheads="1"/>
          </p:cNvPicPr>
          <p:nvPr/>
        </p:nvPicPr>
        <p:blipFill>
          <a:blip r:embed="rId2"/>
          <a:srcRect/>
          <a:stretch>
            <a:fillRect/>
          </a:stretch>
        </p:blipFill>
        <p:spPr bwMode="auto">
          <a:xfrm>
            <a:off x="609600" y="4346713"/>
            <a:ext cx="6096000" cy="4340087"/>
          </a:xfrm>
          <a:prstGeom prst="rect">
            <a:avLst/>
          </a:prstGeom>
          <a:noFill/>
        </p:spPr>
      </p:pic>
      <p:pic>
        <p:nvPicPr>
          <p:cNvPr id="1028" name="Picture 4" descr="http://s3.amazonaws.com/somewherein/assets/images/Meah1_1277657625_1-Dhaka.jpg"/>
          <p:cNvPicPr>
            <a:picLocks noChangeAspect="1" noChangeArrowheads="1"/>
          </p:cNvPicPr>
          <p:nvPr/>
        </p:nvPicPr>
        <p:blipFill>
          <a:blip r:embed="rId3"/>
          <a:srcRect/>
          <a:stretch>
            <a:fillRect/>
          </a:stretch>
        </p:blipFill>
        <p:spPr bwMode="auto">
          <a:xfrm>
            <a:off x="7467600" y="4267200"/>
            <a:ext cx="6477000" cy="4394424"/>
          </a:xfrm>
          <a:prstGeom prst="rect">
            <a:avLst/>
          </a:prstGeom>
          <a:noFill/>
        </p:spPr>
      </p:pic>
      <p:sp>
        <p:nvSpPr>
          <p:cNvPr id="5" name="Flowchart: Process 4"/>
          <p:cNvSpPr>
            <a:spLocks noChangeArrowheads="1"/>
          </p:cNvSpPr>
          <p:nvPr/>
        </p:nvSpPr>
        <p:spPr bwMode="auto">
          <a:xfrm flipV="1">
            <a:off x="0" y="838200"/>
            <a:ext cx="14173200" cy="76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391400" y="5719331"/>
            <a:ext cx="6781800" cy="3057392"/>
          </a:xfrm>
          <a:prstGeom prst="rect">
            <a:avLst/>
          </a:prstGeom>
        </p:spPr>
      </p:pic>
      <p:sp>
        <p:nvSpPr>
          <p:cNvPr id="4" name="Content Placeholder 2"/>
          <p:cNvSpPr txBox="1">
            <a:spLocks/>
          </p:cNvSpPr>
          <p:nvPr/>
        </p:nvSpPr>
        <p:spPr>
          <a:xfrm>
            <a:off x="121920" y="0"/>
            <a:ext cx="14127480" cy="9144000"/>
          </a:xfrm>
          <a:prstGeom prst="rect">
            <a:avLst/>
          </a:prstGeom>
        </p:spPr>
        <p:txBody>
          <a:bodyPr lIns="135852" tIns="67926" rIns="135852" bIns="67926">
            <a:noAutofit/>
          </a:bodyPr>
          <a:lstStyle/>
          <a:p>
            <a:pPr indent="-407557" algn="just">
              <a:buClr>
                <a:schemeClr val="accent2"/>
              </a:buClr>
              <a:buSzPct val="85000"/>
              <a:defRPr/>
            </a:pPr>
            <a:endParaRPr lang="en-US" sz="1800" b="1" dirty="0" smtClean="0">
              <a:latin typeface="Calibri" pitchFamily="34" charset="0"/>
              <a:cs typeface="Calibri" pitchFamily="34" charset="0"/>
            </a:endParaRPr>
          </a:p>
          <a:p>
            <a:pPr indent="-407557" algn="just">
              <a:buClr>
                <a:schemeClr val="accent2"/>
              </a:buClr>
              <a:buSzPct val="85000"/>
              <a:defRPr/>
            </a:pPr>
            <a:r>
              <a:rPr lang="en-US" sz="4000" b="1" dirty="0" smtClean="0">
                <a:latin typeface="Calibri" pitchFamily="34" charset="0"/>
                <a:cs typeface="Calibri" pitchFamily="34" charset="0"/>
              </a:rPr>
              <a:t>Climate Change</a:t>
            </a:r>
            <a:r>
              <a:rPr lang="en-US" sz="4000" dirty="0" smtClean="0">
                <a:latin typeface="Calibri" pitchFamily="34" charset="0"/>
                <a:cs typeface="Calibri" pitchFamily="34" charset="0"/>
              </a:rPr>
              <a:t>  &amp; </a:t>
            </a:r>
            <a:r>
              <a:rPr lang="en-US" sz="4000" b="1" dirty="0" smtClean="0">
                <a:latin typeface="Calibri" pitchFamily="34" charset="0"/>
                <a:cs typeface="Calibri" pitchFamily="34" charset="0"/>
              </a:rPr>
              <a:t>Environmental Pollution</a:t>
            </a:r>
          </a:p>
          <a:p>
            <a:pPr indent="-407557" algn="just">
              <a:buClr>
                <a:schemeClr val="accent2"/>
              </a:buClr>
              <a:buSzPct val="85000"/>
              <a:defRPr/>
            </a:pPr>
            <a:endParaRPr lang="en-US" sz="1100" dirty="0" smtClean="0">
              <a:latin typeface="Calibri" pitchFamily="34" charset="0"/>
              <a:cs typeface="Calibri" pitchFamily="34" charset="0"/>
            </a:endParaRPr>
          </a:p>
          <a:p>
            <a:pPr indent="-407557" algn="just">
              <a:buClr>
                <a:schemeClr val="accent2"/>
              </a:buClr>
              <a:buSzPct val="85000"/>
              <a:defRPr/>
            </a:pPr>
            <a:r>
              <a:rPr lang="en-US" sz="3300" dirty="0" smtClean="0">
                <a:latin typeface="Calibri" pitchFamily="34" charset="0"/>
                <a:cs typeface="Calibri" pitchFamily="34" charset="0"/>
              </a:rPr>
              <a:t>Bangladesh has been considered as one of the most vulnerable country because of the climate change. In a nut shell, coastal areas of Bangladesh are being converted into a unproductive, unfit for human habitat, harsh, deserted and disaster prone area due to climate change. So thousands of work-less families are rushing towards cities to live hand to mouth. So new and temporary shelters are being built in each day, which are converting to slums in next day. Severe environmental pollution is threatening human health and economic growth of Bangladesh. Air pollution effects the urban children. Industrial emissions cause different waterborne disease and damage to health. </a:t>
            </a:r>
          </a:p>
        </p:txBody>
      </p:sp>
      <p:pic>
        <p:nvPicPr>
          <p:cNvPr id="7170" name="Picture 2" descr="http://t1.gstatic.com/images?q=tbn:ANd9GcSctjYJ6cu0hJcQxcyaeR7_DyQUBGTTl9SMy_6hRAfuBTng-lnp"/>
          <p:cNvPicPr>
            <a:picLocks noChangeAspect="1" noChangeArrowheads="1"/>
          </p:cNvPicPr>
          <p:nvPr/>
        </p:nvPicPr>
        <p:blipFill>
          <a:blip r:embed="rId3"/>
          <a:srcRect/>
          <a:stretch>
            <a:fillRect/>
          </a:stretch>
        </p:blipFill>
        <p:spPr bwMode="auto">
          <a:xfrm>
            <a:off x="381000" y="5761813"/>
            <a:ext cx="6553200" cy="3153587"/>
          </a:xfrm>
          <a:prstGeom prst="rect">
            <a:avLst/>
          </a:prstGeom>
          <a:noFill/>
        </p:spPr>
      </p:pic>
      <p:sp>
        <p:nvSpPr>
          <p:cNvPr id="5" name="Flowchart: Process 4"/>
          <p:cNvSpPr>
            <a:spLocks noChangeArrowheads="1"/>
          </p:cNvSpPr>
          <p:nvPr/>
        </p:nvSpPr>
        <p:spPr bwMode="auto">
          <a:xfrm flipV="1">
            <a:off x="0" y="914400"/>
            <a:ext cx="14173200" cy="76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extLst>
      <p:ext uri="{BB962C8B-B14F-4D97-AF65-F5344CB8AC3E}">
        <p14:creationId xmlns:p14="http://schemas.microsoft.com/office/powerpoint/2010/main" xmlns="" val="2940404049"/>
      </p:ext>
    </p:extLst>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7802880" cy="5246270"/>
          </a:xfrm>
          <a:prstGeom prst="rect">
            <a:avLst/>
          </a:prstGeom>
          <a:noFill/>
        </p:spPr>
        <p:txBody>
          <a:bodyPr wrap="square" lIns="135852" tIns="67926" rIns="135852" bIns="67926" rtlCol="0">
            <a:spAutoFit/>
          </a:bodyPr>
          <a:lstStyle/>
          <a:p>
            <a:pPr algn="just"/>
            <a:endParaRPr lang="en-US" sz="1800" b="1" dirty="0" smtClean="0">
              <a:latin typeface="Calibri" pitchFamily="34" charset="0"/>
              <a:cs typeface="Calibri" pitchFamily="34" charset="0"/>
            </a:endParaRPr>
          </a:p>
          <a:p>
            <a:pPr algn="just"/>
            <a:r>
              <a:rPr lang="en-US" sz="4000" b="1" dirty="0" smtClean="0">
                <a:solidFill>
                  <a:srgbClr val="FF0000"/>
                </a:solidFill>
                <a:latin typeface="Calibri" pitchFamily="34" charset="0"/>
                <a:cs typeface="Calibri" pitchFamily="34" charset="0"/>
              </a:rPr>
              <a:t>Housing scarcity</a:t>
            </a:r>
          </a:p>
          <a:p>
            <a:pPr algn="just"/>
            <a:endParaRPr lang="en-US" sz="1100" dirty="0" smtClean="0">
              <a:latin typeface="Calibri" pitchFamily="34" charset="0"/>
              <a:cs typeface="Calibri" pitchFamily="34" charset="0"/>
            </a:endParaRPr>
          </a:p>
          <a:p>
            <a:pPr algn="just"/>
            <a:r>
              <a:rPr lang="en-US" sz="3300" dirty="0" smtClean="0">
                <a:latin typeface="Calibri" pitchFamily="34" charset="0"/>
                <a:cs typeface="Calibri" pitchFamily="34" charset="0"/>
              </a:rPr>
              <a:t>The housing shortage is so acute that one third of the city's population lives in slums. The influx of migrants from rural areas and deprived towns continues. The city authorities can neither respond to the problems nor coordinate their work. There is an estimated 4966 slum settlements scattered all over the city (Islam, 2005).</a:t>
            </a:r>
            <a:endParaRPr lang="en-US" sz="3300" dirty="0" smtClean="0">
              <a:latin typeface="Calibri" pitchFamily="34" charset="0"/>
              <a:ea typeface="Verdana" panose="020B0604030504040204" pitchFamily="34" charset="0"/>
              <a:cs typeface="Calibri" pitchFamily="34" charset="0"/>
            </a:endParaRPr>
          </a:p>
        </p:txBody>
      </p:sp>
      <p:sp>
        <p:nvSpPr>
          <p:cNvPr id="4" name="Rectangle 3"/>
          <p:cNvSpPr/>
          <p:nvPr/>
        </p:nvSpPr>
        <p:spPr>
          <a:xfrm>
            <a:off x="8124723" y="838200"/>
            <a:ext cx="6105249" cy="898926"/>
          </a:xfrm>
          <a:prstGeom prst="rect">
            <a:avLst/>
          </a:prstGeom>
        </p:spPr>
        <p:txBody>
          <a:bodyPr wrap="square" lIns="135852" tIns="67926" rIns="135852" bIns="67926">
            <a:spAutoFit/>
          </a:bodyPr>
          <a:lstStyle/>
          <a:p>
            <a:pPr algn="just">
              <a:lnSpc>
                <a:spcPct val="150000"/>
              </a:lnSpc>
            </a:pPr>
            <a:r>
              <a:rPr lang="en-US" sz="3300" b="1" dirty="0">
                <a:latin typeface="Calibri" pitchFamily="34" charset="0"/>
                <a:ea typeface="Times New Roman" panose="02020603050405020304" pitchFamily="18" charset="0"/>
                <a:cs typeface="Calibri" pitchFamily="34" charset="0"/>
              </a:rPr>
              <a:t>Housing scarcity</a:t>
            </a:r>
            <a:r>
              <a:rPr lang="en-US" sz="3300" b="1" dirty="0" smtClean="0">
                <a:latin typeface="Calibri" pitchFamily="34" charset="0"/>
                <a:ea typeface="Times New Roman" panose="02020603050405020304" pitchFamily="18" charset="0"/>
                <a:cs typeface="Calibri" pitchFamily="34" charset="0"/>
              </a:rPr>
              <a:t>: Slums in Dhaka </a:t>
            </a:r>
            <a:endParaRPr lang="en-GB" sz="3300" dirty="0">
              <a:latin typeface="Calibri" pitchFamily="34" charset="0"/>
              <a:ea typeface="Times New Roman" panose="02020603050405020304" pitchFamily="18" charset="0"/>
              <a:cs typeface="Calibri"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1737140242"/>
              </p:ext>
            </p:extLst>
          </p:nvPr>
        </p:nvGraphicFramePr>
        <p:xfrm>
          <a:off x="8077199" y="1828800"/>
          <a:ext cx="6553201" cy="6856904"/>
        </p:xfrm>
        <a:graphic>
          <a:graphicData uri="http://schemas.openxmlformats.org/drawingml/2006/table">
            <a:tbl>
              <a:tblPr/>
              <a:tblGrid>
                <a:gridCol w="1524001"/>
                <a:gridCol w="1295400"/>
                <a:gridCol w="1905000"/>
                <a:gridCol w="1828800"/>
              </a:tblGrid>
              <a:tr h="1867832">
                <a:tc>
                  <a:txBody>
                    <a:bodyPr/>
                    <a:lstStyle/>
                    <a:p>
                      <a:pPr fontAlgn="base"/>
                      <a:r>
                        <a:rPr lang="en-US" sz="2300" dirty="0">
                          <a:effectLst/>
                        </a:rPr>
                        <a:t>Y</a:t>
                      </a:r>
                      <a:r>
                        <a:rPr lang="en-US" sz="2300" dirty="0" smtClean="0">
                          <a:effectLst/>
                        </a:rPr>
                        <a:t>ears </a:t>
                      </a:r>
                      <a:r>
                        <a:rPr lang="en-US" sz="2300" dirty="0">
                          <a:effectLst/>
                        </a:rPr>
                        <a:t>of survey</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dirty="0">
                          <a:effectLst/>
                        </a:rPr>
                        <a:t>Number of slums </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dirty="0">
                          <a:effectLst/>
                        </a:rPr>
                        <a:t>Number of slum households</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dirty="0">
                          <a:effectLst/>
                        </a:rPr>
                        <a:t>Slum population</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r>
              <a:tr h="831512">
                <a:tc>
                  <a:txBody>
                    <a:bodyPr/>
                    <a:lstStyle/>
                    <a:p>
                      <a:pPr fontAlgn="base"/>
                      <a:r>
                        <a:rPr lang="en-US" sz="2300">
                          <a:effectLst/>
                        </a:rPr>
                        <a:t>1974</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dirty="0">
                          <a:effectLst/>
                        </a:rPr>
                        <a:t>-</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dirty="0">
                          <a:effectLst/>
                        </a:rPr>
                        <a:t>-</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dirty="0">
                          <a:effectLst/>
                        </a:rPr>
                        <a:t>275,000</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r>
              <a:tr h="831512">
                <a:tc>
                  <a:txBody>
                    <a:bodyPr/>
                    <a:lstStyle/>
                    <a:p>
                      <a:pPr fontAlgn="base"/>
                      <a:r>
                        <a:rPr lang="en-US" sz="2300" dirty="0">
                          <a:effectLst/>
                        </a:rPr>
                        <a:t>1986</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dirty="0">
                          <a:effectLst/>
                        </a:rPr>
                        <a:t>-</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a:effectLst/>
                        </a:rPr>
                        <a:t>121328</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dirty="0">
                          <a:effectLst/>
                        </a:rPr>
                        <a:t>-</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r>
              <a:tr h="831512">
                <a:tc>
                  <a:txBody>
                    <a:bodyPr/>
                    <a:lstStyle/>
                    <a:p>
                      <a:pPr fontAlgn="base"/>
                      <a:r>
                        <a:rPr lang="en-US" sz="2300">
                          <a:effectLst/>
                        </a:rPr>
                        <a:t>1991</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dirty="0">
                          <a:effectLst/>
                        </a:rPr>
                        <a:t>2,156</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a:effectLst/>
                        </a:rPr>
                        <a:t>-</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dirty="0">
                          <a:effectLst/>
                        </a:rPr>
                        <a:t>718,143</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r>
              <a:tr h="831512">
                <a:tc>
                  <a:txBody>
                    <a:bodyPr/>
                    <a:lstStyle/>
                    <a:p>
                      <a:pPr fontAlgn="base"/>
                      <a:r>
                        <a:rPr lang="en-US" sz="2300">
                          <a:effectLst/>
                        </a:rPr>
                        <a:t>1996</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a:effectLst/>
                        </a:rPr>
                        <a:t>3,007</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a:effectLst/>
                        </a:rPr>
                        <a:t>-</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a:effectLst/>
                        </a:rPr>
                        <a:t>1500000</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r>
              <a:tr h="831512">
                <a:tc>
                  <a:txBody>
                    <a:bodyPr/>
                    <a:lstStyle/>
                    <a:p>
                      <a:pPr fontAlgn="base"/>
                      <a:r>
                        <a:rPr lang="en-US" sz="2300">
                          <a:effectLst/>
                        </a:rPr>
                        <a:t>1997</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a:effectLst/>
                        </a:rPr>
                        <a:t>1579</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a:effectLst/>
                        </a:rPr>
                        <a:t>185917</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dirty="0">
                          <a:effectLst/>
                        </a:rPr>
                        <a:t>754866</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r>
              <a:tr h="831512">
                <a:tc>
                  <a:txBody>
                    <a:bodyPr/>
                    <a:lstStyle/>
                    <a:p>
                      <a:pPr fontAlgn="base"/>
                      <a:r>
                        <a:rPr lang="en-US" sz="2300">
                          <a:effectLst/>
                        </a:rPr>
                        <a:t>2005*</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a:effectLst/>
                        </a:rPr>
                        <a:t>4966</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a:effectLst/>
                        </a:rPr>
                        <a:t>673883</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dirty="0">
                          <a:effectLst/>
                        </a:rPr>
                        <a:t>3286770</a:t>
                      </a:r>
                    </a:p>
                  </a:txBody>
                  <a:tcPr marL="253138" marR="253138" marT="70316" marB="70316">
                    <a:lnL>
                      <a:noFill/>
                    </a:lnL>
                    <a:lnR>
                      <a:noFill/>
                    </a:lnR>
                    <a:lnT w="9525" cap="flat" cmpd="sng" algn="ctr">
                      <a:solidFill>
                        <a:srgbClr val="E7E7E7"/>
                      </a:solidFill>
                      <a:prstDash val="solid"/>
                      <a:round/>
                      <a:headEnd type="none" w="med" len="med"/>
                      <a:tailEnd type="none" w="med" len="med"/>
                    </a:lnT>
                    <a:lnB>
                      <a:noFill/>
                    </a:lnB>
                  </a:tcPr>
                </a:tc>
              </a:tr>
            </a:tbl>
          </a:graphicData>
        </a:graphic>
      </p:graphicFrame>
      <p:pic>
        <p:nvPicPr>
          <p:cNvPr id="6146" name="Picture 2" descr="http://archive.thedailystar.net/photo/2012/12/23/2012-12-23__met01.jpg"/>
          <p:cNvPicPr>
            <a:picLocks noChangeAspect="1" noChangeArrowheads="1"/>
          </p:cNvPicPr>
          <p:nvPr/>
        </p:nvPicPr>
        <p:blipFill>
          <a:blip r:embed="rId2"/>
          <a:srcRect/>
          <a:stretch>
            <a:fillRect/>
          </a:stretch>
        </p:blipFill>
        <p:spPr bwMode="auto">
          <a:xfrm>
            <a:off x="243840" y="5283200"/>
            <a:ext cx="7277757" cy="3479800"/>
          </a:xfrm>
          <a:prstGeom prst="rect">
            <a:avLst/>
          </a:prstGeom>
          <a:noFill/>
        </p:spPr>
      </p:pic>
      <p:sp>
        <p:nvSpPr>
          <p:cNvPr id="8" name="Flowchart: Process 7"/>
          <p:cNvSpPr>
            <a:spLocks noChangeArrowheads="1"/>
          </p:cNvSpPr>
          <p:nvPr/>
        </p:nvSpPr>
        <p:spPr bwMode="auto">
          <a:xfrm flipV="1">
            <a:off x="0" y="914400"/>
            <a:ext cx="14173200" cy="76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extLst>
      <p:ext uri="{BB962C8B-B14F-4D97-AF65-F5344CB8AC3E}">
        <p14:creationId xmlns:p14="http://schemas.microsoft.com/office/powerpoint/2010/main" xmlns="" val="919951045"/>
      </p:ext>
    </p:extLst>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from="(-#ppt_w/2)" to="(#ppt_x)" calcmode="lin" valueType="num">
                                      <p:cBhvr>
                                        <p:cTn id="7" dur="600" fill="hold">
                                          <p:stCondLst>
                                            <p:cond delay="0"/>
                                          </p:stCondLst>
                                        </p:cTn>
                                        <p:tgtEl>
                                          <p:spTgt spid="8"/>
                                        </p:tgtEl>
                                        <p:attrNameLst>
                                          <p:attrName>ppt_x</p:attrName>
                                        </p:attrNameLst>
                                      </p:cBhvr>
                                    </p:anim>
                                    <p:anim from="0" to="-1.0" calcmode="lin" valueType="num">
                                      <p:cBhvr>
                                        <p:cTn id="8" dur="200" decel="50000" autoRev="1" fill="hold">
                                          <p:stCondLst>
                                            <p:cond delay="600"/>
                                          </p:stCondLst>
                                        </p:cTn>
                                        <p:tgtEl>
                                          <p:spTgt spid="8"/>
                                        </p:tgtEl>
                                        <p:attrNameLst>
                                          <p:attrName>xshear</p:attrName>
                                        </p:attrNameLst>
                                      </p:cBhvr>
                                    </p:anim>
                                    <p:animScale>
                                      <p:cBhvr>
                                        <p:cTn id="9" dur="200" decel="100000" autoRev="1" fill="hold">
                                          <p:stCondLst>
                                            <p:cond delay="600"/>
                                          </p:stCondLst>
                                        </p:cTn>
                                        <p:tgtEl>
                                          <p:spTgt spid="8"/>
                                        </p:tgtEl>
                                      </p:cBhvr>
                                      <p:from x="100000" y="100000"/>
                                      <p:to x="80000" y="100000"/>
                                    </p:animScale>
                                    <p:anim by="(#ppt_h/3+#ppt_w*0.1)" calcmode="lin" valueType="num">
                                      <p:cBhvr additive="sum">
                                        <p:cTn id="10" dur="200" decel="100000" autoRev="1" fill="hold">
                                          <p:stCondLst>
                                            <p:cond delay="600"/>
                                          </p:stCondLst>
                                        </p:cTn>
                                        <p:tgtEl>
                                          <p:spTgt spid="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16001"/>
            <a:ext cx="14630400" cy="7246817"/>
          </a:xfrm>
          <a:prstGeom prst="rect">
            <a:avLst/>
          </a:prstGeom>
        </p:spPr>
        <p:txBody>
          <a:bodyPr wrap="square" lIns="135852" tIns="67926" rIns="135852" bIns="67926">
            <a:spAutoFit/>
          </a:bodyPr>
          <a:lstStyle/>
          <a:p>
            <a:pPr algn="just">
              <a:buNone/>
            </a:pPr>
            <a:endParaRPr lang="en-US" sz="3300" dirty="0" smtClean="0">
              <a:latin typeface="Calibri" pitchFamily="34" charset="0"/>
              <a:cs typeface="Calibri" pitchFamily="34" charset="0"/>
            </a:endParaRPr>
          </a:p>
          <a:p>
            <a:pPr algn="just">
              <a:buNone/>
            </a:pPr>
            <a:endParaRPr lang="en-US" sz="3300" dirty="0" smtClean="0">
              <a:latin typeface="Calibri" pitchFamily="34" charset="0"/>
              <a:cs typeface="Calibri" pitchFamily="34" charset="0"/>
            </a:endParaRPr>
          </a:p>
          <a:p>
            <a:pPr algn="just">
              <a:buNone/>
            </a:pPr>
            <a:r>
              <a:rPr lang="en-US" sz="3600" dirty="0" smtClean="0">
                <a:latin typeface="Calibri" pitchFamily="34" charset="0"/>
                <a:cs typeface="Calibri" pitchFamily="34" charset="0"/>
              </a:rPr>
              <a:t>Urbanization is a compelling and growing reality. Managed or ignored, the process will soon come to determine our economic prospects and the quality of our social lives. So we have to meet the challenges by following steps: </a:t>
            </a:r>
          </a:p>
          <a:p>
            <a:pPr algn="just">
              <a:buNone/>
            </a:pPr>
            <a:endParaRPr lang="en-US" sz="2000" dirty="0" smtClean="0">
              <a:latin typeface="Calibri" pitchFamily="34" charset="0"/>
              <a:cs typeface="Calibri" pitchFamily="34" charset="0"/>
            </a:endParaRPr>
          </a:p>
          <a:p>
            <a:pPr algn="just"/>
            <a:r>
              <a:rPr lang="en-US" sz="3600" dirty="0" smtClean="0">
                <a:latin typeface="Calibri" pitchFamily="34" charset="0"/>
                <a:ea typeface="Verdana" panose="020B0604030504040204" pitchFamily="34" charset="0"/>
                <a:cs typeface="Calibri" pitchFamily="34" charset="0"/>
              </a:rPr>
              <a:t>1. Decentralization </a:t>
            </a:r>
            <a:endParaRPr lang="en-US" sz="3600" dirty="0">
              <a:latin typeface="Calibri" pitchFamily="34" charset="0"/>
              <a:ea typeface="Verdana" panose="020B0604030504040204" pitchFamily="34" charset="0"/>
              <a:cs typeface="Calibri" pitchFamily="34" charset="0"/>
            </a:endParaRPr>
          </a:p>
          <a:p>
            <a:pPr algn="just"/>
            <a:r>
              <a:rPr lang="en-US" sz="3600" dirty="0" smtClean="0">
                <a:latin typeface="Calibri" pitchFamily="34" charset="0"/>
                <a:ea typeface="Verdana" panose="020B0604030504040204" pitchFamily="34" charset="0"/>
                <a:cs typeface="Calibri" pitchFamily="34" charset="0"/>
              </a:rPr>
              <a:t>2. </a:t>
            </a:r>
            <a:r>
              <a:rPr lang="en-US" sz="3600" dirty="0" smtClean="0">
                <a:latin typeface="Calibri" pitchFamily="34" charset="0"/>
                <a:cs typeface="Calibri" pitchFamily="34" charset="0"/>
              </a:rPr>
              <a:t>Rural Entrepreneurship</a:t>
            </a:r>
          </a:p>
          <a:p>
            <a:pPr algn="just"/>
            <a:r>
              <a:rPr lang="en-US" sz="3600" dirty="0" smtClean="0">
                <a:latin typeface="Calibri" pitchFamily="34" charset="0"/>
                <a:ea typeface="Verdana" panose="020B0604030504040204" pitchFamily="34" charset="0"/>
                <a:cs typeface="Calibri" pitchFamily="34" charset="0"/>
              </a:rPr>
              <a:t>3. </a:t>
            </a:r>
            <a:r>
              <a:rPr lang="en-US" sz="3600" dirty="0" smtClean="0">
                <a:latin typeface="Calibri" pitchFamily="34" charset="0"/>
                <a:cs typeface="Calibri" pitchFamily="34" charset="0"/>
              </a:rPr>
              <a:t>Ensuring the lodging for the urbanized people</a:t>
            </a:r>
          </a:p>
          <a:p>
            <a:pPr algn="just"/>
            <a:r>
              <a:rPr lang="en-US" sz="3600" dirty="0" smtClean="0">
                <a:latin typeface="Calibri" pitchFamily="34" charset="0"/>
                <a:ea typeface="Verdana" panose="020B0604030504040204" pitchFamily="34" charset="0"/>
                <a:cs typeface="Calibri" pitchFamily="34" charset="0"/>
              </a:rPr>
              <a:t>4. Enhancement </a:t>
            </a:r>
            <a:r>
              <a:rPr lang="en-US" sz="3600" dirty="0">
                <a:latin typeface="Calibri" pitchFamily="34" charset="0"/>
                <a:ea typeface="Verdana" panose="020B0604030504040204" pitchFamily="34" charset="0"/>
                <a:cs typeface="Calibri" pitchFamily="34" charset="0"/>
              </a:rPr>
              <a:t>of opportunities </a:t>
            </a:r>
            <a:endParaRPr lang="en-US" sz="3600" dirty="0" smtClean="0">
              <a:latin typeface="Calibri" pitchFamily="34" charset="0"/>
              <a:ea typeface="Verdana" panose="020B0604030504040204" pitchFamily="34" charset="0"/>
              <a:cs typeface="Calibri" pitchFamily="34" charset="0"/>
            </a:endParaRPr>
          </a:p>
          <a:p>
            <a:pPr algn="just"/>
            <a:r>
              <a:rPr lang="en-US" sz="3600" dirty="0" smtClean="0">
                <a:latin typeface="Calibri" pitchFamily="34" charset="0"/>
                <a:ea typeface="Verdana" panose="020B0604030504040204" pitchFamily="34" charset="0"/>
                <a:cs typeface="Calibri" pitchFamily="34" charset="0"/>
              </a:rPr>
              <a:t>5. Focus on good governance</a:t>
            </a:r>
          </a:p>
          <a:p>
            <a:pPr algn="just"/>
            <a:r>
              <a:rPr lang="en-US" sz="3600" dirty="0" smtClean="0">
                <a:latin typeface="Calibri" pitchFamily="34" charset="0"/>
                <a:cs typeface="Calibri" pitchFamily="34" charset="0"/>
              </a:rPr>
              <a:t>6. Improving City Governance: the Principal Strategy</a:t>
            </a:r>
          </a:p>
          <a:p>
            <a:pPr algn="just"/>
            <a:endParaRPr lang="en-US" sz="3600" dirty="0" smtClean="0">
              <a:latin typeface="Calibri" pitchFamily="34" charset="0"/>
              <a:ea typeface="Verdana" panose="020B0604030504040204" pitchFamily="34" charset="0"/>
              <a:cs typeface="Calibri" pitchFamily="34" charset="0"/>
            </a:endParaRPr>
          </a:p>
        </p:txBody>
      </p:sp>
      <p:sp>
        <p:nvSpPr>
          <p:cNvPr id="3" name="Rectangle 2"/>
          <p:cNvSpPr/>
          <p:nvPr/>
        </p:nvSpPr>
        <p:spPr>
          <a:xfrm>
            <a:off x="0" y="1"/>
            <a:ext cx="14630400" cy="1491396"/>
          </a:xfrm>
          <a:prstGeom prst="rect">
            <a:avLst/>
          </a:prstGeom>
        </p:spPr>
        <p:txBody>
          <a:bodyPr wrap="square" lIns="135852" tIns="67926" rIns="135852" bIns="67926">
            <a:spAutoFit/>
          </a:bodyPr>
          <a:lstStyle/>
          <a:p>
            <a:endParaRPr lang="en-US" sz="4000" b="1" dirty="0" smtClean="0">
              <a:latin typeface="Calibri" pitchFamily="34" charset="0"/>
              <a:ea typeface="Verdana" panose="020B0604030504040204" pitchFamily="34" charset="0"/>
              <a:cs typeface="Calibri" pitchFamily="34" charset="0"/>
            </a:endParaRPr>
          </a:p>
          <a:p>
            <a:r>
              <a:rPr lang="en-US" sz="4800" b="1" dirty="0" smtClean="0">
                <a:solidFill>
                  <a:srgbClr val="FFFF00"/>
                </a:solidFill>
                <a:latin typeface="Calibri" pitchFamily="34" charset="0"/>
                <a:ea typeface="Verdana" panose="020B0604030504040204" pitchFamily="34" charset="0"/>
                <a:cs typeface="Calibri" pitchFamily="34" charset="0"/>
              </a:rPr>
              <a:t>Meeting </a:t>
            </a:r>
            <a:r>
              <a:rPr lang="en-US" sz="4800" b="1" dirty="0">
                <a:solidFill>
                  <a:srgbClr val="FFFF00"/>
                </a:solidFill>
                <a:latin typeface="Calibri" pitchFamily="34" charset="0"/>
                <a:ea typeface="Verdana" panose="020B0604030504040204" pitchFamily="34" charset="0"/>
                <a:cs typeface="Calibri" pitchFamily="34" charset="0"/>
              </a:rPr>
              <a:t>the </a:t>
            </a:r>
            <a:r>
              <a:rPr lang="en-US" sz="4800" b="1" dirty="0" smtClean="0">
                <a:solidFill>
                  <a:srgbClr val="FFFF00"/>
                </a:solidFill>
                <a:latin typeface="Calibri" pitchFamily="34" charset="0"/>
                <a:ea typeface="Verdana" panose="020B0604030504040204" pitchFamily="34" charset="0"/>
                <a:cs typeface="Calibri" pitchFamily="34" charset="0"/>
              </a:rPr>
              <a:t>Challenges (1) </a:t>
            </a:r>
            <a:endParaRPr lang="en-US" sz="4800" dirty="0">
              <a:solidFill>
                <a:srgbClr val="FFFF00"/>
              </a:solidFill>
              <a:latin typeface="Calibri" pitchFamily="34" charset="0"/>
              <a:ea typeface="Verdana" panose="020B0604030504040204" pitchFamily="34" charset="0"/>
              <a:cs typeface="Calibri" pitchFamily="34" charset="0"/>
            </a:endParaRPr>
          </a:p>
        </p:txBody>
      </p:sp>
      <p:sp>
        <p:nvSpPr>
          <p:cNvPr id="4" name="TextBox 3"/>
          <p:cNvSpPr txBox="1"/>
          <p:nvPr/>
        </p:nvSpPr>
        <p:spPr>
          <a:xfrm>
            <a:off x="4953000" y="7620000"/>
            <a:ext cx="9677400" cy="1122064"/>
          </a:xfrm>
          <a:prstGeom prst="rect">
            <a:avLst/>
          </a:prstGeom>
          <a:noFill/>
        </p:spPr>
        <p:txBody>
          <a:bodyPr wrap="square" lIns="135852" tIns="67926" rIns="135852" bIns="67926" rtlCol="0">
            <a:spAutoFit/>
          </a:bodyPr>
          <a:lstStyle/>
          <a:p>
            <a:pPr algn="r"/>
            <a:r>
              <a:rPr lang="en-US" sz="3200" dirty="0" smtClean="0">
                <a:solidFill>
                  <a:srgbClr val="FFFF00"/>
                </a:solidFill>
              </a:rPr>
              <a:t>Source: Overview </a:t>
            </a:r>
            <a:r>
              <a:rPr lang="en-US" sz="3200" dirty="0">
                <a:solidFill>
                  <a:srgbClr val="FFFF00"/>
                </a:solidFill>
              </a:rPr>
              <a:t>of Urbanization in Bangladesh </a:t>
            </a:r>
            <a:r>
              <a:rPr lang="en-US" sz="3200" dirty="0" smtClean="0">
                <a:solidFill>
                  <a:srgbClr val="FFFF00"/>
                </a:solidFill>
              </a:rPr>
              <a:t>by </a:t>
            </a:r>
            <a:r>
              <a:rPr lang="en-US" sz="3200" dirty="0" err="1" smtClean="0">
                <a:solidFill>
                  <a:srgbClr val="FFFF00"/>
                </a:solidFill>
              </a:rPr>
              <a:t>Nazrul</a:t>
            </a:r>
            <a:r>
              <a:rPr lang="en-US" sz="3200" dirty="0" smtClean="0">
                <a:solidFill>
                  <a:srgbClr val="FFFF00"/>
                </a:solidFill>
              </a:rPr>
              <a:t> Islam, Chairman</a:t>
            </a:r>
            <a:r>
              <a:rPr lang="en-US" sz="3200" dirty="0">
                <a:solidFill>
                  <a:srgbClr val="FFFF00"/>
                </a:solidFill>
              </a:rPr>
              <a:t>, </a:t>
            </a:r>
            <a:r>
              <a:rPr lang="en-US" sz="3200" dirty="0" smtClean="0">
                <a:solidFill>
                  <a:srgbClr val="FFFF00"/>
                </a:solidFill>
              </a:rPr>
              <a:t>(</a:t>
            </a:r>
            <a:r>
              <a:rPr lang="en-US" sz="3200" dirty="0">
                <a:solidFill>
                  <a:srgbClr val="FFFF00"/>
                </a:solidFill>
              </a:rPr>
              <a:t>CUS), Dhaka </a:t>
            </a:r>
          </a:p>
        </p:txBody>
      </p:sp>
      <p:sp>
        <p:nvSpPr>
          <p:cNvPr id="5" name="Flowchart: Process 4"/>
          <p:cNvSpPr>
            <a:spLocks noChangeArrowheads="1"/>
          </p:cNvSpPr>
          <p:nvPr/>
        </p:nvSpPr>
        <p:spPr bwMode="auto">
          <a:xfrm flipV="1">
            <a:off x="0" y="1447800"/>
            <a:ext cx="14173200" cy="76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extLst>
      <p:ext uri="{BB962C8B-B14F-4D97-AF65-F5344CB8AC3E}">
        <p14:creationId xmlns:p14="http://schemas.microsoft.com/office/powerpoint/2010/main" xmlns="" val="96090877"/>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16001"/>
            <a:ext cx="14630400" cy="7246817"/>
          </a:xfrm>
          <a:prstGeom prst="rect">
            <a:avLst/>
          </a:prstGeom>
        </p:spPr>
        <p:txBody>
          <a:bodyPr wrap="square" lIns="135852" tIns="67926" rIns="135852" bIns="67926">
            <a:spAutoFit/>
          </a:bodyPr>
          <a:lstStyle/>
          <a:p>
            <a:pPr algn="just">
              <a:buNone/>
            </a:pPr>
            <a:endParaRPr lang="en-US" sz="3300" dirty="0" smtClean="0">
              <a:latin typeface="Calibri" pitchFamily="34" charset="0"/>
              <a:cs typeface="Calibri" pitchFamily="34" charset="0"/>
            </a:endParaRPr>
          </a:p>
          <a:p>
            <a:pPr algn="just">
              <a:buNone/>
            </a:pPr>
            <a:endParaRPr lang="en-US" sz="3300" dirty="0" smtClean="0">
              <a:latin typeface="Calibri" pitchFamily="34" charset="0"/>
              <a:cs typeface="Calibri" pitchFamily="34" charset="0"/>
            </a:endParaRPr>
          </a:p>
          <a:p>
            <a:pPr algn="just"/>
            <a:r>
              <a:rPr lang="en-US" sz="3600" dirty="0" smtClean="0">
                <a:latin typeface="Calibri" pitchFamily="34" charset="0"/>
                <a:cs typeface="Calibri" pitchFamily="34" charset="0"/>
              </a:rPr>
              <a:t>7. Decentralization of Functions and Responsibilities</a:t>
            </a:r>
          </a:p>
          <a:p>
            <a:pPr algn="just"/>
            <a:r>
              <a:rPr lang="en-US" sz="3600" dirty="0" smtClean="0">
                <a:latin typeface="Calibri" pitchFamily="34" charset="0"/>
                <a:cs typeface="Calibri" pitchFamily="34" charset="0"/>
              </a:rPr>
              <a:t>8. Good Urban Planning and Sound Incentives</a:t>
            </a:r>
          </a:p>
          <a:p>
            <a:pPr algn="just"/>
            <a:r>
              <a:rPr lang="en-US" sz="3600" dirty="0" smtClean="0">
                <a:latin typeface="Calibri" pitchFamily="34" charset="0"/>
                <a:cs typeface="Calibri" pitchFamily="34" charset="0"/>
              </a:rPr>
              <a:t>9. Developing a Sound Real Estate Market</a:t>
            </a:r>
          </a:p>
          <a:p>
            <a:pPr algn="just"/>
            <a:endParaRPr lang="en-US" sz="3600" dirty="0" smtClean="0">
              <a:latin typeface="Calibri" pitchFamily="34" charset="0"/>
              <a:ea typeface="Verdana" panose="020B0604030504040204" pitchFamily="34" charset="0"/>
              <a:cs typeface="Calibri" pitchFamily="34" charset="0"/>
            </a:endParaRPr>
          </a:p>
          <a:p>
            <a:pPr algn="just"/>
            <a:r>
              <a:rPr lang="en-US" sz="3600" dirty="0" smtClean="0">
                <a:latin typeface="Calibri" pitchFamily="34" charset="0"/>
                <a:ea typeface="Verdana" panose="020B0604030504040204" pitchFamily="34" charset="0"/>
                <a:cs typeface="Calibri" pitchFamily="34" charset="0"/>
              </a:rPr>
              <a:t>In implementing the above ideas, at least one thing will be essentially required and this is quality governance. It implies adequate </a:t>
            </a:r>
            <a:r>
              <a:rPr lang="en-US" sz="3600" dirty="0" err="1" smtClean="0">
                <a:latin typeface="Calibri" pitchFamily="34" charset="0"/>
                <a:ea typeface="Verdana" panose="020B0604030504040204" pitchFamily="34" charset="0"/>
                <a:cs typeface="Calibri" pitchFamily="34" charset="0"/>
              </a:rPr>
              <a:t>i</a:t>
            </a:r>
            <a:r>
              <a:rPr lang="en-US" sz="3600" dirty="0" smtClean="0">
                <a:latin typeface="Calibri" pitchFamily="34" charset="0"/>
                <a:ea typeface="Verdana" panose="020B0604030504040204" pitchFamily="34" charset="0"/>
                <a:cs typeface="Calibri" pitchFamily="34" charset="0"/>
              </a:rPr>
              <a:t>) transparency  ii) accountability  iii) responsiveness iv) decentralization v) participation vi)  coordination vii) authority and control viii) Planning and productivity ,  efficiency and leadership </a:t>
            </a:r>
          </a:p>
          <a:p>
            <a:pPr algn="just"/>
            <a:endParaRPr lang="en-US" sz="3600" dirty="0" smtClean="0">
              <a:latin typeface="Calibri" pitchFamily="34" charset="0"/>
              <a:cs typeface="Calibri" pitchFamily="34" charset="0"/>
            </a:endParaRPr>
          </a:p>
          <a:p>
            <a:pPr algn="just"/>
            <a:endParaRPr lang="en-US" sz="3600" dirty="0" smtClean="0">
              <a:latin typeface="Calibri" pitchFamily="34" charset="0"/>
              <a:ea typeface="Verdana" panose="020B0604030504040204" pitchFamily="34" charset="0"/>
              <a:cs typeface="Calibri" pitchFamily="34" charset="0"/>
            </a:endParaRPr>
          </a:p>
        </p:txBody>
      </p:sp>
      <p:sp>
        <p:nvSpPr>
          <p:cNvPr id="3" name="Rectangle 2"/>
          <p:cNvSpPr/>
          <p:nvPr/>
        </p:nvSpPr>
        <p:spPr>
          <a:xfrm>
            <a:off x="0" y="1"/>
            <a:ext cx="14630400" cy="1491396"/>
          </a:xfrm>
          <a:prstGeom prst="rect">
            <a:avLst/>
          </a:prstGeom>
        </p:spPr>
        <p:txBody>
          <a:bodyPr wrap="square" lIns="135852" tIns="67926" rIns="135852" bIns="67926">
            <a:spAutoFit/>
          </a:bodyPr>
          <a:lstStyle/>
          <a:p>
            <a:endParaRPr lang="en-US" sz="4000" b="1" dirty="0" smtClean="0">
              <a:latin typeface="Calibri" pitchFamily="34" charset="0"/>
              <a:ea typeface="Verdana" panose="020B0604030504040204" pitchFamily="34" charset="0"/>
              <a:cs typeface="Calibri" pitchFamily="34" charset="0"/>
            </a:endParaRPr>
          </a:p>
          <a:p>
            <a:r>
              <a:rPr lang="en-US" sz="4800" b="1" dirty="0" smtClean="0">
                <a:solidFill>
                  <a:srgbClr val="FFFF00"/>
                </a:solidFill>
                <a:latin typeface="Calibri" pitchFamily="34" charset="0"/>
                <a:ea typeface="Verdana" panose="020B0604030504040204" pitchFamily="34" charset="0"/>
                <a:cs typeface="Calibri" pitchFamily="34" charset="0"/>
              </a:rPr>
              <a:t>Meeting </a:t>
            </a:r>
            <a:r>
              <a:rPr lang="en-US" sz="4800" b="1" dirty="0">
                <a:solidFill>
                  <a:srgbClr val="FFFF00"/>
                </a:solidFill>
                <a:latin typeface="Calibri" pitchFamily="34" charset="0"/>
                <a:ea typeface="Verdana" panose="020B0604030504040204" pitchFamily="34" charset="0"/>
                <a:cs typeface="Calibri" pitchFamily="34" charset="0"/>
              </a:rPr>
              <a:t>the </a:t>
            </a:r>
            <a:r>
              <a:rPr lang="en-US" sz="4800" b="1" dirty="0" smtClean="0">
                <a:solidFill>
                  <a:srgbClr val="FFFF00"/>
                </a:solidFill>
                <a:latin typeface="Calibri" pitchFamily="34" charset="0"/>
                <a:ea typeface="Verdana" panose="020B0604030504040204" pitchFamily="34" charset="0"/>
                <a:cs typeface="Calibri" pitchFamily="34" charset="0"/>
              </a:rPr>
              <a:t>Challenges (2) </a:t>
            </a:r>
            <a:endParaRPr lang="en-US" sz="4800" dirty="0">
              <a:solidFill>
                <a:srgbClr val="FFFF00"/>
              </a:solidFill>
              <a:latin typeface="Calibri" pitchFamily="34" charset="0"/>
              <a:ea typeface="Verdana" panose="020B0604030504040204" pitchFamily="34" charset="0"/>
              <a:cs typeface="Calibri" pitchFamily="34" charset="0"/>
            </a:endParaRPr>
          </a:p>
        </p:txBody>
      </p:sp>
      <p:sp>
        <p:nvSpPr>
          <p:cNvPr id="4" name="TextBox 3"/>
          <p:cNvSpPr txBox="1"/>
          <p:nvPr/>
        </p:nvSpPr>
        <p:spPr>
          <a:xfrm>
            <a:off x="4953000" y="7543800"/>
            <a:ext cx="9677400" cy="1122064"/>
          </a:xfrm>
          <a:prstGeom prst="rect">
            <a:avLst/>
          </a:prstGeom>
          <a:noFill/>
        </p:spPr>
        <p:txBody>
          <a:bodyPr wrap="square" lIns="135852" tIns="67926" rIns="135852" bIns="67926" rtlCol="0">
            <a:spAutoFit/>
          </a:bodyPr>
          <a:lstStyle/>
          <a:p>
            <a:r>
              <a:rPr lang="en-US" sz="3200" dirty="0" smtClean="0">
                <a:solidFill>
                  <a:srgbClr val="FFFF00"/>
                </a:solidFill>
              </a:rPr>
              <a:t>Source: Overview </a:t>
            </a:r>
            <a:r>
              <a:rPr lang="en-US" sz="3200" dirty="0">
                <a:solidFill>
                  <a:srgbClr val="FFFF00"/>
                </a:solidFill>
              </a:rPr>
              <a:t>of Urbanization in Bangladesh </a:t>
            </a:r>
            <a:r>
              <a:rPr lang="en-US" sz="3200" dirty="0" smtClean="0">
                <a:solidFill>
                  <a:srgbClr val="FFFF00"/>
                </a:solidFill>
              </a:rPr>
              <a:t>by </a:t>
            </a:r>
            <a:r>
              <a:rPr lang="en-US" sz="3200" dirty="0" err="1" smtClean="0">
                <a:solidFill>
                  <a:srgbClr val="FFFF00"/>
                </a:solidFill>
              </a:rPr>
              <a:t>Nazrul</a:t>
            </a:r>
            <a:r>
              <a:rPr lang="en-US" sz="3200" dirty="0" smtClean="0">
                <a:solidFill>
                  <a:srgbClr val="FFFF00"/>
                </a:solidFill>
              </a:rPr>
              <a:t> Islam, Chairman</a:t>
            </a:r>
            <a:r>
              <a:rPr lang="en-US" sz="3200" dirty="0">
                <a:solidFill>
                  <a:srgbClr val="FFFF00"/>
                </a:solidFill>
              </a:rPr>
              <a:t>, </a:t>
            </a:r>
            <a:r>
              <a:rPr lang="en-US" sz="3200" dirty="0" smtClean="0">
                <a:solidFill>
                  <a:srgbClr val="FFFF00"/>
                </a:solidFill>
              </a:rPr>
              <a:t>(</a:t>
            </a:r>
            <a:r>
              <a:rPr lang="en-US" sz="3200" dirty="0">
                <a:solidFill>
                  <a:srgbClr val="FFFF00"/>
                </a:solidFill>
              </a:rPr>
              <a:t>CUS), Dhaka </a:t>
            </a:r>
          </a:p>
        </p:txBody>
      </p:sp>
      <p:sp>
        <p:nvSpPr>
          <p:cNvPr id="5" name="Flowchart: Process 4"/>
          <p:cNvSpPr>
            <a:spLocks noChangeArrowheads="1"/>
          </p:cNvSpPr>
          <p:nvPr/>
        </p:nvSpPr>
        <p:spPr bwMode="auto">
          <a:xfrm flipV="1">
            <a:off x="0" y="1447800"/>
            <a:ext cx="14173200" cy="76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extLst>
      <p:ext uri="{BB962C8B-B14F-4D97-AF65-F5344CB8AC3E}">
        <p14:creationId xmlns:p14="http://schemas.microsoft.com/office/powerpoint/2010/main" xmlns="" val="96090877"/>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1219200" y="0"/>
            <a:ext cx="12801600" cy="1016000"/>
          </a:xfrm>
        </p:spPr>
        <p:txBody>
          <a:bodyPr wrap="square" lIns="135852" tIns="67926" rIns="135852" bIns="67926" numCol="1" compatLnSpc="1">
            <a:prstTxWarp prst="textNoShape">
              <a:avLst/>
            </a:prstTxWarp>
            <a:normAutofit fontScale="90000"/>
          </a:bodyPr>
          <a:lstStyle/>
          <a:p>
            <a:pPr algn="ctr">
              <a:defRPr/>
            </a:pPr>
            <a:r>
              <a:rPr sz="5900" b="1" smtClean="0">
                <a:solidFill>
                  <a:srgbClr val="FFFF00"/>
                </a:solidFill>
                <a:latin typeface="Calibri" pitchFamily="34" charset="0"/>
                <a:cs typeface="Calibri" pitchFamily="34" charset="0"/>
              </a:rPr>
              <a:t>Rural Development </a:t>
            </a:r>
            <a:r>
              <a:rPr lang="en-US" sz="5900" b="1" dirty="0" smtClean="0">
                <a:solidFill>
                  <a:srgbClr val="FFFF00"/>
                </a:solidFill>
                <a:latin typeface="Calibri" pitchFamily="34" charset="0"/>
                <a:cs typeface="Calibri" pitchFamily="34" charset="0"/>
              </a:rPr>
              <a:t>and Indicator</a:t>
            </a:r>
            <a:endParaRPr sz="5900" smtClean="0">
              <a:solidFill>
                <a:srgbClr val="FFFF00"/>
              </a:solidFill>
              <a:latin typeface="Calibri" pitchFamily="34" charset="0"/>
              <a:cs typeface="Calibri" pitchFamily="34" charset="0"/>
            </a:endParaRPr>
          </a:p>
        </p:txBody>
      </p:sp>
      <p:sp>
        <p:nvSpPr>
          <p:cNvPr id="21507" name="Content Placeholder 2"/>
          <p:cNvSpPr>
            <a:spLocks noGrp="1"/>
          </p:cNvSpPr>
          <p:nvPr>
            <p:ph idx="1"/>
          </p:nvPr>
        </p:nvSpPr>
        <p:spPr>
          <a:xfrm>
            <a:off x="381000" y="1117600"/>
            <a:ext cx="13792200" cy="2641600"/>
          </a:xfrm>
        </p:spPr>
        <p:txBody>
          <a:bodyPr>
            <a:noAutofit/>
          </a:bodyPr>
          <a:lstStyle/>
          <a:p>
            <a:pPr marL="0" indent="0" algn="just">
              <a:buNone/>
            </a:pPr>
            <a:r>
              <a:rPr lang="en-US" sz="3300" dirty="0" smtClean="0">
                <a:latin typeface="Calibri" pitchFamily="34" charset="0"/>
                <a:cs typeface="Calibri" pitchFamily="34" charset="0"/>
              </a:rPr>
              <a:t>Rural development is the betterment in the totality of life for rural people. It is the </a:t>
            </a:r>
            <a:r>
              <a:rPr lang="en-US" sz="3300" b="1" dirty="0" smtClean="0">
                <a:solidFill>
                  <a:srgbClr val="00CC00"/>
                </a:solidFill>
                <a:latin typeface="Calibri" pitchFamily="34" charset="0"/>
                <a:cs typeface="Calibri" pitchFamily="34" charset="0"/>
              </a:rPr>
              <a:t>process of improving the quality of life and economic well-being of people</a:t>
            </a:r>
            <a:r>
              <a:rPr lang="en-US" sz="3300" dirty="0" smtClean="0">
                <a:latin typeface="Calibri" pitchFamily="34" charset="0"/>
                <a:cs typeface="Calibri" pitchFamily="34" charset="0"/>
              </a:rPr>
              <a:t> living in relatively isolated and sparsely populated areas. It actions are mainly </a:t>
            </a:r>
            <a:r>
              <a:rPr lang="en-US" sz="3300" b="1" dirty="0" smtClean="0">
                <a:latin typeface="Calibri" pitchFamily="34" charset="0"/>
                <a:cs typeface="Calibri" pitchFamily="34" charset="0"/>
              </a:rPr>
              <a:t>aim to the social and economic development of the rural areas</a:t>
            </a:r>
            <a:r>
              <a:rPr lang="en-US" sz="3300" dirty="0" smtClean="0">
                <a:latin typeface="Calibri" pitchFamily="34" charset="0"/>
                <a:cs typeface="Calibri" pitchFamily="34" charset="0"/>
              </a:rPr>
              <a:t>.</a:t>
            </a:r>
          </a:p>
          <a:p>
            <a:pPr marL="0" indent="0" algn="just">
              <a:buNone/>
            </a:pPr>
            <a:endParaRPr lang="en-US" sz="3600" dirty="0" smtClean="0">
              <a:latin typeface="Calibri" pitchFamily="34" charset="0"/>
              <a:cs typeface="Calibri" pitchFamily="34" charset="0"/>
            </a:endParaRPr>
          </a:p>
        </p:txBody>
      </p:sp>
      <p:sp>
        <p:nvSpPr>
          <p:cNvPr id="5" name="Title 1"/>
          <p:cNvSpPr txBox="1">
            <a:spLocks/>
          </p:cNvSpPr>
          <p:nvPr/>
        </p:nvSpPr>
        <p:spPr>
          <a:xfrm>
            <a:off x="731520" y="3759200"/>
            <a:ext cx="12710160" cy="812800"/>
          </a:xfrm>
          <a:prstGeom prst="rect">
            <a:avLst/>
          </a:prstGeom>
        </p:spPr>
        <p:txBody>
          <a:bodyPr lIns="135852" tIns="67926" rIns="135852" bIns="67926" anchor="ctr">
            <a:normAutofit fontScale="97500"/>
          </a:bodyPr>
          <a:lstStyle/>
          <a:p>
            <a:pPr eaLnBrk="0" hangingPunct="0">
              <a:defRPr/>
            </a:pPr>
            <a:r>
              <a:rPr lang="en-US" sz="4000" b="1" dirty="0">
                <a:solidFill>
                  <a:srgbClr val="FF0000"/>
                </a:solidFill>
                <a:latin typeface="Calibri" pitchFamily="34" charset="0"/>
                <a:ea typeface="+mj-ea"/>
                <a:cs typeface="Calibri" pitchFamily="34" charset="0"/>
              </a:rPr>
              <a:t>Indicators of Rural Development</a:t>
            </a:r>
          </a:p>
        </p:txBody>
      </p:sp>
      <p:sp>
        <p:nvSpPr>
          <p:cNvPr id="21510" name="Content Placeholder 2"/>
          <p:cNvSpPr txBox="1">
            <a:spLocks/>
          </p:cNvSpPr>
          <p:nvPr/>
        </p:nvSpPr>
        <p:spPr bwMode="auto">
          <a:xfrm>
            <a:off x="731520" y="4673600"/>
            <a:ext cx="12710160" cy="3556000"/>
          </a:xfrm>
          <a:prstGeom prst="rect">
            <a:avLst/>
          </a:prstGeom>
          <a:noFill/>
          <a:ln w="9525">
            <a:noFill/>
            <a:miter lim="800000"/>
            <a:headEnd/>
            <a:tailEnd/>
          </a:ln>
        </p:spPr>
        <p:txBody>
          <a:bodyPr lIns="135852" tIns="67926" rIns="135852" bIns="67926"/>
          <a:lstStyle/>
          <a:p>
            <a:pPr marL="542466" indent="-419822" algn="just" eaLnBrk="0" hangingPunct="0">
              <a:spcBef>
                <a:spcPts val="891"/>
              </a:spcBef>
              <a:buClr>
                <a:schemeClr val="accent1"/>
              </a:buClr>
              <a:buSzPct val="80000"/>
              <a:buFont typeface="Wingdings" pitchFamily="2" charset="2"/>
              <a:buChar char="q"/>
            </a:pPr>
            <a:r>
              <a:rPr lang="en-US" sz="3200" dirty="0">
                <a:latin typeface="Calibri" pitchFamily="34" charset="0"/>
                <a:cs typeface="Calibri" pitchFamily="34" charset="0"/>
              </a:rPr>
              <a:t>Changes in agricultural productivity.</a:t>
            </a:r>
          </a:p>
          <a:p>
            <a:pPr marL="542466" indent="-419822" algn="just" eaLnBrk="0" hangingPunct="0">
              <a:spcBef>
                <a:spcPts val="891"/>
              </a:spcBef>
              <a:buClr>
                <a:schemeClr val="accent1"/>
              </a:buClr>
              <a:buSzPct val="80000"/>
              <a:buFont typeface="Wingdings" pitchFamily="2" charset="2"/>
              <a:buChar char="q"/>
            </a:pPr>
            <a:r>
              <a:rPr lang="en-US" sz="3200" dirty="0">
                <a:latin typeface="Calibri" pitchFamily="34" charset="0"/>
                <a:cs typeface="Calibri" pitchFamily="34" charset="0"/>
              </a:rPr>
              <a:t>Changes in rural employment, unemployment and under employment</a:t>
            </a:r>
          </a:p>
          <a:p>
            <a:pPr marL="542466" indent="-419822" algn="just" eaLnBrk="0" hangingPunct="0">
              <a:spcBef>
                <a:spcPts val="891"/>
              </a:spcBef>
              <a:buClr>
                <a:schemeClr val="accent1"/>
              </a:buClr>
              <a:buSzPct val="80000"/>
              <a:buFont typeface="Wingdings" pitchFamily="2" charset="2"/>
              <a:buChar char="q"/>
            </a:pPr>
            <a:r>
              <a:rPr lang="en-US" sz="3200" dirty="0">
                <a:latin typeface="Calibri" pitchFamily="34" charset="0"/>
                <a:cs typeface="Calibri" pitchFamily="34" charset="0"/>
              </a:rPr>
              <a:t>Changes in income of different income groups</a:t>
            </a:r>
          </a:p>
          <a:p>
            <a:pPr marL="542466" indent="-419822" algn="just" eaLnBrk="0" hangingPunct="0">
              <a:spcBef>
                <a:spcPts val="891"/>
              </a:spcBef>
              <a:buClr>
                <a:schemeClr val="accent1"/>
              </a:buClr>
              <a:buSzPct val="80000"/>
              <a:buFont typeface="Wingdings" pitchFamily="2" charset="2"/>
              <a:buChar char="q"/>
            </a:pPr>
            <a:r>
              <a:rPr lang="en-US" sz="3200" dirty="0">
                <a:latin typeface="Calibri" pitchFamily="34" charset="0"/>
                <a:cs typeface="Calibri" pitchFamily="34" charset="0"/>
              </a:rPr>
              <a:t>Changes in the distribution of power, influence and participation. </a:t>
            </a:r>
          </a:p>
          <a:p>
            <a:pPr marL="542466" indent="-419822" algn="just" eaLnBrk="0" hangingPunct="0">
              <a:spcBef>
                <a:spcPts val="891"/>
              </a:spcBef>
              <a:buClr>
                <a:schemeClr val="accent1"/>
              </a:buClr>
              <a:buSzPct val="80000"/>
              <a:buFont typeface="Wingdings" pitchFamily="2" charset="2"/>
              <a:buChar char="q"/>
            </a:pPr>
            <a:r>
              <a:rPr lang="en-US" sz="3200" dirty="0">
                <a:latin typeface="Calibri" pitchFamily="34" charset="0"/>
                <a:cs typeface="Calibri" pitchFamily="34" charset="0"/>
              </a:rPr>
              <a:t>Changes in literacy, schooling, literacy rate and life expectancy</a:t>
            </a:r>
          </a:p>
          <a:p>
            <a:pPr marL="542466" indent="-419822" algn="just" eaLnBrk="0" hangingPunct="0">
              <a:spcBef>
                <a:spcPts val="891"/>
              </a:spcBef>
              <a:buClr>
                <a:schemeClr val="accent1"/>
              </a:buClr>
              <a:buSzPct val="80000"/>
              <a:buFont typeface="Wingdings" pitchFamily="2" charset="2"/>
              <a:buChar char="q"/>
            </a:pPr>
            <a:r>
              <a:rPr lang="en-US" sz="3200" dirty="0">
                <a:latin typeface="Calibri" pitchFamily="34" charset="0"/>
                <a:cs typeface="Calibri" pitchFamily="34" charset="0"/>
              </a:rPr>
              <a:t>Changes in values, believes and attitudes of members of state agencies as well as the rural policy making.</a:t>
            </a:r>
          </a:p>
        </p:txBody>
      </p:sp>
      <p:sp>
        <p:nvSpPr>
          <p:cNvPr id="7" name="Flowchart: Process 6"/>
          <p:cNvSpPr>
            <a:spLocks noChangeArrowheads="1"/>
          </p:cNvSpPr>
          <p:nvPr/>
        </p:nvSpPr>
        <p:spPr bwMode="auto">
          <a:xfrm flipV="1">
            <a:off x="0" y="914400"/>
            <a:ext cx="14173200" cy="76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0" y="0"/>
            <a:ext cx="14630400" cy="1295400"/>
          </a:xfrm>
        </p:spPr>
        <p:txBody>
          <a:bodyPr wrap="square" lIns="135852" tIns="67926" rIns="135852" bIns="67926" numCol="1" compatLnSpc="1">
            <a:prstTxWarp prst="textNoShape">
              <a:avLst/>
            </a:prstTxWarp>
            <a:normAutofit/>
          </a:bodyPr>
          <a:lstStyle/>
          <a:p>
            <a:pPr>
              <a:defRPr/>
            </a:pPr>
            <a:r>
              <a:rPr sz="4800" b="1" smtClean="0">
                <a:solidFill>
                  <a:srgbClr val="FFFF00"/>
                </a:solidFill>
                <a:cs typeface="Calibri" pitchFamily="34" charset="0"/>
              </a:rPr>
              <a:t>History of Rural Development</a:t>
            </a:r>
            <a:endParaRPr sz="4800" smtClean="0">
              <a:solidFill>
                <a:srgbClr val="FFFF00"/>
              </a:solidFill>
              <a:cs typeface="Calibri" pitchFamily="34" charset="0"/>
            </a:endParaRPr>
          </a:p>
        </p:txBody>
      </p:sp>
      <p:sp>
        <p:nvSpPr>
          <p:cNvPr id="22531" name="Content Placeholder 2"/>
          <p:cNvSpPr>
            <a:spLocks noGrp="1"/>
          </p:cNvSpPr>
          <p:nvPr>
            <p:ph idx="1"/>
          </p:nvPr>
        </p:nvSpPr>
        <p:spPr>
          <a:xfrm>
            <a:off x="0" y="1600200"/>
            <a:ext cx="14630400" cy="7239000"/>
          </a:xfrm>
        </p:spPr>
        <p:txBody>
          <a:bodyPr>
            <a:noAutofit/>
          </a:bodyPr>
          <a:lstStyle/>
          <a:p>
            <a:pPr algn="just">
              <a:lnSpc>
                <a:spcPct val="110000"/>
              </a:lnSpc>
              <a:spcBef>
                <a:spcPct val="0"/>
              </a:spcBef>
              <a:buFont typeface="Wingdings" pitchFamily="2" charset="2"/>
              <a:buChar char="q"/>
            </a:pPr>
            <a:r>
              <a:rPr lang="en-US" sz="4000" b="1" dirty="0" smtClean="0">
                <a:solidFill>
                  <a:srgbClr val="FF0000"/>
                </a:solidFill>
                <a:latin typeface="Calibri" pitchFamily="34" charset="0"/>
                <a:cs typeface="Calibri" pitchFamily="34" charset="0"/>
              </a:rPr>
              <a:t>British Period: </a:t>
            </a:r>
          </a:p>
          <a:p>
            <a:pPr algn="just">
              <a:lnSpc>
                <a:spcPct val="110000"/>
              </a:lnSpc>
              <a:spcBef>
                <a:spcPct val="0"/>
              </a:spcBef>
              <a:buFont typeface="Wingdings 2" pitchFamily="18" charset="2"/>
              <a:buNone/>
            </a:pPr>
            <a:r>
              <a:rPr lang="en-US" sz="3600" dirty="0" smtClean="0">
                <a:latin typeface="Calibri" pitchFamily="34" charset="0"/>
                <a:cs typeface="Calibri" pitchFamily="34" charset="0"/>
              </a:rPr>
              <a:t>	The British created a loyal landed class of </a:t>
            </a:r>
            <a:r>
              <a:rPr lang="en-US" sz="3600" dirty="0" err="1" smtClean="0">
                <a:latin typeface="Calibri" pitchFamily="34" charset="0"/>
                <a:cs typeface="Calibri" pitchFamily="34" charset="0"/>
              </a:rPr>
              <a:t>Zamidars</a:t>
            </a:r>
            <a:r>
              <a:rPr lang="en-US" sz="3600" dirty="0" smtClean="0">
                <a:latin typeface="Calibri" pitchFamily="34" charset="0"/>
                <a:cs typeface="Calibri" pitchFamily="34" charset="0"/>
              </a:rPr>
              <a:t> through the Permanent Settlement Act of 1793.</a:t>
            </a:r>
          </a:p>
          <a:p>
            <a:pPr algn="just">
              <a:lnSpc>
                <a:spcPct val="110000"/>
              </a:lnSpc>
              <a:spcBef>
                <a:spcPct val="0"/>
              </a:spcBef>
              <a:buFont typeface="Wingdings 2" pitchFamily="18" charset="2"/>
              <a:buNone/>
            </a:pPr>
            <a:endParaRPr lang="en-US" sz="3600" dirty="0" smtClean="0">
              <a:latin typeface="Calibri" pitchFamily="34" charset="0"/>
              <a:cs typeface="Calibri" pitchFamily="34" charset="0"/>
            </a:endParaRPr>
          </a:p>
          <a:p>
            <a:pPr algn="just">
              <a:lnSpc>
                <a:spcPct val="110000"/>
              </a:lnSpc>
              <a:spcBef>
                <a:spcPct val="0"/>
              </a:spcBef>
              <a:buFont typeface="Wingdings" pitchFamily="2" charset="2"/>
              <a:buChar char="q"/>
            </a:pPr>
            <a:r>
              <a:rPr lang="en-US" sz="4000" b="1" dirty="0" smtClean="0">
                <a:solidFill>
                  <a:srgbClr val="FF0000"/>
                </a:solidFill>
                <a:latin typeface="Calibri" pitchFamily="34" charset="0"/>
                <a:cs typeface="Calibri" pitchFamily="34" charset="0"/>
              </a:rPr>
              <a:t>Pakistan Period: </a:t>
            </a:r>
          </a:p>
          <a:p>
            <a:pPr algn="just">
              <a:lnSpc>
                <a:spcPct val="110000"/>
              </a:lnSpc>
              <a:spcBef>
                <a:spcPct val="0"/>
              </a:spcBef>
              <a:buFont typeface="Wingdings 2" pitchFamily="18" charset="2"/>
              <a:buNone/>
            </a:pPr>
            <a:r>
              <a:rPr lang="en-US" sz="3600" dirty="0" smtClean="0">
                <a:latin typeface="Calibri" pitchFamily="34" charset="0"/>
                <a:cs typeface="Calibri" pitchFamily="34" charset="0"/>
              </a:rPr>
              <a:t>	In 1950 </a:t>
            </a:r>
            <a:r>
              <a:rPr lang="en-US" sz="3600" dirty="0" err="1" smtClean="0">
                <a:latin typeface="Calibri" pitchFamily="34" charset="0"/>
                <a:cs typeface="Calibri" pitchFamily="34" charset="0"/>
              </a:rPr>
              <a:t>Zamidari</a:t>
            </a:r>
            <a:r>
              <a:rPr lang="en-US" sz="3600" dirty="0" smtClean="0">
                <a:latin typeface="Calibri" pitchFamily="34" charset="0"/>
                <a:cs typeface="Calibri" pitchFamily="34" charset="0"/>
              </a:rPr>
              <a:t> system was abolished. There had several programs on that time as like Village Agricultural and Industrial Development (V-AID) program. In 1959, A four-tier local government system was launched by the military government of Mohammad </a:t>
            </a:r>
            <a:r>
              <a:rPr lang="en-US" sz="3600" dirty="0" err="1" smtClean="0">
                <a:latin typeface="Calibri" pitchFamily="34" charset="0"/>
                <a:cs typeface="Calibri" pitchFamily="34" charset="0"/>
              </a:rPr>
              <a:t>Ayub</a:t>
            </a:r>
            <a:r>
              <a:rPr lang="en-US" sz="3600" dirty="0" smtClean="0">
                <a:latin typeface="Calibri" pitchFamily="34" charset="0"/>
                <a:cs typeface="Calibri" pitchFamily="34" charset="0"/>
              </a:rPr>
              <a:t> Khan.</a:t>
            </a:r>
          </a:p>
          <a:p>
            <a:pPr algn="just">
              <a:lnSpc>
                <a:spcPct val="110000"/>
              </a:lnSpc>
              <a:spcBef>
                <a:spcPct val="0"/>
              </a:spcBef>
              <a:buFont typeface="Wingdings 2" pitchFamily="18" charset="2"/>
              <a:buNone/>
            </a:pPr>
            <a:endParaRPr lang="en-US" sz="1800" dirty="0" smtClean="0">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pPr>
              <a:defRPr/>
            </a:pPr>
            <a:fld id="{E0B41C0B-0C92-4796-9331-82FB7C72EA12}" type="slidenum">
              <a:rPr lang="en-US" smtClean="0"/>
              <a:pPr>
                <a:defRPr/>
              </a:pPr>
              <a:t>29</a:t>
            </a:fld>
            <a:endParaRPr lang="en-US"/>
          </a:p>
        </p:txBody>
      </p:sp>
      <p:sp>
        <p:nvSpPr>
          <p:cNvPr id="5" name="Flowchart: Process 4"/>
          <p:cNvSpPr>
            <a:spLocks noChangeArrowheads="1"/>
          </p:cNvSpPr>
          <p:nvPr/>
        </p:nvSpPr>
        <p:spPr bwMode="auto">
          <a:xfrm flipV="1">
            <a:off x="228600" y="1143000"/>
            <a:ext cx="14173200" cy="76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366184"/>
            <a:ext cx="13167360" cy="853016"/>
          </a:xfrm>
        </p:spPr>
        <p:txBody>
          <a:bodyPr>
            <a:normAutofit fontScale="90000"/>
          </a:bodyPr>
          <a:lstStyle/>
          <a:p>
            <a:r>
              <a:rPr lang="en-US" sz="4800" b="1" dirty="0" smtClean="0">
                <a:solidFill>
                  <a:srgbClr val="FFFF00"/>
                </a:solidFill>
                <a:effectLst>
                  <a:outerShdw blurRad="38100" dist="38100" dir="2700000" algn="tl">
                    <a:srgbClr val="000000">
                      <a:alpha val="43137"/>
                    </a:srgbClr>
                  </a:outerShdw>
                </a:effectLst>
                <a:latin typeface="Calibri" pitchFamily="34" charset="0"/>
                <a:cs typeface="Calibri" pitchFamily="34" charset="0"/>
              </a:rPr>
              <a:t>Urbanization: The Concept </a:t>
            </a:r>
            <a:endParaRPr lang="en-US" sz="4800" dirty="0">
              <a:solidFill>
                <a:srgbClr val="FFFF00"/>
              </a:solidFill>
            </a:endParaRPr>
          </a:p>
        </p:txBody>
      </p:sp>
      <p:sp>
        <p:nvSpPr>
          <p:cNvPr id="3" name="Content Placeholder 2"/>
          <p:cNvSpPr>
            <a:spLocks noGrp="1"/>
          </p:cNvSpPr>
          <p:nvPr>
            <p:ph idx="1"/>
          </p:nvPr>
        </p:nvSpPr>
        <p:spPr>
          <a:xfrm>
            <a:off x="731520" y="1625600"/>
            <a:ext cx="13167360" cy="7010400"/>
          </a:xfrm>
        </p:spPr>
        <p:txBody>
          <a:bodyPr>
            <a:noAutofit/>
          </a:bodyPr>
          <a:lstStyle/>
          <a:p>
            <a:pPr>
              <a:buNone/>
            </a:pPr>
            <a:endParaRPr lang="en-US" sz="2100" dirty="0" smtClean="0">
              <a:latin typeface="Verdana" pitchFamily="34" charset="0"/>
            </a:endParaRPr>
          </a:p>
          <a:p>
            <a:pPr marL="0" indent="-182880" algn="just">
              <a:spcBef>
                <a:spcPts val="0"/>
              </a:spcBef>
              <a:buNone/>
            </a:pPr>
            <a:r>
              <a:rPr lang="en-US" sz="3600" dirty="0" smtClean="0">
                <a:cs typeface="Calibri" pitchFamily="34" charset="0"/>
              </a:rPr>
              <a:t>Urbanization means the </a:t>
            </a:r>
            <a:r>
              <a:rPr lang="en-US" sz="3600" dirty="0" smtClean="0">
                <a:solidFill>
                  <a:srgbClr val="00B050"/>
                </a:solidFill>
                <a:cs typeface="Calibri" pitchFamily="34" charset="0"/>
              </a:rPr>
              <a:t>concentration of people in cities and towns. </a:t>
            </a:r>
            <a:r>
              <a:rPr lang="en-US" sz="3600" dirty="0" smtClean="0">
                <a:cs typeface="Calibri" pitchFamily="34" charset="0"/>
              </a:rPr>
              <a:t>Urbanization refers to the number of people who </a:t>
            </a:r>
            <a:r>
              <a:rPr lang="en-US" sz="3600" dirty="0" smtClean="0">
                <a:solidFill>
                  <a:srgbClr val="00B050"/>
                </a:solidFill>
                <a:cs typeface="Calibri" pitchFamily="34" charset="0"/>
              </a:rPr>
              <a:t>migrate from rural areas to urban areas, resulting in growth. It </a:t>
            </a:r>
            <a:r>
              <a:rPr lang="en-US" sz="3600" dirty="0" smtClean="0">
                <a:cs typeface="Calibri" pitchFamily="34" charset="0"/>
              </a:rPr>
              <a:t>describes the transition of </a:t>
            </a:r>
            <a:r>
              <a:rPr lang="en-US" sz="3600" i="1" dirty="0" smtClean="0">
                <a:cs typeface="Calibri" pitchFamily="34" charset="0"/>
              </a:rPr>
              <a:t>rural</a:t>
            </a:r>
            <a:r>
              <a:rPr lang="en-US" sz="3600" dirty="0" smtClean="0">
                <a:cs typeface="Calibri" pitchFamily="34" charset="0"/>
              </a:rPr>
              <a:t> conditions (farms and small towns) to </a:t>
            </a:r>
            <a:r>
              <a:rPr lang="en-US" sz="3600" i="1" dirty="0" smtClean="0">
                <a:cs typeface="Calibri" pitchFamily="34" charset="0"/>
              </a:rPr>
              <a:t>urban</a:t>
            </a:r>
            <a:r>
              <a:rPr lang="en-US" sz="3600" dirty="0" smtClean="0">
                <a:cs typeface="Calibri" pitchFamily="34" charset="0"/>
              </a:rPr>
              <a:t> conditions (cities).  It is the process where increasing percentage of a  population lives in cities and suburbs. The social work dictionary simplifies </a:t>
            </a:r>
            <a:r>
              <a:rPr lang="en-US" sz="3600" i="1" dirty="0" smtClean="0">
                <a:solidFill>
                  <a:srgbClr val="00B050"/>
                </a:solidFill>
                <a:cs typeface="Calibri" pitchFamily="34" charset="0"/>
              </a:rPr>
              <a:t>Urbanization as a ‘social trend in which people adopt the life 	styles, residential patterns and cultural values of those who live in or near cities.’ </a:t>
            </a:r>
            <a:r>
              <a:rPr lang="en-US" sz="3600" dirty="0" smtClean="0">
                <a:cs typeface="Calibri" pitchFamily="34" charset="0"/>
              </a:rPr>
              <a:t>According to Cambridge dictionary, </a:t>
            </a:r>
            <a:r>
              <a:rPr lang="en-US" sz="3600" i="1" dirty="0" smtClean="0">
                <a:cs typeface="Calibri" pitchFamily="34" charset="0"/>
              </a:rPr>
              <a:t>Urbanization is the process by which more and more people leave the countryside to live in cities.</a:t>
            </a:r>
            <a:endParaRPr lang="en-US" sz="3600" dirty="0" smtClean="0"/>
          </a:p>
          <a:p>
            <a:pPr>
              <a:buFont typeface="Wingdings" pitchFamily="2" charset="2"/>
              <a:buChar char="v"/>
            </a:pPr>
            <a:endParaRPr lang="en-US" sz="2700" dirty="0" smtClean="0"/>
          </a:p>
          <a:p>
            <a:pPr>
              <a:buFont typeface="Wingdings" pitchFamily="2" charset="2"/>
              <a:buChar char="v"/>
            </a:pPr>
            <a:endParaRPr lang="en-US" sz="2700" dirty="0" smtClean="0"/>
          </a:p>
        </p:txBody>
      </p:sp>
      <p:sp>
        <p:nvSpPr>
          <p:cNvPr id="4" name="Flowchart: Process 4"/>
          <p:cNvSpPr>
            <a:spLocks noChangeArrowheads="1"/>
          </p:cNvSpPr>
          <p:nvPr/>
        </p:nvSpPr>
        <p:spPr bwMode="auto">
          <a:xfrm>
            <a:off x="0" y="13208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0" y="0"/>
            <a:ext cx="14630400" cy="1295400"/>
          </a:xfrm>
        </p:spPr>
        <p:txBody>
          <a:bodyPr wrap="square" lIns="135852" tIns="67926" rIns="135852" bIns="67926" numCol="1" compatLnSpc="1">
            <a:prstTxWarp prst="textNoShape">
              <a:avLst/>
            </a:prstTxWarp>
            <a:normAutofit/>
          </a:bodyPr>
          <a:lstStyle/>
          <a:p>
            <a:pPr>
              <a:defRPr/>
            </a:pPr>
            <a:r>
              <a:rPr sz="4800" b="1" smtClean="0">
                <a:cs typeface="Calibri" pitchFamily="34" charset="0"/>
              </a:rPr>
              <a:t>History of Rural Development</a:t>
            </a:r>
            <a:endParaRPr sz="4800" smtClean="0">
              <a:cs typeface="Calibri" pitchFamily="34" charset="0"/>
            </a:endParaRPr>
          </a:p>
        </p:txBody>
      </p:sp>
      <p:sp>
        <p:nvSpPr>
          <p:cNvPr id="22531" name="Content Placeholder 2"/>
          <p:cNvSpPr>
            <a:spLocks noGrp="1"/>
          </p:cNvSpPr>
          <p:nvPr>
            <p:ph idx="1"/>
          </p:nvPr>
        </p:nvSpPr>
        <p:spPr>
          <a:xfrm>
            <a:off x="609600" y="1219200"/>
            <a:ext cx="13563600" cy="6553200"/>
          </a:xfrm>
        </p:spPr>
        <p:txBody>
          <a:bodyPr>
            <a:noAutofit/>
          </a:bodyPr>
          <a:lstStyle/>
          <a:p>
            <a:pPr algn="just">
              <a:lnSpc>
                <a:spcPct val="110000"/>
              </a:lnSpc>
              <a:spcBef>
                <a:spcPct val="0"/>
              </a:spcBef>
              <a:buFont typeface="Wingdings 2" pitchFamily="18" charset="2"/>
              <a:buNone/>
            </a:pPr>
            <a:endParaRPr lang="en-US" sz="1800" dirty="0" smtClean="0">
              <a:latin typeface="Calibri" pitchFamily="34" charset="0"/>
              <a:cs typeface="Calibri" pitchFamily="34" charset="0"/>
            </a:endParaRPr>
          </a:p>
          <a:p>
            <a:pPr algn="just">
              <a:lnSpc>
                <a:spcPct val="110000"/>
              </a:lnSpc>
              <a:spcBef>
                <a:spcPct val="0"/>
              </a:spcBef>
              <a:buFont typeface="Wingdings" pitchFamily="2" charset="2"/>
              <a:buChar char="q"/>
            </a:pPr>
            <a:r>
              <a:rPr lang="en-US" sz="4000" b="1" dirty="0" smtClean="0">
                <a:solidFill>
                  <a:srgbClr val="FF0000"/>
                </a:solidFill>
                <a:latin typeface="Calibri" pitchFamily="34" charset="0"/>
                <a:cs typeface="Calibri" pitchFamily="34" charset="0"/>
              </a:rPr>
              <a:t>Bangladesh Period:</a:t>
            </a:r>
            <a:r>
              <a:rPr lang="en-US" sz="4000" dirty="0" smtClean="0">
                <a:solidFill>
                  <a:srgbClr val="FF0000"/>
                </a:solidFill>
                <a:latin typeface="Calibri" pitchFamily="34" charset="0"/>
                <a:cs typeface="Calibri" pitchFamily="34" charset="0"/>
              </a:rPr>
              <a:t> </a:t>
            </a:r>
          </a:p>
          <a:p>
            <a:pPr algn="just">
              <a:lnSpc>
                <a:spcPct val="110000"/>
              </a:lnSpc>
              <a:spcBef>
                <a:spcPct val="0"/>
              </a:spcBef>
              <a:buFont typeface="Wingdings 2" pitchFamily="18" charset="2"/>
              <a:buNone/>
            </a:pPr>
            <a:r>
              <a:rPr lang="en-US" sz="3600" dirty="0" smtClean="0">
                <a:latin typeface="Calibri" pitchFamily="34" charset="0"/>
                <a:cs typeface="Calibri" pitchFamily="34" charset="0"/>
              </a:rPr>
              <a:t>	In 1952 Bangladesh government activated the Integrated Rural Development Program (IRDP) to replicate and expand The </a:t>
            </a:r>
            <a:r>
              <a:rPr lang="en-US" sz="3600" dirty="0" err="1" smtClean="0">
                <a:latin typeface="Calibri" pitchFamily="34" charset="0"/>
                <a:cs typeface="Calibri" pitchFamily="34" charset="0"/>
              </a:rPr>
              <a:t>Comilla</a:t>
            </a:r>
            <a:r>
              <a:rPr lang="en-US" sz="3600" dirty="0" smtClean="0">
                <a:latin typeface="Calibri" pitchFamily="34" charset="0"/>
                <a:cs typeface="Calibri" pitchFamily="34" charset="0"/>
              </a:rPr>
              <a:t> Model in other parts of the country. Now it is worked as  </a:t>
            </a:r>
            <a:r>
              <a:rPr lang="en-US" sz="3600" dirty="0" smtClean="0">
                <a:solidFill>
                  <a:srgbClr val="FFFF00"/>
                </a:solidFill>
                <a:latin typeface="Calibri" pitchFamily="34" charset="0"/>
                <a:cs typeface="Calibri" pitchFamily="34" charset="0"/>
              </a:rPr>
              <a:t>Bangladesh Rural Development Board </a:t>
            </a:r>
            <a:r>
              <a:rPr lang="en-US" sz="3600" dirty="0" smtClean="0">
                <a:latin typeface="Calibri" pitchFamily="34" charset="0"/>
                <a:cs typeface="Calibri" pitchFamily="34" charset="0"/>
              </a:rPr>
              <a:t>(BRDB). CIRDAP was established as an inter-governmental organization to facilitate IRD in the Asia-Pacific region.</a:t>
            </a:r>
          </a:p>
        </p:txBody>
      </p:sp>
      <p:sp>
        <p:nvSpPr>
          <p:cNvPr id="5" name="Flowchart: Process 4"/>
          <p:cNvSpPr>
            <a:spLocks noChangeArrowheads="1"/>
          </p:cNvSpPr>
          <p:nvPr/>
        </p:nvSpPr>
        <p:spPr bwMode="auto">
          <a:xfrm flipV="1">
            <a:off x="0" y="1066800"/>
            <a:ext cx="14173200" cy="76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14630400" cy="1117600"/>
          </a:xfrm>
          <a:prstGeom prst="rect">
            <a:avLst/>
          </a:prstGeom>
        </p:spPr>
        <p:txBody>
          <a:bodyPr lIns="135852" tIns="67926" rIns="135852" bIns="67926" anchor="ctr"/>
          <a:lstStyle/>
          <a:p>
            <a:pPr algn="ctr" eaLnBrk="0" hangingPunct="0">
              <a:defRPr/>
            </a:pPr>
            <a:r>
              <a:rPr lang="en-US" sz="4800" b="1" dirty="0" smtClean="0">
                <a:solidFill>
                  <a:srgbClr val="FFFF00"/>
                </a:solidFill>
                <a:latin typeface="Calibri" pitchFamily="34" charset="0"/>
                <a:ea typeface="+mj-ea"/>
                <a:cs typeface="Calibri" pitchFamily="34" charset="0"/>
              </a:rPr>
              <a:t>Rural Development Model: BARD:</a:t>
            </a:r>
            <a:endParaRPr lang="en-US" sz="4800" b="1" dirty="0">
              <a:solidFill>
                <a:srgbClr val="FFFF00"/>
              </a:solidFill>
              <a:latin typeface="Calibri" pitchFamily="34" charset="0"/>
              <a:ea typeface="+mj-ea"/>
              <a:cs typeface="Calibri" pitchFamily="34" charset="0"/>
            </a:endParaRPr>
          </a:p>
        </p:txBody>
      </p:sp>
      <p:sp>
        <p:nvSpPr>
          <p:cNvPr id="23556" name="Content Placeholder 2"/>
          <p:cNvSpPr>
            <a:spLocks noGrp="1"/>
          </p:cNvSpPr>
          <p:nvPr>
            <p:ph idx="1"/>
          </p:nvPr>
        </p:nvSpPr>
        <p:spPr>
          <a:xfrm>
            <a:off x="457200" y="1219200"/>
            <a:ext cx="13792200" cy="7924800"/>
          </a:xfrm>
        </p:spPr>
        <p:txBody>
          <a:bodyPr>
            <a:normAutofit/>
          </a:bodyPr>
          <a:lstStyle/>
          <a:p>
            <a:pPr marL="0" algn="just">
              <a:buNone/>
            </a:pPr>
            <a:endParaRPr lang="en-US" sz="800" dirty="0" smtClean="0">
              <a:latin typeface="Calibri" pitchFamily="34" charset="0"/>
              <a:cs typeface="Calibri" pitchFamily="34" charset="0"/>
            </a:endParaRPr>
          </a:p>
          <a:p>
            <a:pPr marL="0" algn="just">
              <a:buNone/>
            </a:pPr>
            <a:r>
              <a:rPr lang="en-US" sz="3300" dirty="0" smtClean="0">
                <a:latin typeface="Calibri" pitchFamily="34" charset="0"/>
                <a:cs typeface="Calibri" pitchFamily="34" charset="0"/>
              </a:rPr>
              <a:t>Bangladesh Academy for Rural Development (BARD) or The </a:t>
            </a:r>
            <a:r>
              <a:rPr lang="en-US" sz="3300" dirty="0" err="1" smtClean="0">
                <a:latin typeface="Calibri" pitchFamily="34" charset="0"/>
                <a:cs typeface="Calibri" pitchFamily="34" charset="0"/>
              </a:rPr>
              <a:t>Comilla</a:t>
            </a:r>
            <a:r>
              <a:rPr lang="en-US" sz="3300" dirty="0" smtClean="0">
                <a:latin typeface="Calibri" pitchFamily="34" charset="0"/>
                <a:cs typeface="Calibri" pitchFamily="34" charset="0"/>
              </a:rPr>
              <a:t> Model was a rural development program launched in 1959 by </a:t>
            </a:r>
            <a:r>
              <a:rPr lang="en-US" sz="3300" dirty="0" err="1" smtClean="0">
                <a:latin typeface="Calibri" pitchFamily="34" charset="0"/>
                <a:cs typeface="Calibri" pitchFamily="34" charset="0"/>
              </a:rPr>
              <a:t>Akhter</a:t>
            </a:r>
            <a:r>
              <a:rPr lang="en-US" sz="3300" dirty="0" smtClean="0">
                <a:latin typeface="Calibri" pitchFamily="34" charset="0"/>
                <a:cs typeface="Calibri" pitchFamily="34" charset="0"/>
              </a:rPr>
              <a:t> </a:t>
            </a:r>
            <a:r>
              <a:rPr lang="en-US" sz="3300" dirty="0" err="1" smtClean="0">
                <a:latin typeface="Calibri" pitchFamily="34" charset="0"/>
                <a:cs typeface="Calibri" pitchFamily="34" charset="0"/>
              </a:rPr>
              <a:t>Hameed</a:t>
            </a:r>
            <a:r>
              <a:rPr lang="en-US" sz="3300" dirty="0" smtClean="0">
                <a:latin typeface="Calibri" pitchFamily="34" charset="0"/>
                <a:cs typeface="Calibri" pitchFamily="34" charset="0"/>
              </a:rPr>
              <a:t> Khan in </a:t>
            </a:r>
            <a:r>
              <a:rPr lang="en-US" sz="3300" dirty="0" err="1" smtClean="0">
                <a:latin typeface="Calibri" pitchFamily="34" charset="0"/>
                <a:cs typeface="Calibri" pitchFamily="34" charset="0"/>
              </a:rPr>
              <a:t>Comilla</a:t>
            </a:r>
            <a:r>
              <a:rPr lang="en-US" sz="3300" dirty="0" smtClean="0">
                <a:latin typeface="Calibri" pitchFamily="34" charset="0"/>
                <a:cs typeface="Calibri" pitchFamily="34" charset="0"/>
              </a:rPr>
              <a:t>. The Features of the </a:t>
            </a:r>
            <a:r>
              <a:rPr lang="en-US" sz="3300" dirty="0" err="1" smtClean="0">
                <a:latin typeface="Calibri" pitchFamily="34" charset="0"/>
                <a:cs typeface="Calibri" pitchFamily="34" charset="0"/>
              </a:rPr>
              <a:t>Comilla</a:t>
            </a:r>
            <a:r>
              <a:rPr lang="en-US" sz="3300" dirty="0" smtClean="0">
                <a:latin typeface="Calibri" pitchFamily="34" charset="0"/>
                <a:cs typeface="Calibri" pitchFamily="34" charset="0"/>
              </a:rPr>
              <a:t> Model:</a:t>
            </a:r>
          </a:p>
          <a:p>
            <a:pPr marL="0" algn="just">
              <a:buNone/>
            </a:pPr>
            <a:endParaRPr lang="en-US" sz="2000" dirty="0" smtClean="0">
              <a:latin typeface="Calibri" pitchFamily="34" charset="0"/>
              <a:cs typeface="Calibri" pitchFamily="34" charset="0"/>
            </a:endParaRPr>
          </a:p>
          <a:p>
            <a:pPr marL="542466" lvl="1" algn="just">
              <a:buFont typeface="Wingdings" pitchFamily="2" charset="2"/>
              <a:buChar char="ü"/>
            </a:pPr>
            <a:r>
              <a:rPr lang="en-US" sz="3300" dirty="0" smtClean="0">
                <a:latin typeface="Calibri" pitchFamily="34" charset="0"/>
                <a:cs typeface="Calibri" pitchFamily="34" charset="0"/>
              </a:rPr>
              <a:t>The promotion of development of various institutions, both public and private, and establishing a system of interrelationships between them;</a:t>
            </a:r>
          </a:p>
          <a:p>
            <a:pPr marL="542466" lvl="1" algn="just">
              <a:buFont typeface="Wingdings" pitchFamily="2" charset="2"/>
              <a:buChar char="ü"/>
            </a:pPr>
            <a:r>
              <a:rPr lang="en-US" sz="3300" dirty="0" smtClean="0">
                <a:latin typeface="Calibri" pitchFamily="34" charset="0"/>
                <a:cs typeface="Calibri" pitchFamily="34" charset="0"/>
              </a:rPr>
              <a:t>Involvement of public and private sectors in the rural development;</a:t>
            </a:r>
          </a:p>
          <a:p>
            <a:pPr marL="542466" lvl="1" algn="just">
              <a:buFont typeface="Wingdings" pitchFamily="2" charset="2"/>
              <a:buChar char="ü"/>
            </a:pPr>
            <a:r>
              <a:rPr lang="en-US" sz="3300" dirty="0" smtClean="0">
                <a:latin typeface="Calibri" pitchFamily="34" charset="0"/>
                <a:cs typeface="Calibri" pitchFamily="34" charset="0"/>
              </a:rPr>
              <a:t>Development of leadership in every village, including managers, model farmers, women organizers, youth leaders to sustain the development; </a:t>
            </a:r>
          </a:p>
          <a:p>
            <a:pPr marL="542466" lvl="1" algn="just">
              <a:buFont typeface="Wingdings" pitchFamily="2" charset="2"/>
              <a:buChar char="ü"/>
            </a:pPr>
            <a:r>
              <a:rPr lang="en-US" sz="3300" dirty="0" smtClean="0">
                <a:latin typeface="Calibri" pitchFamily="34" charset="0"/>
                <a:cs typeface="Calibri" pitchFamily="34" charset="0"/>
              </a:rPr>
              <a:t>Development of three basic infrastructures; </a:t>
            </a:r>
          </a:p>
          <a:p>
            <a:pPr marL="542466" lvl="1" algn="just">
              <a:buFont typeface="Wingdings" pitchFamily="2" charset="2"/>
              <a:buChar char="ü"/>
            </a:pPr>
            <a:r>
              <a:rPr lang="en-US" sz="3300" dirty="0" smtClean="0">
                <a:latin typeface="Calibri" pitchFamily="34" charset="0"/>
                <a:cs typeface="Calibri" pitchFamily="34" charset="0"/>
              </a:rPr>
              <a:t>Priority on decentralized and coordinated rural administration;</a:t>
            </a:r>
          </a:p>
          <a:p>
            <a:pPr marL="542466" lvl="1" algn="just">
              <a:buFont typeface="Wingdings" pitchFamily="2" charset="2"/>
              <a:buChar char="ü"/>
            </a:pPr>
            <a:r>
              <a:rPr lang="en-US" sz="3300" dirty="0" smtClean="0">
                <a:latin typeface="Calibri" pitchFamily="34" charset="0"/>
                <a:cs typeface="Calibri" pitchFamily="34" charset="0"/>
              </a:rPr>
              <a:t>Ensure education, organization and discipline.</a:t>
            </a:r>
          </a:p>
          <a:p>
            <a:pPr marL="542466" lvl="1" algn="just">
              <a:buFont typeface="Wingdings" pitchFamily="2" charset="2"/>
              <a:buChar char="ü"/>
            </a:pPr>
            <a:r>
              <a:rPr lang="en-US" sz="3300" dirty="0" smtClean="0">
                <a:latin typeface="Calibri" pitchFamily="34" charset="0"/>
                <a:cs typeface="Calibri" pitchFamily="34" charset="0"/>
              </a:rPr>
              <a:t> Focus on economic planning and technology.</a:t>
            </a:r>
          </a:p>
        </p:txBody>
      </p:sp>
      <p:sp>
        <p:nvSpPr>
          <p:cNvPr id="5" name="Flowchart: Process 4"/>
          <p:cNvSpPr>
            <a:spLocks noChangeArrowheads="1"/>
          </p:cNvSpPr>
          <p:nvPr/>
        </p:nvSpPr>
        <p:spPr bwMode="auto">
          <a:xfrm flipV="1">
            <a:off x="0" y="1066800"/>
            <a:ext cx="14173200" cy="76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914400" y="0"/>
            <a:ext cx="12192000" cy="1295400"/>
          </a:xfrm>
        </p:spPr>
        <p:txBody>
          <a:bodyPr wrap="square" lIns="135852" tIns="67926" rIns="135852" bIns="67926" numCol="1" compatLnSpc="1">
            <a:prstTxWarp prst="textNoShape">
              <a:avLst/>
            </a:prstTxWarp>
            <a:normAutofit fontScale="90000"/>
          </a:bodyPr>
          <a:lstStyle/>
          <a:p>
            <a:pPr>
              <a:defRPr/>
            </a:pPr>
            <a:r>
              <a:rPr lang="en-US" sz="5300" b="1" dirty="0" smtClean="0">
                <a:latin typeface="Calibri" pitchFamily="34" charset="0"/>
                <a:cs typeface="Calibri" pitchFamily="34" charset="0"/>
              </a:rPr>
              <a:t/>
            </a:r>
            <a:br>
              <a:rPr lang="en-US" sz="5300" b="1" dirty="0" smtClean="0">
                <a:latin typeface="Calibri" pitchFamily="34" charset="0"/>
                <a:cs typeface="Calibri" pitchFamily="34" charset="0"/>
              </a:rPr>
            </a:br>
            <a:r>
              <a:rPr sz="5300" b="1" smtClean="0">
                <a:solidFill>
                  <a:srgbClr val="FFFF00"/>
                </a:solidFill>
                <a:latin typeface="Calibri" pitchFamily="34" charset="0"/>
                <a:cs typeface="Calibri" pitchFamily="34" charset="0"/>
              </a:rPr>
              <a:t>Role of Government</a:t>
            </a:r>
            <a:r>
              <a:rPr lang="en-US" sz="5300" b="1" dirty="0" smtClean="0">
                <a:solidFill>
                  <a:srgbClr val="FFFF00"/>
                </a:solidFill>
                <a:latin typeface="Calibri" pitchFamily="34" charset="0"/>
                <a:cs typeface="Calibri" pitchFamily="34" charset="0"/>
              </a:rPr>
              <a:t>: Rural Development</a:t>
            </a:r>
            <a:r>
              <a:rPr sz="5300" b="1" smtClean="0">
                <a:solidFill>
                  <a:srgbClr val="FFFF00"/>
                </a:solidFill>
                <a:latin typeface="Calibri" pitchFamily="34" charset="0"/>
                <a:cs typeface="Calibri" pitchFamily="34" charset="0"/>
              </a:rPr>
              <a:t> </a:t>
            </a:r>
          </a:p>
        </p:txBody>
      </p:sp>
      <p:sp>
        <p:nvSpPr>
          <p:cNvPr id="26627" name="Content Placeholder 2"/>
          <p:cNvSpPr>
            <a:spLocks noGrp="1"/>
          </p:cNvSpPr>
          <p:nvPr>
            <p:ph idx="1"/>
          </p:nvPr>
        </p:nvSpPr>
        <p:spPr>
          <a:xfrm>
            <a:off x="731520" y="1752600"/>
            <a:ext cx="12298680" cy="7188200"/>
          </a:xfrm>
        </p:spPr>
        <p:txBody>
          <a:bodyPr/>
          <a:lstStyle/>
          <a:p>
            <a:pPr marL="742950" indent="-742950" algn="just">
              <a:spcBef>
                <a:spcPts val="0"/>
              </a:spcBef>
              <a:buClr>
                <a:srgbClr val="FF9900"/>
              </a:buClr>
              <a:buFont typeface="+mj-lt"/>
              <a:buAutoNum type="arabicPeriod"/>
              <a:defRPr/>
            </a:pPr>
            <a:r>
              <a:rPr lang="en-US" sz="3600" dirty="0" smtClean="0">
                <a:latin typeface="Calibri" pitchFamily="34" charset="0"/>
                <a:cs typeface="Calibri" pitchFamily="34" charset="0"/>
              </a:rPr>
              <a:t>The Comprehensive Village Development Program was launched      by BARD in 1975.</a:t>
            </a:r>
          </a:p>
          <a:p>
            <a:pPr marL="742950" indent="-742950" algn="just">
              <a:spcBef>
                <a:spcPts val="0"/>
              </a:spcBef>
              <a:buClr>
                <a:srgbClr val="FF9900"/>
              </a:buClr>
              <a:buFont typeface="+mj-lt"/>
              <a:buAutoNum type="arabicPeriod"/>
              <a:defRPr/>
            </a:pPr>
            <a:r>
              <a:rPr lang="en-US" sz="3600" dirty="0" smtClean="0">
                <a:latin typeface="Calibri" pitchFamily="34" charset="0"/>
                <a:cs typeface="Calibri" pitchFamily="34" charset="0"/>
              </a:rPr>
              <a:t>The Small Farmers Development Program was introduced in 1993.</a:t>
            </a:r>
          </a:p>
          <a:p>
            <a:pPr marL="742950" indent="-742950" algn="just">
              <a:spcBef>
                <a:spcPts val="0"/>
              </a:spcBef>
              <a:buClr>
                <a:srgbClr val="FF9900"/>
              </a:buClr>
              <a:buFont typeface="+mj-lt"/>
              <a:buAutoNum type="arabicPeriod"/>
              <a:defRPr/>
            </a:pPr>
            <a:r>
              <a:rPr lang="en-US" sz="3600" dirty="0" smtClean="0">
                <a:latin typeface="Calibri" pitchFamily="34" charset="0"/>
                <a:cs typeface="Calibri" pitchFamily="34" charset="0"/>
              </a:rPr>
              <a:t>Major governmental rural development projects: (</a:t>
            </a:r>
            <a:r>
              <a:rPr lang="en-US" sz="3600" dirty="0" err="1" smtClean="0">
                <a:latin typeface="Calibri" pitchFamily="34" charset="0"/>
                <a:cs typeface="Calibri" pitchFamily="34" charset="0"/>
              </a:rPr>
              <a:t>i</a:t>
            </a:r>
            <a:r>
              <a:rPr lang="en-US" sz="3600" dirty="0" smtClean="0">
                <a:latin typeface="Calibri" pitchFamily="34" charset="0"/>
                <a:cs typeface="Calibri" pitchFamily="34" charset="0"/>
              </a:rPr>
              <a:t>) The Vulnerable Group Development, (ii) Thana Resource Development and Employment Project, (iii) Rural Social Service Program, (iv) Community Development Program, (v) Self-reliance Program for Rural Women, (vi)  Technologies for rural employment.</a:t>
            </a:r>
          </a:p>
          <a:p>
            <a:pPr marL="233503" indent="-742950" algn="just">
              <a:spcBef>
                <a:spcPts val="0"/>
              </a:spcBef>
              <a:buClr>
                <a:srgbClr val="FF9900"/>
              </a:buClr>
              <a:buFont typeface="+mj-lt"/>
              <a:buAutoNum type="arabicPeriod"/>
              <a:defRPr/>
            </a:pPr>
            <a:r>
              <a:rPr lang="en-US" sz="3600" dirty="0" smtClean="0">
                <a:latin typeface="Calibri" pitchFamily="34" charset="0"/>
                <a:cs typeface="Calibri" pitchFamily="34" charset="0"/>
              </a:rPr>
              <a:t>Poverty Reduction Strategy Paper (PRSP)</a:t>
            </a:r>
          </a:p>
          <a:p>
            <a:pPr marL="0" algn="just">
              <a:spcBef>
                <a:spcPts val="0"/>
              </a:spcBef>
              <a:buNone/>
              <a:defRPr/>
            </a:pPr>
            <a:endParaRPr lang="en-US" sz="3300" dirty="0" smtClean="0">
              <a:latin typeface="Calibri" pitchFamily="34" charset="0"/>
              <a:cs typeface="Calibri" pitchFamily="34" charset="0"/>
            </a:endParaRPr>
          </a:p>
          <a:p>
            <a:pPr marL="0" algn="just">
              <a:spcBef>
                <a:spcPts val="0"/>
              </a:spcBef>
              <a:buNone/>
              <a:defRPr/>
            </a:pPr>
            <a:endParaRPr lang="en-US" sz="3300" dirty="0" smtClean="0">
              <a:latin typeface="Calibri" pitchFamily="34" charset="0"/>
              <a:cs typeface="Calibri" pitchFamily="34" charset="0"/>
            </a:endParaRPr>
          </a:p>
        </p:txBody>
      </p:sp>
      <p:sp>
        <p:nvSpPr>
          <p:cNvPr id="7" name="Flowchart: Process 6"/>
          <p:cNvSpPr>
            <a:spLocks noChangeArrowheads="1"/>
          </p:cNvSpPr>
          <p:nvPr/>
        </p:nvSpPr>
        <p:spPr bwMode="auto">
          <a:xfrm flipV="1">
            <a:off x="0" y="1524000"/>
            <a:ext cx="14173200" cy="76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914400" y="0"/>
            <a:ext cx="12192000" cy="1295400"/>
          </a:xfrm>
        </p:spPr>
        <p:txBody>
          <a:bodyPr wrap="square" lIns="135852" tIns="67926" rIns="135852" bIns="67926" numCol="1" compatLnSpc="1">
            <a:prstTxWarp prst="textNoShape">
              <a:avLst/>
            </a:prstTxWarp>
            <a:normAutofit fontScale="90000"/>
          </a:bodyPr>
          <a:lstStyle/>
          <a:p>
            <a:pPr>
              <a:defRPr/>
            </a:pPr>
            <a:r>
              <a:rPr lang="en-US" sz="5300" b="1" dirty="0" smtClean="0">
                <a:latin typeface="Calibri" pitchFamily="34" charset="0"/>
                <a:cs typeface="Calibri" pitchFamily="34" charset="0"/>
              </a:rPr>
              <a:t/>
            </a:r>
            <a:br>
              <a:rPr lang="en-US" sz="5300" b="1" dirty="0" smtClean="0">
                <a:latin typeface="Calibri" pitchFamily="34" charset="0"/>
                <a:cs typeface="Calibri" pitchFamily="34" charset="0"/>
              </a:rPr>
            </a:br>
            <a:r>
              <a:rPr sz="5300" b="1" smtClean="0">
                <a:solidFill>
                  <a:srgbClr val="FFFF00"/>
                </a:solidFill>
                <a:latin typeface="Calibri" pitchFamily="34" charset="0"/>
                <a:cs typeface="Calibri" pitchFamily="34" charset="0"/>
              </a:rPr>
              <a:t>Role of </a:t>
            </a:r>
            <a:r>
              <a:rPr lang="en-US" sz="5300" b="1" dirty="0" smtClean="0">
                <a:solidFill>
                  <a:srgbClr val="FFFF00"/>
                </a:solidFill>
                <a:latin typeface="Calibri" pitchFamily="34" charset="0"/>
                <a:cs typeface="Calibri" pitchFamily="34" charset="0"/>
              </a:rPr>
              <a:t>NGOs: Rural Development</a:t>
            </a:r>
            <a:r>
              <a:rPr sz="5300" b="1" smtClean="0">
                <a:solidFill>
                  <a:srgbClr val="FFFF00"/>
                </a:solidFill>
                <a:latin typeface="Calibri" pitchFamily="34" charset="0"/>
                <a:cs typeface="Calibri" pitchFamily="34" charset="0"/>
              </a:rPr>
              <a:t> </a:t>
            </a:r>
          </a:p>
        </p:txBody>
      </p:sp>
      <p:sp>
        <p:nvSpPr>
          <p:cNvPr id="26627" name="Content Placeholder 2"/>
          <p:cNvSpPr>
            <a:spLocks noGrp="1"/>
          </p:cNvSpPr>
          <p:nvPr>
            <p:ph idx="1"/>
          </p:nvPr>
        </p:nvSpPr>
        <p:spPr>
          <a:xfrm>
            <a:off x="731520" y="2057400"/>
            <a:ext cx="12298680" cy="6883400"/>
          </a:xfrm>
        </p:spPr>
        <p:txBody>
          <a:bodyPr/>
          <a:lstStyle/>
          <a:p>
            <a:pPr algn="just" eaLnBrk="0" hangingPunct="0">
              <a:buClr>
                <a:srgbClr val="FFFF00"/>
              </a:buClr>
              <a:buSzPct val="80000"/>
              <a:buFont typeface="Wingdings" pitchFamily="2" charset="2"/>
              <a:buChar char="q"/>
            </a:pPr>
            <a:r>
              <a:rPr lang="en-US" sz="3600" dirty="0" smtClean="0">
                <a:latin typeface="Calibri" pitchFamily="34" charset="0"/>
                <a:cs typeface="Calibri" pitchFamily="34" charset="0"/>
              </a:rPr>
              <a:t>NGO covers an wide range of rural development activities including: development of income and employment, health and sanitation,  agriculture and rural craft, vocational education, relief and rehabilitation,  family planning, mother and childcare.</a:t>
            </a:r>
          </a:p>
          <a:p>
            <a:pPr algn="just" eaLnBrk="0" hangingPunct="0">
              <a:buClr>
                <a:srgbClr val="FFFF00"/>
              </a:buClr>
              <a:buSzPct val="80000"/>
              <a:buNone/>
            </a:pPr>
            <a:endParaRPr lang="en-US" sz="3600" dirty="0" smtClean="0">
              <a:latin typeface="Calibri" pitchFamily="34" charset="0"/>
              <a:cs typeface="Calibri" pitchFamily="34" charset="0"/>
            </a:endParaRPr>
          </a:p>
          <a:p>
            <a:pPr algn="just" eaLnBrk="0" hangingPunct="0">
              <a:buClr>
                <a:srgbClr val="FFFF00"/>
              </a:buClr>
              <a:buSzPct val="80000"/>
              <a:buFont typeface="Wingdings" pitchFamily="2" charset="2"/>
              <a:buChar char="q"/>
            </a:pPr>
            <a:r>
              <a:rPr lang="en-US" sz="3600" dirty="0" smtClean="0">
                <a:latin typeface="Calibri" pitchFamily="34" charset="0"/>
                <a:cs typeface="Calibri" pitchFamily="34" charset="0"/>
              </a:rPr>
              <a:t>Prominent NGOs are: The Bangladesh Rural Advancement Committee (BRAC), </a:t>
            </a:r>
            <a:r>
              <a:rPr lang="en-US" sz="3600" dirty="0" err="1" smtClean="0">
                <a:latin typeface="Calibri" pitchFamily="34" charset="0"/>
                <a:cs typeface="Calibri" pitchFamily="34" charset="0"/>
              </a:rPr>
              <a:t>Grameen</a:t>
            </a:r>
            <a:r>
              <a:rPr lang="en-US" sz="3600" dirty="0" smtClean="0">
                <a:latin typeface="Calibri" pitchFamily="34" charset="0"/>
                <a:cs typeface="Calibri" pitchFamily="34" charset="0"/>
              </a:rPr>
              <a:t> Bank, </a:t>
            </a:r>
            <a:r>
              <a:rPr lang="en-US" sz="3600" dirty="0" err="1" smtClean="0">
                <a:latin typeface="Calibri" pitchFamily="34" charset="0"/>
                <a:cs typeface="Calibri" pitchFamily="34" charset="0"/>
              </a:rPr>
              <a:t>Proshika</a:t>
            </a:r>
            <a:r>
              <a:rPr lang="en-US" sz="3600" dirty="0" smtClean="0">
                <a:latin typeface="Calibri" pitchFamily="34" charset="0"/>
                <a:cs typeface="Calibri" pitchFamily="34" charset="0"/>
              </a:rPr>
              <a:t>, </a:t>
            </a:r>
            <a:r>
              <a:rPr lang="en-US" sz="3600" dirty="0" err="1" smtClean="0">
                <a:latin typeface="Calibri" pitchFamily="34" charset="0"/>
                <a:cs typeface="Calibri" pitchFamily="34" charset="0"/>
              </a:rPr>
              <a:t>Manobik</a:t>
            </a:r>
            <a:r>
              <a:rPr lang="en-US" sz="3600" dirty="0" smtClean="0">
                <a:latin typeface="Calibri" pitchFamily="34" charset="0"/>
                <a:cs typeface="Calibri" pitchFamily="34" charset="0"/>
              </a:rPr>
              <a:t> </a:t>
            </a:r>
            <a:r>
              <a:rPr lang="en-US" sz="3600" dirty="0" err="1" smtClean="0">
                <a:latin typeface="Calibri" pitchFamily="34" charset="0"/>
                <a:cs typeface="Calibri" pitchFamily="34" charset="0"/>
              </a:rPr>
              <a:t>Unnayan</a:t>
            </a:r>
            <a:r>
              <a:rPr lang="en-US" sz="3600" dirty="0" smtClean="0">
                <a:latin typeface="Calibri" pitchFamily="34" charset="0"/>
                <a:cs typeface="Calibri" pitchFamily="34" charset="0"/>
              </a:rPr>
              <a:t> Kendra, ASA, </a:t>
            </a:r>
            <a:r>
              <a:rPr lang="en-US" sz="3600" dirty="0" err="1" smtClean="0">
                <a:latin typeface="Calibri" pitchFamily="34" charset="0"/>
                <a:cs typeface="Calibri" pitchFamily="34" charset="0"/>
              </a:rPr>
              <a:t>Rangpur-Dinajpur</a:t>
            </a:r>
            <a:r>
              <a:rPr lang="en-US" sz="3600" dirty="0" smtClean="0">
                <a:latin typeface="Calibri" pitchFamily="34" charset="0"/>
                <a:cs typeface="Calibri" pitchFamily="34" charset="0"/>
              </a:rPr>
              <a:t> Rural Service etc. </a:t>
            </a:r>
          </a:p>
          <a:p>
            <a:pPr marL="0" algn="just">
              <a:spcBef>
                <a:spcPts val="0"/>
              </a:spcBef>
              <a:buNone/>
              <a:defRPr/>
            </a:pPr>
            <a:endParaRPr lang="en-US" sz="3300" dirty="0" smtClean="0">
              <a:latin typeface="Calibri" pitchFamily="34" charset="0"/>
              <a:cs typeface="Calibri" pitchFamily="34" charset="0"/>
            </a:endParaRPr>
          </a:p>
          <a:p>
            <a:pPr marL="0" algn="just">
              <a:spcBef>
                <a:spcPts val="0"/>
              </a:spcBef>
              <a:buNone/>
              <a:defRPr/>
            </a:pPr>
            <a:endParaRPr lang="en-US" sz="3300" dirty="0" smtClean="0">
              <a:latin typeface="Calibri" pitchFamily="34" charset="0"/>
              <a:cs typeface="Calibri" pitchFamily="34" charset="0"/>
            </a:endParaRPr>
          </a:p>
        </p:txBody>
      </p:sp>
      <p:sp>
        <p:nvSpPr>
          <p:cNvPr id="7" name="Flowchart: Process 6"/>
          <p:cNvSpPr>
            <a:spLocks noChangeArrowheads="1"/>
          </p:cNvSpPr>
          <p:nvPr/>
        </p:nvSpPr>
        <p:spPr bwMode="auto">
          <a:xfrm flipV="1">
            <a:off x="0" y="1524000"/>
            <a:ext cx="14173200" cy="76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457200" y="2057400"/>
            <a:ext cx="13411200" cy="1676400"/>
          </a:xfrm>
        </p:spPr>
        <p:style>
          <a:lnRef idx="0">
            <a:schemeClr val="accent4"/>
          </a:lnRef>
          <a:fillRef idx="3">
            <a:schemeClr val="accent4"/>
          </a:fillRef>
          <a:effectRef idx="3">
            <a:schemeClr val="accent4"/>
          </a:effectRef>
          <a:fontRef idx="minor">
            <a:schemeClr val="lt1"/>
          </a:fontRef>
        </p:style>
        <p:txBody>
          <a:bodyPr wrap="square" lIns="135852" tIns="67926" rIns="135852" bIns="67926" numCol="1" compatLnSpc="1">
            <a:prstTxWarp prst="textNoShape">
              <a:avLst/>
            </a:prstTxWarp>
            <a:normAutofit fontScale="90000"/>
          </a:bodyPr>
          <a:lstStyle/>
          <a:p>
            <a:pPr>
              <a:defRPr/>
            </a:pPr>
            <a:r>
              <a:rPr lang="en-US" sz="5300" b="1" dirty="0" smtClean="0">
                <a:latin typeface="Calibri" pitchFamily="34" charset="0"/>
                <a:cs typeface="Calibri" pitchFamily="34" charset="0"/>
              </a:rPr>
              <a:t/>
            </a:r>
            <a:br>
              <a:rPr lang="en-US" sz="5300" b="1" dirty="0" smtClean="0">
                <a:latin typeface="Calibri" pitchFamily="34" charset="0"/>
                <a:cs typeface="Calibri" pitchFamily="34" charset="0"/>
              </a:rPr>
            </a:br>
            <a:r>
              <a:rPr lang="en-US" sz="5300" b="1" dirty="0" smtClean="0">
                <a:solidFill>
                  <a:srgbClr val="FFFF00"/>
                </a:solidFill>
                <a:latin typeface="Calibri" pitchFamily="34" charset="0"/>
                <a:cs typeface="Calibri" pitchFamily="34" charset="0"/>
              </a:rPr>
              <a:t>Problems and Challenges of Rural Development</a:t>
            </a:r>
            <a:br>
              <a:rPr lang="en-US" sz="5300" b="1" dirty="0" smtClean="0">
                <a:solidFill>
                  <a:srgbClr val="FFFF00"/>
                </a:solidFill>
                <a:latin typeface="Calibri" pitchFamily="34" charset="0"/>
                <a:cs typeface="Calibri" pitchFamily="34" charset="0"/>
              </a:rPr>
            </a:br>
            <a:r>
              <a:rPr sz="5300" b="1" smtClean="0">
                <a:solidFill>
                  <a:srgbClr val="FFFF00"/>
                </a:solidFill>
                <a:latin typeface="Calibri" pitchFamily="34" charset="0"/>
                <a:cs typeface="Calibri" pitchFamily="34" charset="0"/>
              </a:rPr>
              <a:t> </a:t>
            </a:r>
          </a:p>
        </p:txBody>
      </p:sp>
      <p:sp>
        <p:nvSpPr>
          <p:cNvPr id="26627" name="Content Placeholder 2"/>
          <p:cNvSpPr>
            <a:spLocks noGrp="1"/>
          </p:cNvSpPr>
          <p:nvPr>
            <p:ph idx="1"/>
          </p:nvPr>
        </p:nvSpPr>
        <p:spPr>
          <a:xfrm>
            <a:off x="2057400" y="4343400"/>
            <a:ext cx="9784080" cy="2895600"/>
          </a:xfrm>
        </p:spPr>
        <p:style>
          <a:lnRef idx="1">
            <a:schemeClr val="accent4"/>
          </a:lnRef>
          <a:fillRef idx="3">
            <a:schemeClr val="accent4"/>
          </a:fillRef>
          <a:effectRef idx="2">
            <a:schemeClr val="accent4"/>
          </a:effectRef>
          <a:fontRef idx="minor">
            <a:schemeClr val="lt1"/>
          </a:fontRef>
        </p:style>
        <p:txBody>
          <a:bodyPr/>
          <a:lstStyle/>
          <a:p>
            <a:pPr marL="0" algn="ctr">
              <a:spcBef>
                <a:spcPts val="0"/>
              </a:spcBef>
              <a:buNone/>
              <a:defRPr/>
            </a:pPr>
            <a:endParaRPr lang="en-US" sz="3300" dirty="0" smtClean="0">
              <a:latin typeface="Calibri" pitchFamily="34" charset="0"/>
              <a:cs typeface="Calibri" pitchFamily="34" charset="0"/>
            </a:endParaRPr>
          </a:p>
          <a:p>
            <a:pPr marL="0" algn="ctr">
              <a:spcBef>
                <a:spcPts val="0"/>
              </a:spcBef>
              <a:buNone/>
              <a:defRPr/>
            </a:pPr>
            <a:r>
              <a:rPr lang="en-US" sz="4000" b="1" dirty="0" smtClean="0">
                <a:solidFill>
                  <a:srgbClr val="FFFF00"/>
                </a:solidFill>
                <a:latin typeface="Calibri" pitchFamily="34" charset="0"/>
                <a:cs typeface="Calibri" pitchFamily="34" charset="0"/>
              </a:rPr>
              <a:t>Tell me what problems and challenges did you observe in your rural area.</a:t>
            </a:r>
          </a:p>
          <a:p>
            <a:pPr marL="0" algn="ctr">
              <a:spcBef>
                <a:spcPts val="0"/>
              </a:spcBef>
              <a:buNone/>
              <a:defRPr/>
            </a:pPr>
            <a:endParaRPr lang="en-US" sz="3300" dirty="0" smtClean="0">
              <a:latin typeface="Calibri" pitchFamily="34" charset="0"/>
              <a:cs typeface="Calibri" pitchFamily="34" charset="0"/>
            </a:endParaRPr>
          </a:p>
        </p:txBody>
      </p:sp>
      <p:sp>
        <p:nvSpPr>
          <p:cNvPr id="7" name="Flowchart: Process 6"/>
          <p:cNvSpPr>
            <a:spLocks noChangeArrowheads="1"/>
          </p:cNvSpPr>
          <p:nvPr/>
        </p:nvSpPr>
        <p:spPr bwMode="auto">
          <a:xfrm flipV="1">
            <a:off x="0" y="3810000"/>
            <a:ext cx="14173200" cy="2286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457200" y="2057400"/>
            <a:ext cx="13411200" cy="1676400"/>
          </a:xfrm>
        </p:spPr>
        <p:style>
          <a:lnRef idx="0">
            <a:schemeClr val="accent4"/>
          </a:lnRef>
          <a:fillRef idx="3">
            <a:schemeClr val="accent4"/>
          </a:fillRef>
          <a:effectRef idx="3">
            <a:schemeClr val="accent4"/>
          </a:effectRef>
          <a:fontRef idx="minor">
            <a:schemeClr val="lt1"/>
          </a:fontRef>
        </p:style>
        <p:txBody>
          <a:bodyPr wrap="square" lIns="135852" tIns="67926" rIns="135852" bIns="67926" numCol="1" compatLnSpc="1">
            <a:prstTxWarp prst="textNoShape">
              <a:avLst/>
            </a:prstTxWarp>
            <a:normAutofit fontScale="90000"/>
          </a:bodyPr>
          <a:lstStyle/>
          <a:p>
            <a:pPr>
              <a:defRPr/>
            </a:pPr>
            <a:r>
              <a:rPr lang="en-US" sz="5300" b="1" dirty="0" smtClean="0">
                <a:latin typeface="Calibri" pitchFamily="34" charset="0"/>
                <a:cs typeface="Calibri" pitchFamily="34" charset="0"/>
              </a:rPr>
              <a:t/>
            </a:r>
            <a:br>
              <a:rPr lang="en-US" sz="5300" b="1" dirty="0" smtClean="0">
                <a:latin typeface="Calibri" pitchFamily="34" charset="0"/>
                <a:cs typeface="Calibri" pitchFamily="34" charset="0"/>
              </a:rPr>
            </a:br>
            <a:r>
              <a:rPr lang="en-US" sz="5300" b="1" dirty="0" smtClean="0">
                <a:solidFill>
                  <a:srgbClr val="FFFF00"/>
                </a:solidFill>
                <a:latin typeface="Calibri" pitchFamily="34" charset="0"/>
                <a:cs typeface="Calibri" pitchFamily="34" charset="0"/>
              </a:rPr>
              <a:t>Your Answer!!!!</a:t>
            </a:r>
            <a:br>
              <a:rPr lang="en-US" sz="5300" b="1" dirty="0" smtClean="0">
                <a:solidFill>
                  <a:srgbClr val="FFFF00"/>
                </a:solidFill>
                <a:latin typeface="Calibri" pitchFamily="34" charset="0"/>
                <a:cs typeface="Calibri" pitchFamily="34" charset="0"/>
              </a:rPr>
            </a:br>
            <a:r>
              <a:rPr sz="5300" b="1" smtClean="0">
                <a:solidFill>
                  <a:srgbClr val="FFFF00"/>
                </a:solidFill>
                <a:latin typeface="Calibri" pitchFamily="34" charset="0"/>
                <a:cs typeface="Calibri" pitchFamily="34" charset="0"/>
              </a:rPr>
              <a:t> </a:t>
            </a:r>
          </a:p>
        </p:txBody>
      </p:sp>
      <p:sp>
        <p:nvSpPr>
          <p:cNvPr id="26627" name="Content Placeholder 2"/>
          <p:cNvSpPr>
            <a:spLocks noGrp="1"/>
          </p:cNvSpPr>
          <p:nvPr>
            <p:ph idx="1"/>
          </p:nvPr>
        </p:nvSpPr>
        <p:spPr>
          <a:xfrm>
            <a:off x="2057400" y="4343400"/>
            <a:ext cx="9784080" cy="2895600"/>
          </a:xfrm>
        </p:spPr>
        <p:style>
          <a:lnRef idx="1">
            <a:schemeClr val="accent4"/>
          </a:lnRef>
          <a:fillRef idx="3">
            <a:schemeClr val="accent4"/>
          </a:fillRef>
          <a:effectRef idx="2">
            <a:schemeClr val="accent4"/>
          </a:effectRef>
          <a:fontRef idx="minor">
            <a:schemeClr val="lt1"/>
          </a:fontRef>
        </p:style>
        <p:txBody>
          <a:bodyPr/>
          <a:lstStyle/>
          <a:p>
            <a:pPr marL="0" algn="ctr">
              <a:spcBef>
                <a:spcPts val="0"/>
              </a:spcBef>
              <a:buNone/>
              <a:defRPr/>
            </a:pPr>
            <a:endParaRPr lang="en-US" sz="3300" dirty="0" smtClean="0">
              <a:latin typeface="Calibri" pitchFamily="34" charset="0"/>
              <a:cs typeface="Calibri" pitchFamily="34" charset="0"/>
            </a:endParaRPr>
          </a:p>
          <a:p>
            <a:pPr marL="0" algn="ctr">
              <a:spcBef>
                <a:spcPts val="0"/>
              </a:spcBef>
              <a:buNone/>
              <a:defRPr/>
            </a:pPr>
            <a:r>
              <a:rPr lang="en-US" sz="4000" b="1" dirty="0" smtClean="0">
                <a:solidFill>
                  <a:srgbClr val="FFFF00"/>
                </a:solidFill>
                <a:latin typeface="Calibri" pitchFamily="34" charset="0"/>
                <a:cs typeface="Calibri" pitchFamily="34" charset="0"/>
              </a:rPr>
              <a:t>Education problem!</a:t>
            </a:r>
          </a:p>
          <a:p>
            <a:pPr marL="0" algn="ctr">
              <a:spcBef>
                <a:spcPts val="0"/>
              </a:spcBef>
              <a:buNone/>
              <a:defRPr/>
            </a:pPr>
            <a:r>
              <a:rPr lang="en-US" sz="4000" b="1" dirty="0" smtClean="0">
                <a:solidFill>
                  <a:srgbClr val="FFFF00"/>
                </a:solidFill>
                <a:latin typeface="Calibri" pitchFamily="34" charset="0"/>
                <a:cs typeface="Calibri" pitchFamily="34" charset="0"/>
              </a:rPr>
              <a:t>Financial problems!!</a:t>
            </a:r>
          </a:p>
          <a:p>
            <a:pPr marL="0" algn="ctr">
              <a:spcBef>
                <a:spcPts val="0"/>
              </a:spcBef>
              <a:buNone/>
              <a:defRPr/>
            </a:pPr>
            <a:r>
              <a:rPr lang="en-US" sz="4000" b="1" dirty="0" smtClean="0">
                <a:solidFill>
                  <a:srgbClr val="FFFF00"/>
                </a:solidFill>
                <a:latin typeface="Calibri" pitchFamily="34" charset="0"/>
                <a:cs typeface="Calibri" pitchFamily="34" charset="0"/>
              </a:rPr>
              <a:t>Poor health facilities!!! </a:t>
            </a:r>
          </a:p>
          <a:p>
            <a:pPr marL="0" algn="ctr">
              <a:spcBef>
                <a:spcPts val="0"/>
              </a:spcBef>
              <a:buNone/>
              <a:defRPr/>
            </a:pPr>
            <a:endParaRPr lang="en-US" sz="3300" dirty="0" smtClean="0">
              <a:latin typeface="Calibri" pitchFamily="34" charset="0"/>
              <a:cs typeface="Calibri" pitchFamily="34" charset="0"/>
            </a:endParaRPr>
          </a:p>
        </p:txBody>
      </p:sp>
      <p:sp>
        <p:nvSpPr>
          <p:cNvPr id="7" name="Flowchart: Process 6"/>
          <p:cNvSpPr>
            <a:spLocks noChangeArrowheads="1"/>
          </p:cNvSpPr>
          <p:nvPr/>
        </p:nvSpPr>
        <p:spPr bwMode="auto">
          <a:xfrm flipV="1">
            <a:off x="0" y="3810000"/>
            <a:ext cx="14173200" cy="2286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457200" y="2057400"/>
            <a:ext cx="13411200" cy="1676400"/>
          </a:xfrm>
        </p:spPr>
        <p:style>
          <a:lnRef idx="0">
            <a:schemeClr val="accent4"/>
          </a:lnRef>
          <a:fillRef idx="3">
            <a:schemeClr val="accent4"/>
          </a:fillRef>
          <a:effectRef idx="3">
            <a:schemeClr val="accent4"/>
          </a:effectRef>
          <a:fontRef idx="minor">
            <a:schemeClr val="lt1"/>
          </a:fontRef>
        </p:style>
        <p:txBody>
          <a:bodyPr wrap="square" lIns="135852" tIns="67926" rIns="135852" bIns="67926" numCol="1" compatLnSpc="1">
            <a:prstTxWarp prst="textNoShape">
              <a:avLst/>
            </a:prstTxWarp>
            <a:normAutofit fontScale="90000"/>
          </a:bodyPr>
          <a:lstStyle/>
          <a:p>
            <a:pPr>
              <a:defRPr/>
            </a:pPr>
            <a:r>
              <a:rPr lang="en-US" sz="5300" b="1" dirty="0" smtClean="0">
                <a:latin typeface="Calibri" pitchFamily="34" charset="0"/>
                <a:cs typeface="Calibri" pitchFamily="34" charset="0"/>
              </a:rPr>
              <a:t/>
            </a:r>
            <a:br>
              <a:rPr lang="en-US" sz="5300" b="1" dirty="0" smtClean="0">
                <a:latin typeface="Calibri" pitchFamily="34" charset="0"/>
                <a:cs typeface="Calibri" pitchFamily="34" charset="0"/>
              </a:rPr>
            </a:br>
            <a:r>
              <a:rPr lang="en-US" sz="5300" b="1" dirty="0" smtClean="0">
                <a:solidFill>
                  <a:srgbClr val="FFFF00"/>
                </a:solidFill>
                <a:latin typeface="Calibri" pitchFamily="34" charset="0"/>
                <a:cs typeface="Calibri" pitchFamily="34" charset="0"/>
              </a:rPr>
              <a:t>How to meet the Problems and Challenges! </a:t>
            </a:r>
            <a:br>
              <a:rPr lang="en-US" sz="5300" b="1" dirty="0" smtClean="0">
                <a:solidFill>
                  <a:srgbClr val="FFFF00"/>
                </a:solidFill>
                <a:latin typeface="Calibri" pitchFamily="34" charset="0"/>
                <a:cs typeface="Calibri" pitchFamily="34" charset="0"/>
              </a:rPr>
            </a:br>
            <a:r>
              <a:rPr sz="5300" b="1" smtClean="0">
                <a:solidFill>
                  <a:srgbClr val="FFFF00"/>
                </a:solidFill>
                <a:latin typeface="Calibri" pitchFamily="34" charset="0"/>
                <a:cs typeface="Calibri" pitchFamily="34" charset="0"/>
              </a:rPr>
              <a:t> </a:t>
            </a:r>
          </a:p>
        </p:txBody>
      </p:sp>
      <p:sp>
        <p:nvSpPr>
          <p:cNvPr id="26627" name="Content Placeholder 2"/>
          <p:cNvSpPr>
            <a:spLocks noGrp="1"/>
          </p:cNvSpPr>
          <p:nvPr>
            <p:ph idx="1"/>
          </p:nvPr>
        </p:nvSpPr>
        <p:spPr>
          <a:xfrm>
            <a:off x="2057400" y="4343400"/>
            <a:ext cx="9784080" cy="2895600"/>
          </a:xfrm>
        </p:spPr>
        <p:style>
          <a:lnRef idx="1">
            <a:schemeClr val="accent4"/>
          </a:lnRef>
          <a:fillRef idx="3">
            <a:schemeClr val="accent4"/>
          </a:fillRef>
          <a:effectRef idx="2">
            <a:schemeClr val="accent4"/>
          </a:effectRef>
          <a:fontRef idx="minor">
            <a:schemeClr val="lt1"/>
          </a:fontRef>
        </p:style>
        <p:txBody>
          <a:bodyPr/>
          <a:lstStyle/>
          <a:p>
            <a:pPr marL="0" algn="ctr">
              <a:spcBef>
                <a:spcPts val="0"/>
              </a:spcBef>
              <a:buNone/>
              <a:defRPr/>
            </a:pPr>
            <a:endParaRPr lang="en-US" sz="3300" dirty="0" smtClean="0">
              <a:latin typeface="Calibri" pitchFamily="34" charset="0"/>
              <a:cs typeface="Calibri" pitchFamily="34" charset="0"/>
            </a:endParaRPr>
          </a:p>
          <a:p>
            <a:pPr marL="0" algn="ctr">
              <a:spcBef>
                <a:spcPts val="0"/>
              </a:spcBef>
              <a:buNone/>
              <a:defRPr/>
            </a:pPr>
            <a:r>
              <a:rPr lang="en-US" sz="4000" b="1" dirty="0" smtClean="0">
                <a:solidFill>
                  <a:srgbClr val="FFFF00"/>
                </a:solidFill>
                <a:latin typeface="Calibri" pitchFamily="34" charset="0"/>
                <a:cs typeface="Calibri" pitchFamily="34" charset="0"/>
              </a:rPr>
              <a:t>Give your suggestions how to meet these problems and challenges.</a:t>
            </a:r>
          </a:p>
          <a:p>
            <a:pPr marL="0" algn="ctr">
              <a:spcBef>
                <a:spcPts val="0"/>
              </a:spcBef>
              <a:buNone/>
              <a:defRPr/>
            </a:pPr>
            <a:endParaRPr lang="en-US" sz="3300" dirty="0" smtClean="0">
              <a:latin typeface="Calibri" pitchFamily="34" charset="0"/>
              <a:cs typeface="Calibri" pitchFamily="34" charset="0"/>
            </a:endParaRPr>
          </a:p>
        </p:txBody>
      </p:sp>
      <p:sp>
        <p:nvSpPr>
          <p:cNvPr id="7" name="Flowchart: Process 6"/>
          <p:cNvSpPr>
            <a:spLocks noChangeArrowheads="1"/>
          </p:cNvSpPr>
          <p:nvPr/>
        </p:nvSpPr>
        <p:spPr bwMode="auto">
          <a:xfrm flipV="1">
            <a:off x="0" y="3810000"/>
            <a:ext cx="14173200" cy="2286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457200" y="2057400"/>
            <a:ext cx="13411200" cy="1676400"/>
          </a:xfrm>
        </p:spPr>
        <p:style>
          <a:lnRef idx="0">
            <a:schemeClr val="accent4"/>
          </a:lnRef>
          <a:fillRef idx="3">
            <a:schemeClr val="accent4"/>
          </a:fillRef>
          <a:effectRef idx="3">
            <a:schemeClr val="accent4"/>
          </a:effectRef>
          <a:fontRef idx="minor">
            <a:schemeClr val="lt1"/>
          </a:fontRef>
        </p:style>
        <p:txBody>
          <a:bodyPr wrap="square" lIns="135852" tIns="67926" rIns="135852" bIns="67926" numCol="1" compatLnSpc="1">
            <a:prstTxWarp prst="textNoShape">
              <a:avLst/>
            </a:prstTxWarp>
            <a:normAutofit fontScale="90000"/>
          </a:bodyPr>
          <a:lstStyle/>
          <a:p>
            <a:pPr>
              <a:defRPr/>
            </a:pPr>
            <a:r>
              <a:rPr lang="en-US" sz="5300" b="1" dirty="0" smtClean="0">
                <a:latin typeface="Calibri" pitchFamily="34" charset="0"/>
                <a:cs typeface="Calibri" pitchFamily="34" charset="0"/>
              </a:rPr>
              <a:t/>
            </a:r>
            <a:br>
              <a:rPr lang="en-US" sz="5300" b="1" dirty="0" smtClean="0">
                <a:latin typeface="Calibri" pitchFamily="34" charset="0"/>
                <a:cs typeface="Calibri" pitchFamily="34" charset="0"/>
              </a:rPr>
            </a:br>
            <a:r>
              <a:rPr lang="en-US" sz="5300" b="1" dirty="0" smtClean="0">
                <a:solidFill>
                  <a:srgbClr val="FFFF00"/>
                </a:solidFill>
                <a:latin typeface="Calibri" pitchFamily="34" charset="0"/>
                <a:cs typeface="Calibri" pitchFamily="34" charset="0"/>
              </a:rPr>
              <a:t>Your Answer!!!!</a:t>
            </a:r>
            <a:br>
              <a:rPr lang="en-US" sz="5300" b="1" dirty="0" smtClean="0">
                <a:solidFill>
                  <a:srgbClr val="FFFF00"/>
                </a:solidFill>
                <a:latin typeface="Calibri" pitchFamily="34" charset="0"/>
                <a:cs typeface="Calibri" pitchFamily="34" charset="0"/>
              </a:rPr>
            </a:br>
            <a:r>
              <a:rPr sz="5300" b="1" smtClean="0">
                <a:solidFill>
                  <a:srgbClr val="FFFF00"/>
                </a:solidFill>
                <a:latin typeface="Calibri" pitchFamily="34" charset="0"/>
                <a:cs typeface="Calibri" pitchFamily="34" charset="0"/>
              </a:rPr>
              <a:t> </a:t>
            </a:r>
          </a:p>
        </p:txBody>
      </p:sp>
      <p:sp>
        <p:nvSpPr>
          <p:cNvPr id="26627" name="Content Placeholder 2"/>
          <p:cNvSpPr>
            <a:spLocks noGrp="1"/>
          </p:cNvSpPr>
          <p:nvPr>
            <p:ph idx="1"/>
          </p:nvPr>
        </p:nvSpPr>
        <p:spPr>
          <a:xfrm>
            <a:off x="2057400" y="4343400"/>
            <a:ext cx="10515600" cy="2895600"/>
          </a:xfrm>
        </p:spPr>
        <p:style>
          <a:lnRef idx="1">
            <a:schemeClr val="accent4"/>
          </a:lnRef>
          <a:fillRef idx="3">
            <a:schemeClr val="accent4"/>
          </a:fillRef>
          <a:effectRef idx="2">
            <a:schemeClr val="accent4"/>
          </a:effectRef>
          <a:fontRef idx="minor">
            <a:schemeClr val="lt1"/>
          </a:fontRef>
        </p:style>
        <p:txBody>
          <a:bodyPr>
            <a:normAutofit/>
          </a:bodyPr>
          <a:lstStyle/>
          <a:p>
            <a:pPr marL="0" algn="ctr">
              <a:spcBef>
                <a:spcPts val="0"/>
              </a:spcBef>
              <a:buNone/>
              <a:defRPr/>
            </a:pPr>
            <a:endParaRPr lang="en-US" sz="3300" dirty="0" smtClean="0">
              <a:latin typeface="Calibri" pitchFamily="34" charset="0"/>
              <a:cs typeface="Calibri" pitchFamily="34" charset="0"/>
            </a:endParaRPr>
          </a:p>
          <a:p>
            <a:pPr marL="0" algn="ctr">
              <a:spcBef>
                <a:spcPts val="0"/>
              </a:spcBef>
              <a:buNone/>
              <a:defRPr/>
            </a:pPr>
            <a:r>
              <a:rPr lang="en-US" sz="4000" b="1" dirty="0" smtClean="0">
                <a:solidFill>
                  <a:srgbClr val="FFFF00"/>
                </a:solidFill>
                <a:latin typeface="Calibri" pitchFamily="34" charset="0"/>
                <a:cs typeface="Calibri" pitchFamily="34" charset="0"/>
              </a:rPr>
              <a:t>Sustainable development of rural area!</a:t>
            </a:r>
          </a:p>
          <a:p>
            <a:pPr marL="0" algn="ctr">
              <a:spcBef>
                <a:spcPts val="0"/>
              </a:spcBef>
              <a:buNone/>
              <a:defRPr/>
            </a:pPr>
            <a:r>
              <a:rPr lang="en-US" sz="4000" b="1" dirty="0" smtClean="0">
                <a:solidFill>
                  <a:srgbClr val="FFFF00"/>
                </a:solidFill>
                <a:latin typeface="Calibri" pitchFamily="34" charset="0"/>
                <a:cs typeface="Calibri" pitchFamily="34" charset="0"/>
              </a:rPr>
              <a:t>Agricultural development !!</a:t>
            </a:r>
          </a:p>
          <a:p>
            <a:pPr marL="0" algn="ctr">
              <a:spcBef>
                <a:spcPts val="0"/>
              </a:spcBef>
              <a:buNone/>
              <a:defRPr/>
            </a:pPr>
            <a:r>
              <a:rPr lang="en-US" sz="4000" b="1" dirty="0" smtClean="0">
                <a:solidFill>
                  <a:srgbClr val="FFFF00"/>
                </a:solidFill>
                <a:latin typeface="Calibri" pitchFamily="34" charset="0"/>
                <a:cs typeface="Calibri" pitchFamily="34" charset="0"/>
              </a:rPr>
              <a:t>Establishment of agriculture based industry!!!</a:t>
            </a:r>
          </a:p>
          <a:p>
            <a:pPr marL="0" algn="ctr">
              <a:spcBef>
                <a:spcPts val="0"/>
              </a:spcBef>
              <a:buNone/>
              <a:defRPr/>
            </a:pPr>
            <a:endParaRPr lang="en-US" sz="3300" dirty="0" smtClean="0">
              <a:latin typeface="Calibri" pitchFamily="34" charset="0"/>
              <a:cs typeface="Calibri" pitchFamily="34" charset="0"/>
            </a:endParaRPr>
          </a:p>
        </p:txBody>
      </p:sp>
      <p:sp>
        <p:nvSpPr>
          <p:cNvPr id="7" name="Flowchart: Process 6"/>
          <p:cNvSpPr>
            <a:spLocks noChangeArrowheads="1"/>
          </p:cNvSpPr>
          <p:nvPr/>
        </p:nvSpPr>
        <p:spPr bwMode="auto">
          <a:xfrm flipV="1">
            <a:off x="0" y="3810000"/>
            <a:ext cx="14173200" cy="2286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idx="1"/>
          </p:nvPr>
        </p:nvSpPr>
        <p:spPr>
          <a:xfrm>
            <a:off x="0" y="1422400"/>
            <a:ext cx="13868400" cy="7721600"/>
          </a:xfrm>
        </p:spPr>
        <p:txBody>
          <a:bodyPr>
            <a:normAutofit fontScale="40000" lnSpcReduction="20000"/>
          </a:bodyPr>
          <a:lstStyle/>
          <a:p>
            <a:pPr marL="801907" indent="-679262" algn="just">
              <a:buClr>
                <a:srgbClr val="FF9900"/>
              </a:buClr>
              <a:buFont typeface="Wingdings" pitchFamily="2" charset="2"/>
              <a:buChar char="q"/>
            </a:pPr>
            <a:r>
              <a:rPr lang="en-US" sz="7500" dirty="0" smtClean="0">
                <a:cs typeface="Calibri" pitchFamily="34" charset="0"/>
              </a:rPr>
              <a:t>Ahmed A., J.K. Ahmed, and A. Mahmud, (2006), Making Dhaka Livable, World Bank Mimeo.</a:t>
            </a:r>
          </a:p>
          <a:p>
            <a:pPr marL="801907" indent="-679262" algn="just">
              <a:buClr>
                <a:srgbClr val="FF9900"/>
              </a:buClr>
              <a:buFont typeface="Wingdings" pitchFamily="2" charset="2"/>
              <a:buChar char="q"/>
            </a:pPr>
            <a:r>
              <a:rPr lang="en-US" sz="7500" dirty="0" smtClean="0">
                <a:cs typeface="Calibri" pitchFamily="34" charset="0"/>
              </a:rPr>
              <a:t>Bangladesh Bureau of Statistics, Statistical Year Book, from the year of 1996 to 2008.</a:t>
            </a:r>
          </a:p>
          <a:p>
            <a:pPr marL="801907" indent="-679262" algn="just">
              <a:buClr>
                <a:srgbClr val="FF9900"/>
              </a:buClr>
              <a:buFont typeface="Wingdings" pitchFamily="2" charset="2"/>
              <a:buChar char="q"/>
            </a:pPr>
            <a:r>
              <a:rPr lang="en-US" sz="7500" dirty="0" smtClean="0">
                <a:cs typeface="Calibri" pitchFamily="34" charset="0"/>
              </a:rPr>
              <a:t>Islam, N., Urbanization, Migration and Development in Bangladesh: Recent Trends </a:t>
            </a:r>
            <a:r>
              <a:rPr lang="en-US" sz="7500" dirty="0" smtClean="0">
                <a:cs typeface="Calibri" pitchFamily="34" charset="0"/>
              </a:rPr>
              <a:t>and Emerging </a:t>
            </a:r>
            <a:r>
              <a:rPr lang="en-US" sz="7500" dirty="0" smtClean="0">
                <a:cs typeface="Calibri" pitchFamily="34" charset="0"/>
              </a:rPr>
              <a:t>Issues. </a:t>
            </a:r>
          </a:p>
          <a:p>
            <a:pPr marL="801907" indent="-679262" algn="just">
              <a:buClr>
                <a:srgbClr val="FF9900"/>
              </a:buClr>
              <a:buFont typeface="Wingdings" pitchFamily="2" charset="2"/>
              <a:buChar char="q"/>
            </a:pPr>
            <a:r>
              <a:rPr lang="en-US" sz="7500" dirty="0" smtClean="0">
                <a:cs typeface="Calibri" pitchFamily="34" charset="0"/>
              </a:rPr>
              <a:t>World Bank (2007),Improving Living Conditions for the Urban Poor. </a:t>
            </a:r>
          </a:p>
          <a:p>
            <a:pPr marL="801907" indent="-679262" algn="just">
              <a:buClr>
                <a:srgbClr val="FF9900"/>
              </a:buClr>
              <a:buFont typeface="Wingdings" pitchFamily="2" charset="2"/>
              <a:buChar char="q"/>
            </a:pPr>
            <a:r>
              <a:rPr lang="en-US" sz="7500" dirty="0" smtClean="0">
                <a:cs typeface="Calibri" pitchFamily="34" charset="0"/>
              </a:rPr>
              <a:t>Urbanization in Bangladesh: Present Status and Policy Implications </a:t>
            </a:r>
            <a:r>
              <a:rPr lang="en-US" sz="7500" dirty="0" smtClean="0">
                <a:cs typeface="Calibri" pitchFamily="34" charset="0"/>
              </a:rPr>
              <a:t>-By </a:t>
            </a:r>
            <a:r>
              <a:rPr lang="en-US" sz="7500" dirty="0" smtClean="0">
                <a:cs typeface="Calibri" pitchFamily="34" charset="0"/>
              </a:rPr>
              <a:t>A.K.M. </a:t>
            </a:r>
            <a:r>
              <a:rPr lang="en-US" sz="7500" dirty="0" err="1" smtClean="0">
                <a:cs typeface="Calibri" pitchFamily="34" charset="0"/>
              </a:rPr>
              <a:t>Helal</a:t>
            </a:r>
            <a:r>
              <a:rPr lang="en-US" sz="7500" dirty="0" smtClean="0">
                <a:cs typeface="Calibri" pitchFamily="34" charset="0"/>
              </a:rPr>
              <a:t> </a:t>
            </a:r>
            <a:r>
              <a:rPr lang="en-US" sz="7500" dirty="0" err="1" smtClean="0">
                <a:cs typeface="Calibri" pitchFamily="34" charset="0"/>
              </a:rPr>
              <a:t>uz</a:t>
            </a:r>
            <a:r>
              <a:rPr lang="en-US" sz="7500" dirty="0" smtClean="0">
                <a:cs typeface="Calibri" pitchFamily="34" charset="0"/>
              </a:rPr>
              <a:t> </a:t>
            </a:r>
            <a:r>
              <a:rPr lang="en-US" sz="7500" dirty="0" err="1" smtClean="0">
                <a:cs typeface="Calibri" pitchFamily="34" charset="0"/>
              </a:rPr>
              <a:t>Zaman</a:t>
            </a:r>
            <a:endParaRPr lang="en-US" sz="7500" dirty="0" smtClean="0">
              <a:cs typeface="Calibri" pitchFamily="34" charset="0"/>
            </a:endParaRPr>
          </a:p>
          <a:p>
            <a:pPr marL="801907" indent="-679262" algn="just">
              <a:buClr>
                <a:srgbClr val="FF9900"/>
              </a:buClr>
              <a:buFont typeface="Wingdings" pitchFamily="2" charset="2"/>
              <a:buChar char="q"/>
            </a:pPr>
            <a:r>
              <a:rPr lang="en-US" sz="7500" dirty="0" smtClean="0">
                <a:cs typeface="Calibri" pitchFamily="34" charset="0"/>
              </a:rPr>
              <a:t>Agriculture </a:t>
            </a:r>
            <a:r>
              <a:rPr lang="en-US" sz="7500" dirty="0" smtClean="0">
                <a:cs typeface="Calibri" pitchFamily="34" charset="0"/>
              </a:rPr>
              <a:t>in Bangladesh: Performance Problems and Prospects </a:t>
            </a:r>
            <a:r>
              <a:rPr lang="en-US" sz="7500" dirty="0" smtClean="0">
                <a:cs typeface="Calibri" pitchFamily="34" charset="0"/>
              </a:rPr>
              <a:t>-By </a:t>
            </a:r>
            <a:r>
              <a:rPr lang="en-US" sz="7500" dirty="0" err="1" smtClean="0">
                <a:cs typeface="Calibri" pitchFamily="34" charset="0"/>
              </a:rPr>
              <a:t>Mosharaff</a:t>
            </a:r>
            <a:r>
              <a:rPr lang="en-US" sz="7500" dirty="0" smtClean="0">
                <a:cs typeface="Calibri" pitchFamily="34" charset="0"/>
              </a:rPr>
              <a:t> </a:t>
            </a:r>
            <a:r>
              <a:rPr lang="en-US" sz="7500" dirty="0" err="1" smtClean="0">
                <a:cs typeface="Calibri" pitchFamily="34" charset="0"/>
              </a:rPr>
              <a:t>Hossain</a:t>
            </a:r>
            <a:r>
              <a:rPr lang="en-US" sz="7500" dirty="0" smtClean="0">
                <a:cs typeface="Calibri" pitchFamily="34" charset="0"/>
              </a:rPr>
              <a:t>. </a:t>
            </a:r>
            <a:endParaRPr lang="en-US" sz="7500" dirty="0" smtClean="0">
              <a:cs typeface="Calibri" pitchFamily="34" charset="0"/>
            </a:endParaRPr>
          </a:p>
          <a:p>
            <a:pPr marL="801907" indent="-679262" algn="just">
              <a:buClr>
                <a:srgbClr val="FF9900"/>
              </a:buClr>
              <a:buFont typeface="Wingdings" pitchFamily="2" charset="2"/>
              <a:buChar char="q"/>
            </a:pPr>
            <a:r>
              <a:rPr lang="en-US" sz="7500" dirty="0" smtClean="0">
                <a:cs typeface="Calibri" pitchFamily="34" charset="0"/>
              </a:rPr>
              <a:t>Rural </a:t>
            </a:r>
            <a:r>
              <a:rPr lang="en-US" sz="7500" dirty="0" smtClean="0">
                <a:cs typeface="Calibri" pitchFamily="34" charset="0"/>
              </a:rPr>
              <a:t>Development in Bangladesh: Trends and Issues By Mohammad </a:t>
            </a:r>
            <a:r>
              <a:rPr lang="en-US" sz="7500" dirty="0" err="1" smtClean="0">
                <a:cs typeface="Calibri" pitchFamily="34" charset="0"/>
              </a:rPr>
              <a:t>Mohabbat</a:t>
            </a:r>
            <a:r>
              <a:rPr lang="en-US" sz="7500" dirty="0" smtClean="0">
                <a:cs typeface="Calibri" pitchFamily="34" charset="0"/>
              </a:rPr>
              <a:t> Khan, </a:t>
            </a:r>
            <a:r>
              <a:rPr lang="en-US" sz="7500" dirty="0" err="1" smtClean="0">
                <a:cs typeface="Calibri" pitchFamily="34" charset="0"/>
              </a:rPr>
              <a:t>Habib</a:t>
            </a:r>
            <a:r>
              <a:rPr lang="en-US" sz="7500" dirty="0" smtClean="0">
                <a:cs typeface="Calibri" pitchFamily="34" charset="0"/>
              </a:rPr>
              <a:t> Mohammad </a:t>
            </a:r>
            <a:r>
              <a:rPr lang="en-US" sz="7500" dirty="0" err="1" smtClean="0">
                <a:cs typeface="Calibri" pitchFamily="34" charset="0"/>
              </a:rPr>
              <a:t>Zafarullah</a:t>
            </a:r>
            <a:endParaRPr lang="en-US" sz="7500" dirty="0" smtClean="0">
              <a:cs typeface="Calibri" pitchFamily="34" charset="0"/>
            </a:endParaRPr>
          </a:p>
          <a:p>
            <a:pPr marL="801907" indent="-679262" algn="just">
              <a:buClr>
                <a:srgbClr val="FF9900"/>
              </a:buClr>
              <a:buFont typeface="Wingdings" pitchFamily="2" charset="2"/>
              <a:buChar char="q"/>
            </a:pPr>
            <a:r>
              <a:rPr lang="en-US" sz="7500" dirty="0" smtClean="0"/>
              <a:t>World </a:t>
            </a:r>
            <a:r>
              <a:rPr lang="en-US" sz="7500" dirty="0" smtClean="0"/>
              <a:t>Urbanization Prospects: The 2014 Revision, United Nations New York, 2014</a:t>
            </a:r>
          </a:p>
          <a:p>
            <a:pPr marL="801907" indent="-679262" algn="just">
              <a:buClr>
                <a:srgbClr val="FF9900"/>
              </a:buClr>
              <a:buFont typeface="Wingdings" pitchFamily="2" charset="2"/>
              <a:buChar char="q"/>
            </a:pPr>
            <a:r>
              <a:rPr lang="en-US" sz="7500" dirty="0" smtClean="0">
                <a:cs typeface="Calibri" pitchFamily="34" charset="0"/>
              </a:rPr>
              <a:t>Bangladesh </a:t>
            </a:r>
            <a:r>
              <a:rPr lang="en-US" sz="7500" dirty="0" smtClean="0">
                <a:cs typeface="Calibri" pitchFamily="34" charset="0"/>
              </a:rPr>
              <a:t>Studies: Politics, Administration, Rural Development, and Foreign Policy </a:t>
            </a:r>
            <a:r>
              <a:rPr lang="en-US" sz="7500" dirty="0" smtClean="0">
                <a:cs typeface="Calibri" pitchFamily="34" charset="0"/>
              </a:rPr>
              <a:t>-By </a:t>
            </a:r>
            <a:r>
              <a:rPr lang="en-US" sz="7500" dirty="0" smtClean="0">
                <a:cs typeface="Calibri" pitchFamily="34" charset="0"/>
              </a:rPr>
              <a:t>Mohammad </a:t>
            </a:r>
            <a:r>
              <a:rPr lang="en-US" sz="7500" dirty="0" err="1" smtClean="0">
                <a:cs typeface="Calibri" pitchFamily="34" charset="0"/>
              </a:rPr>
              <a:t>Mohabbat</a:t>
            </a:r>
            <a:r>
              <a:rPr lang="en-US" sz="7500" dirty="0" smtClean="0">
                <a:cs typeface="Calibri" pitchFamily="34" charset="0"/>
              </a:rPr>
              <a:t> Khan, </a:t>
            </a:r>
            <a:r>
              <a:rPr lang="en-US" sz="7500" dirty="0" err="1" smtClean="0">
                <a:cs typeface="Calibri" pitchFamily="34" charset="0"/>
              </a:rPr>
              <a:t>Saiyada</a:t>
            </a:r>
            <a:r>
              <a:rPr lang="en-US" sz="7500" dirty="0" smtClean="0">
                <a:cs typeface="Calibri" pitchFamily="34" charset="0"/>
              </a:rPr>
              <a:t> </a:t>
            </a:r>
            <a:r>
              <a:rPr lang="en-US" sz="7500" dirty="0" err="1" smtClean="0">
                <a:cs typeface="Calibri" pitchFamily="34" charset="0"/>
              </a:rPr>
              <a:t>Anoyara</a:t>
            </a:r>
            <a:r>
              <a:rPr lang="en-US" sz="7500" dirty="0" smtClean="0">
                <a:cs typeface="Calibri" pitchFamily="34" charset="0"/>
              </a:rPr>
              <a:t> </a:t>
            </a:r>
            <a:r>
              <a:rPr lang="en-US" sz="7500" dirty="0" err="1" smtClean="0">
                <a:cs typeface="Calibri" pitchFamily="34" charset="0"/>
              </a:rPr>
              <a:t>Hosena</a:t>
            </a:r>
            <a:endParaRPr lang="en-US" sz="7500" dirty="0" smtClean="0">
              <a:cs typeface="Calibri" pitchFamily="34" charset="0"/>
            </a:endParaRPr>
          </a:p>
          <a:p>
            <a:pPr marL="801907" indent="-679262" algn="just">
              <a:buClr>
                <a:srgbClr val="FF9900"/>
              </a:buClr>
              <a:buFont typeface="Wingdings 2" pitchFamily="18" charset="2"/>
              <a:buAutoNum type="arabicPeriod"/>
            </a:pPr>
            <a:endParaRPr lang="en-US" sz="3300" dirty="0" smtClean="0">
              <a:latin typeface="Calibri" pitchFamily="34" charset="0"/>
              <a:cs typeface="Calibri" pitchFamily="34" charset="0"/>
            </a:endParaRPr>
          </a:p>
        </p:txBody>
      </p:sp>
      <p:sp>
        <p:nvSpPr>
          <p:cNvPr id="2" name="Title 1"/>
          <p:cNvSpPr>
            <a:spLocks noGrp="1"/>
          </p:cNvSpPr>
          <p:nvPr>
            <p:ph type="title"/>
          </p:nvPr>
        </p:nvSpPr>
        <p:spPr>
          <a:xfrm>
            <a:off x="0" y="0"/>
            <a:ext cx="14630400" cy="1219200"/>
          </a:xfrm>
        </p:spPr>
        <p:txBody>
          <a:bodyPr>
            <a:noAutofit/>
          </a:bodyPr>
          <a:lstStyle/>
          <a:p>
            <a:pPr>
              <a:defRPr/>
            </a:pPr>
            <a:r>
              <a:rPr lang="en-US" sz="4800" b="1" dirty="0" smtClean="0">
                <a:solidFill>
                  <a:srgbClr val="FFFF00"/>
                </a:solidFill>
                <a:latin typeface="Calibri" pitchFamily="34" charset="0"/>
                <a:cs typeface="Calibri" pitchFamily="34" charset="0"/>
              </a:rPr>
              <a:t>References</a:t>
            </a:r>
            <a:endParaRPr lang="en-US" sz="4800" b="1" dirty="0">
              <a:solidFill>
                <a:srgbClr val="FFFF00"/>
              </a:solidFill>
              <a:latin typeface="Calibri" pitchFamily="34" charset="0"/>
              <a:cs typeface="Calibri" pitchFamily="34" charset="0"/>
            </a:endParaRPr>
          </a:p>
        </p:txBody>
      </p:sp>
      <p:sp>
        <p:nvSpPr>
          <p:cNvPr id="4" name="Flowchart: Process 3"/>
          <p:cNvSpPr>
            <a:spLocks noChangeArrowheads="1"/>
          </p:cNvSpPr>
          <p:nvPr/>
        </p:nvSpPr>
        <p:spPr bwMode="auto">
          <a:xfrm flipV="1">
            <a:off x="0" y="1066800"/>
            <a:ext cx="14173200" cy="76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630400" cy="1016000"/>
          </a:xfrm>
        </p:spPr>
        <p:txBody>
          <a:bodyPr>
            <a:normAutofit fontScale="90000"/>
          </a:bodyPr>
          <a:lstStyle/>
          <a:p>
            <a:pPr>
              <a:defRPr/>
            </a:pPr>
            <a:r>
              <a:rPr sz="5900" b="1" smtClean="0">
                <a:solidFill>
                  <a:srgbClr val="FFFF00"/>
                </a:solidFill>
                <a:effectLst>
                  <a:outerShdw blurRad="38100" dist="38100" dir="2700000" algn="tl">
                    <a:srgbClr val="000000">
                      <a:alpha val="43137"/>
                    </a:srgbClr>
                  </a:outerShdw>
                </a:effectLst>
                <a:latin typeface="Calibri" pitchFamily="34" charset="0"/>
                <a:cs typeface="Calibri" pitchFamily="34" charset="0"/>
              </a:rPr>
              <a:t>Urbanization: Development Trend </a:t>
            </a:r>
            <a:endParaRPr sz="5900" b="1">
              <a:solidFill>
                <a:srgbClr val="FFFF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5" name="Flowchart: Process 4"/>
          <p:cNvSpPr>
            <a:spLocks noChangeArrowheads="1"/>
          </p:cNvSpPr>
          <p:nvPr/>
        </p:nvSpPr>
        <p:spPr bwMode="auto">
          <a:xfrm>
            <a:off x="0" y="9144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
        <p:nvSpPr>
          <p:cNvPr id="6" name="Content Placeholder 5"/>
          <p:cNvSpPr>
            <a:spLocks noGrp="1"/>
          </p:cNvSpPr>
          <p:nvPr>
            <p:ph idx="1"/>
          </p:nvPr>
        </p:nvSpPr>
        <p:spPr>
          <a:xfrm>
            <a:off x="731520" y="1447801"/>
            <a:ext cx="13167360" cy="6720418"/>
          </a:xfrm>
        </p:spPr>
        <p:txBody>
          <a:bodyPr>
            <a:normAutofit fontScale="70000" lnSpcReduction="20000"/>
          </a:bodyPr>
          <a:lstStyle/>
          <a:p>
            <a:pPr algn="just"/>
            <a:r>
              <a:rPr lang="en-US" sz="5100" dirty="0" smtClean="0"/>
              <a:t>Globally, more people live in urban areas than in rural areas, with </a:t>
            </a:r>
            <a:r>
              <a:rPr lang="en-US" sz="5100" b="1" dirty="0" smtClean="0"/>
              <a:t>54 per cent </a:t>
            </a:r>
            <a:r>
              <a:rPr lang="en-US" sz="5100" dirty="0" smtClean="0"/>
              <a:t>of the world’s population residing in urban areas in 2014. In 1950, </a:t>
            </a:r>
            <a:r>
              <a:rPr lang="en-US" sz="5100" b="1" dirty="0" smtClean="0"/>
              <a:t>30 per cent </a:t>
            </a:r>
            <a:r>
              <a:rPr lang="en-US" sz="5100" dirty="0" smtClean="0"/>
              <a:t>of the world’s population was urban, and by </a:t>
            </a:r>
            <a:r>
              <a:rPr lang="en-US" sz="5100" b="1" dirty="0" smtClean="0"/>
              <a:t>2050, 66 per cent </a:t>
            </a:r>
            <a:r>
              <a:rPr lang="en-US" sz="5100" dirty="0" smtClean="0"/>
              <a:t>of the world’s population is projected to be urban.</a:t>
            </a:r>
          </a:p>
          <a:p>
            <a:pPr algn="just">
              <a:buNone/>
            </a:pPr>
            <a:endParaRPr lang="en-US" sz="5100" dirty="0" smtClean="0"/>
          </a:p>
          <a:p>
            <a:pPr algn="just"/>
            <a:r>
              <a:rPr lang="en-US" sz="5100" dirty="0" smtClean="0"/>
              <a:t>Today, the most urbanized regions include </a:t>
            </a:r>
            <a:r>
              <a:rPr lang="en-US" sz="5100" b="1" dirty="0" smtClean="0"/>
              <a:t>Northern America (82 per cent </a:t>
            </a:r>
            <a:r>
              <a:rPr lang="en-US" sz="5100" dirty="0" smtClean="0"/>
              <a:t>living in urban areas in 2014), </a:t>
            </a:r>
            <a:r>
              <a:rPr lang="en-US" sz="5100" b="1" dirty="0" smtClean="0"/>
              <a:t>Latin America and the Caribbean </a:t>
            </a:r>
            <a:r>
              <a:rPr lang="en-US" sz="5100" dirty="0" smtClean="0"/>
              <a:t>(80 percent), and </a:t>
            </a:r>
            <a:r>
              <a:rPr lang="en-US" sz="5100" b="1" dirty="0" smtClean="0"/>
              <a:t>Europe (73 </a:t>
            </a:r>
            <a:r>
              <a:rPr lang="en-US" sz="5100" dirty="0" smtClean="0"/>
              <a:t>per cent). In contrast, Africa and Asia remain mostly rural, </a:t>
            </a:r>
            <a:r>
              <a:rPr lang="en-US" sz="5100" b="1" dirty="0" smtClean="0"/>
              <a:t>with 40 and 48 </a:t>
            </a:r>
            <a:r>
              <a:rPr lang="en-US" sz="5100" dirty="0" smtClean="0"/>
              <a:t>percent of their respective populations living in urban areas. All regions are expected to urbanize further over the coming decades. Africa and Asia are urbanizing faster than the other regions and are projected to </a:t>
            </a:r>
            <a:r>
              <a:rPr lang="en-US" sz="5100" b="1" dirty="0" smtClean="0"/>
              <a:t>become 56 and 64 per cent urban, respectively, by 2050.</a:t>
            </a:r>
          </a:p>
          <a:p>
            <a:pPr>
              <a:buNone/>
            </a:pPr>
            <a:endParaRPr lang="en-US" dirty="0"/>
          </a:p>
        </p:txBody>
      </p:sp>
      <p:sp>
        <p:nvSpPr>
          <p:cNvPr id="8" name="Rectangle 7"/>
          <p:cNvSpPr/>
          <p:nvPr/>
        </p:nvSpPr>
        <p:spPr>
          <a:xfrm>
            <a:off x="4648200" y="8077200"/>
            <a:ext cx="9982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600" dirty="0" smtClean="0">
                <a:solidFill>
                  <a:srgbClr val="FFFF00"/>
                </a:solidFill>
              </a:rPr>
              <a:t>Source: World </a:t>
            </a:r>
            <a:r>
              <a:rPr lang="en-US" sz="3600" dirty="0" smtClean="0">
                <a:solidFill>
                  <a:srgbClr val="FFFF00"/>
                </a:solidFill>
              </a:rPr>
              <a:t>Urbanization Trends 2014: Key Facts</a:t>
            </a:r>
            <a:endParaRPr lang="en-US" sz="3600" dirty="0">
              <a:solidFill>
                <a:srgbClr val="FFFF00"/>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630400" cy="1016000"/>
          </a:xfrm>
        </p:spPr>
        <p:txBody>
          <a:bodyPr>
            <a:normAutofit fontScale="90000"/>
          </a:bodyPr>
          <a:lstStyle/>
          <a:p>
            <a:pPr>
              <a:defRPr/>
            </a:pPr>
            <a:r>
              <a:rPr sz="5900" b="1" smtClean="0">
                <a:solidFill>
                  <a:srgbClr val="FFFF00"/>
                </a:solidFill>
                <a:effectLst>
                  <a:outerShdw blurRad="38100" dist="38100" dir="2700000" algn="tl">
                    <a:srgbClr val="000000">
                      <a:alpha val="43137"/>
                    </a:srgbClr>
                  </a:outerShdw>
                </a:effectLst>
                <a:latin typeface="Calibri" pitchFamily="34" charset="0"/>
                <a:cs typeface="Calibri" pitchFamily="34" charset="0"/>
              </a:rPr>
              <a:t>Urbanization: Development Trend </a:t>
            </a:r>
            <a:endParaRPr sz="5900" b="1">
              <a:solidFill>
                <a:srgbClr val="FFFF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5" name="Flowchart: Process 4"/>
          <p:cNvSpPr>
            <a:spLocks noChangeArrowheads="1"/>
          </p:cNvSpPr>
          <p:nvPr/>
        </p:nvSpPr>
        <p:spPr bwMode="auto">
          <a:xfrm>
            <a:off x="0" y="9144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
        <p:nvSpPr>
          <p:cNvPr id="6" name="Content Placeholder 5"/>
          <p:cNvSpPr>
            <a:spLocks noGrp="1"/>
          </p:cNvSpPr>
          <p:nvPr>
            <p:ph idx="1"/>
          </p:nvPr>
        </p:nvSpPr>
        <p:spPr>
          <a:xfrm>
            <a:off x="731520" y="1981199"/>
            <a:ext cx="13167360" cy="6187019"/>
          </a:xfrm>
        </p:spPr>
        <p:txBody>
          <a:bodyPr>
            <a:normAutofit/>
          </a:bodyPr>
          <a:lstStyle/>
          <a:p>
            <a:pPr algn="just"/>
            <a:r>
              <a:rPr lang="en-US" sz="3600" dirty="0" smtClean="0"/>
              <a:t>The urban population of the world has grown rapidly </a:t>
            </a:r>
            <a:r>
              <a:rPr lang="en-US" sz="3600" b="1" dirty="0" smtClean="0"/>
              <a:t>since 1950, from 746 million to 3.9 billion in 2014. </a:t>
            </a:r>
            <a:r>
              <a:rPr lang="en-US" sz="3600" dirty="0" smtClean="0"/>
              <a:t>Asia, despite its lower level of urbanization, is home to 53 per cent of the world’s urban population, followed by Europe (14 per cent) and Latin America and the Caribbean (</a:t>
            </a:r>
            <a:r>
              <a:rPr lang="en-US" sz="3600" dirty="0" smtClean="0"/>
              <a:t>13). Continuing </a:t>
            </a:r>
            <a:r>
              <a:rPr lang="en-US" sz="3600" dirty="0" smtClean="0"/>
              <a:t>population growth and urbanization are projected to add 2.5 billion people to the world’s urban population by 2050, with nearly 90 per cent of the increase concentrated in Asia and Africa.</a:t>
            </a:r>
          </a:p>
          <a:p>
            <a:pPr>
              <a:buNone/>
            </a:pPr>
            <a:endParaRPr lang="en-US" dirty="0"/>
          </a:p>
        </p:txBody>
      </p:sp>
      <p:sp>
        <p:nvSpPr>
          <p:cNvPr id="8" name="Rectangle 7"/>
          <p:cNvSpPr/>
          <p:nvPr/>
        </p:nvSpPr>
        <p:spPr>
          <a:xfrm>
            <a:off x="4648200" y="7239000"/>
            <a:ext cx="9982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600" dirty="0" smtClean="0">
                <a:solidFill>
                  <a:srgbClr val="FFFF00"/>
                </a:solidFill>
              </a:rPr>
              <a:t>Source: World </a:t>
            </a:r>
            <a:r>
              <a:rPr lang="en-US" sz="3600" dirty="0" smtClean="0">
                <a:solidFill>
                  <a:srgbClr val="FFFF00"/>
                </a:solidFill>
              </a:rPr>
              <a:t>Urbanization Trends 2014: Key Facts</a:t>
            </a:r>
            <a:endParaRPr lang="en-US" sz="3600" dirty="0">
              <a:solidFill>
                <a:srgbClr val="FFFF00"/>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243840" y="1117600"/>
            <a:ext cx="8168640" cy="8636000"/>
          </a:xfrm>
        </p:spPr>
        <p:txBody>
          <a:bodyPr>
            <a:normAutofit/>
          </a:bodyPr>
          <a:lstStyle/>
          <a:p>
            <a:pPr marL="0" indent="0" algn="just">
              <a:spcBef>
                <a:spcPct val="0"/>
              </a:spcBef>
              <a:buNone/>
            </a:pPr>
            <a:r>
              <a:rPr lang="en-US" sz="4000" b="1" dirty="0" smtClean="0">
                <a:solidFill>
                  <a:srgbClr val="FF0000"/>
                </a:solidFill>
                <a:latin typeface="Calibri" pitchFamily="34" charset="0"/>
                <a:cs typeface="Calibri" pitchFamily="34" charset="0"/>
              </a:rPr>
              <a:t>International Perspective</a:t>
            </a:r>
          </a:p>
          <a:p>
            <a:pPr marL="0" indent="0" algn="just">
              <a:spcBef>
                <a:spcPct val="0"/>
              </a:spcBef>
              <a:buNone/>
            </a:pPr>
            <a:r>
              <a:rPr lang="en-US" sz="3200" dirty="0" smtClean="0">
                <a:latin typeface="Calibri" pitchFamily="34" charset="0"/>
                <a:cs typeface="Calibri" pitchFamily="34" charset="0"/>
              </a:rPr>
              <a:t>The United States and most European nations began to urbanize heavily in the 19th century. One of the most profound effects of the Industrial Revolution, which developed rapidly in England during 1750-1850 and spread to the continent after the Napoleonic Wars, was to stimulate the growth of cities. </a:t>
            </a:r>
            <a:r>
              <a:rPr lang="en-US" sz="3200" b="1" dirty="0" smtClean="0">
                <a:latin typeface="Calibri" pitchFamily="34" charset="0"/>
                <a:cs typeface="Calibri" pitchFamily="34" charset="0"/>
              </a:rPr>
              <a:t>Throughout</a:t>
            </a:r>
            <a:r>
              <a:rPr lang="en-US" sz="3200" dirty="0" smtClean="0">
                <a:latin typeface="Calibri" pitchFamily="34" charset="0"/>
                <a:cs typeface="Calibri" pitchFamily="34" charset="0"/>
              </a:rPr>
              <a:t> </a:t>
            </a:r>
            <a:r>
              <a:rPr lang="en-US" sz="3200" b="1" dirty="0" smtClean="0">
                <a:latin typeface="Calibri" pitchFamily="34" charset="0"/>
                <a:cs typeface="Calibri" pitchFamily="34" charset="0"/>
              </a:rPr>
              <a:t>Europe, only 17% of the population lived in cities in 1801. By 1851, the percentage increased to 35%, and by 1891, it was 54%. </a:t>
            </a:r>
            <a:r>
              <a:rPr lang="en-US" sz="3200" dirty="0" smtClean="0">
                <a:latin typeface="Calibri" pitchFamily="34" charset="0"/>
                <a:cs typeface="Calibri" pitchFamily="34" charset="0"/>
              </a:rPr>
              <a:t>On the other hand, </a:t>
            </a:r>
            <a:r>
              <a:rPr lang="en-US" sz="3200" b="1" dirty="0" smtClean="0">
                <a:latin typeface="Calibri" pitchFamily="34" charset="0"/>
                <a:cs typeface="Calibri" pitchFamily="34" charset="0"/>
              </a:rPr>
              <a:t>in 1800, only about 5% of the U.S. population lived in cities. By the late 1900s, this number had climbed to 80%. </a:t>
            </a:r>
            <a:r>
              <a:rPr lang="en-US" sz="3200" dirty="0" smtClean="0">
                <a:latin typeface="Calibri" pitchFamily="34" charset="0"/>
                <a:cs typeface="Calibri" pitchFamily="34" charset="0"/>
              </a:rPr>
              <a:t>Today, more than half of the world's population lives in cities.</a:t>
            </a:r>
          </a:p>
        </p:txBody>
      </p:sp>
      <p:sp>
        <p:nvSpPr>
          <p:cNvPr id="2" name="Title 1"/>
          <p:cNvSpPr>
            <a:spLocks noGrp="1"/>
          </p:cNvSpPr>
          <p:nvPr>
            <p:ph type="title"/>
          </p:nvPr>
        </p:nvSpPr>
        <p:spPr>
          <a:xfrm>
            <a:off x="0" y="0"/>
            <a:ext cx="14630400" cy="1016000"/>
          </a:xfrm>
        </p:spPr>
        <p:txBody>
          <a:bodyPr>
            <a:normAutofit fontScale="90000"/>
          </a:bodyPr>
          <a:lstStyle/>
          <a:p>
            <a:pPr>
              <a:defRPr/>
            </a:pPr>
            <a:r>
              <a:rPr sz="5900" b="1" smtClean="0">
                <a:solidFill>
                  <a:srgbClr val="FFFF00"/>
                </a:solidFill>
                <a:effectLst>
                  <a:outerShdw blurRad="38100" dist="38100" dir="2700000" algn="tl">
                    <a:srgbClr val="000000">
                      <a:alpha val="43137"/>
                    </a:srgbClr>
                  </a:outerShdw>
                </a:effectLst>
                <a:latin typeface="Calibri" pitchFamily="34" charset="0"/>
                <a:cs typeface="Calibri" pitchFamily="34" charset="0"/>
              </a:rPr>
              <a:t>Urbanization: Development Trend </a:t>
            </a:r>
            <a:endParaRPr sz="5900" b="1">
              <a:solidFill>
                <a:srgbClr val="FFFF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8196" name="Rectangle 3"/>
          <p:cNvSpPr>
            <a:spLocks noChangeArrowheads="1"/>
          </p:cNvSpPr>
          <p:nvPr/>
        </p:nvSpPr>
        <p:spPr bwMode="auto">
          <a:xfrm>
            <a:off x="8778240" y="1117601"/>
            <a:ext cx="5486400" cy="8262480"/>
          </a:xfrm>
          <a:prstGeom prst="rect">
            <a:avLst/>
          </a:prstGeom>
          <a:noFill/>
          <a:ln w="9525">
            <a:noFill/>
            <a:miter lim="800000"/>
            <a:headEnd/>
            <a:tailEnd/>
          </a:ln>
        </p:spPr>
        <p:txBody>
          <a:bodyPr wrap="square" lIns="135852" tIns="67926" rIns="135852" bIns="67926">
            <a:spAutoFit/>
          </a:bodyPr>
          <a:lstStyle/>
          <a:p>
            <a:pPr algn="ctr"/>
            <a:r>
              <a:rPr lang="en-US" sz="3000" b="1" dirty="0" smtClean="0">
                <a:solidFill>
                  <a:srgbClr val="FF0000"/>
                </a:solidFill>
                <a:latin typeface="Calibri" pitchFamily="34" charset="0"/>
                <a:cs typeface="Calibri" pitchFamily="34" charset="0"/>
              </a:rPr>
              <a:t>World </a:t>
            </a:r>
            <a:r>
              <a:rPr lang="en-US" sz="3000" b="1" dirty="0">
                <a:solidFill>
                  <a:srgbClr val="FF0000"/>
                </a:solidFill>
                <a:latin typeface="Calibri" pitchFamily="34" charset="0"/>
                <a:cs typeface="Calibri" pitchFamily="34" charset="0"/>
              </a:rPr>
              <a:t>Urbanization, </a:t>
            </a:r>
            <a:r>
              <a:rPr lang="en-US" sz="3000" b="1" dirty="0" smtClean="0">
                <a:solidFill>
                  <a:srgbClr val="FF0000"/>
                </a:solidFill>
                <a:latin typeface="Calibri" pitchFamily="34" charset="0"/>
                <a:cs typeface="Calibri" pitchFamily="34" charset="0"/>
              </a:rPr>
              <a:t>2011</a:t>
            </a:r>
            <a:endParaRPr lang="en-US" dirty="0">
              <a:solidFill>
                <a:srgbClr val="FF0000"/>
              </a:solidFill>
              <a:latin typeface="Calibri" pitchFamily="34" charset="0"/>
              <a:cs typeface="Calibri" pitchFamily="34" charset="0"/>
            </a:endParaRPr>
          </a:p>
          <a:p>
            <a:r>
              <a:rPr lang="en-US" sz="3000" b="1" dirty="0">
                <a:solidFill>
                  <a:srgbClr val="000000"/>
                </a:solidFill>
                <a:latin typeface="Calibri" pitchFamily="34" charset="0"/>
                <a:cs typeface="Calibri" pitchFamily="34" charset="0"/>
              </a:rPr>
              <a:t>World </a:t>
            </a:r>
            <a:r>
              <a:rPr lang="en-US" sz="3000" dirty="0">
                <a:solidFill>
                  <a:srgbClr val="000000"/>
                </a:solidFill>
                <a:latin typeface="Calibri" pitchFamily="34" charset="0"/>
                <a:cs typeface="Calibri" pitchFamily="34" charset="0"/>
              </a:rPr>
              <a:t>			</a:t>
            </a:r>
            <a:r>
              <a:rPr lang="en-US" sz="3000" b="1" dirty="0">
                <a:solidFill>
                  <a:srgbClr val="000000"/>
                </a:solidFill>
                <a:latin typeface="Calibri" pitchFamily="34" charset="0"/>
                <a:cs typeface="Calibri" pitchFamily="34" charset="0"/>
              </a:rPr>
              <a:t>52.1 </a:t>
            </a:r>
            <a:r>
              <a:rPr lang="en-US" sz="3000" dirty="0">
                <a:solidFill>
                  <a:srgbClr val="000000"/>
                </a:solidFill>
                <a:latin typeface="Calibri" pitchFamily="34" charset="0"/>
                <a:cs typeface="Calibri" pitchFamily="34" charset="0"/>
              </a:rPr>
              <a:t>Africa 			39.6 Asia 			45.0 </a:t>
            </a:r>
          </a:p>
          <a:p>
            <a:r>
              <a:rPr lang="en-US" sz="3000" dirty="0">
                <a:solidFill>
                  <a:srgbClr val="000000"/>
                </a:solidFill>
                <a:latin typeface="Calibri" pitchFamily="34" charset="0"/>
                <a:cs typeface="Calibri" pitchFamily="34" charset="0"/>
              </a:rPr>
              <a:t>Eastern Asia 		55.6 </a:t>
            </a:r>
          </a:p>
          <a:p>
            <a:r>
              <a:rPr lang="en-US" sz="3000" b="1" dirty="0">
                <a:solidFill>
                  <a:srgbClr val="000000"/>
                </a:solidFill>
                <a:latin typeface="Calibri" pitchFamily="34" charset="0"/>
                <a:cs typeface="Calibri" pitchFamily="34" charset="0"/>
              </a:rPr>
              <a:t>South-Central Asia	32.8 </a:t>
            </a:r>
            <a:endParaRPr lang="en-US" sz="3000" dirty="0">
              <a:solidFill>
                <a:srgbClr val="000000"/>
              </a:solidFill>
              <a:latin typeface="Calibri" pitchFamily="34" charset="0"/>
              <a:cs typeface="Calibri" pitchFamily="34" charset="0"/>
            </a:endParaRPr>
          </a:p>
          <a:p>
            <a:r>
              <a:rPr lang="en-US" sz="3000" dirty="0">
                <a:solidFill>
                  <a:srgbClr val="000000"/>
                </a:solidFill>
                <a:latin typeface="Calibri" pitchFamily="34" charset="0"/>
                <a:cs typeface="Calibri" pitchFamily="34" charset="0"/>
              </a:rPr>
              <a:t>South-Eastern Asia  	44.7 </a:t>
            </a:r>
          </a:p>
          <a:p>
            <a:r>
              <a:rPr lang="en-US" sz="3000" dirty="0">
                <a:solidFill>
                  <a:srgbClr val="000000"/>
                </a:solidFill>
                <a:latin typeface="Calibri" pitchFamily="34" charset="0"/>
                <a:cs typeface="Calibri" pitchFamily="34" charset="0"/>
              </a:rPr>
              <a:t>Western Asia 		67.9 </a:t>
            </a:r>
          </a:p>
          <a:p>
            <a:r>
              <a:rPr lang="en-US" sz="3000" dirty="0">
                <a:solidFill>
                  <a:srgbClr val="000000"/>
                </a:solidFill>
                <a:latin typeface="Calibri" pitchFamily="34" charset="0"/>
                <a:cs typeface="Calibri" pitchFamily="34" charset="0"/>
              </a:rPr>
              <a:t>Southern Asia 		32.6 </a:t>
            </a:r>
          </a:p>
          <a:p>
            <a:r>
              <a:rPr lang="en-US" sz="3000" dirty="0">
                <a:solidFill>
                  <a:srgbClr val="000000"/>
                </a:solidFill>
                <a:latin typeface="Calibri" pitchFamily="34" charset="0"/>
                <a:cs typeface="Calibri" pitchFamily="34" charset="0"/>
              </a:rPr>
              <a:t>India 			31.2 </a:t>
            </a:r>
          </a:p>
          <a:p>
            <a:r>
              <a:rPr lang="en-US" sz="3000" dirty="0">
                <a:solidFill>
                  <a:srgbClr val="000000"/>
                </a:solidFill>
                <a:latin typeface="Calibri" pitchFamily="34" charset="0"/>
                <a:cs typeface="Calibri" pitchFamily="34" charset="0"/>
              </a:rPr>
              <a:t>Pakistan 		36.2 </a:t>
            </a:r>
          </a:p>
          <a:p>
            <a:r>
              <a:rPr lang="en-US" sz="3000" b="1" dirty="0">
                <a:solidFill>
                  <a:srgbClr val="000000"/>
                </a:solidFill>
                <a:latin typeface="Calibri" pitchFamily="34" charset="0"/>
                <a:cs typeface="Calibri" pitchFamily="34" charset="0"/>
              </a:rPr>
              <a:t>Bangladesh </a:t>
            </a:r>
            <a:r>
              <a:rPr lang="en-US" sz="3000" dirty="0">
                <a:solidFill>
                  <a:srgbClr val="000000"/>
                </a:solidFill>
                <a:latin typeface="Calibri" pitchFamily="34" charset="0"/>
                <a:cs typeface="Calibri" pitchFamily="34" charset="0"/>
              </a:rPr>
              <a:t>		</a:t>
            </a:r>
            <a:r>
              <a:rPr lang="en-US" sz="3000" b="1" dirty="0">
                <a:solidFill>
                  <a:srgbClr val="000000"/>
                </a:solidFill>
                <a:latin typeface="Calibri" pitchFamily="34" charset="0"/>
                <a:cs typeface="Calibri" pitchFamily="34" charset="0"/>
              </a:rPr>
              <a:t>28.4 </a:t>
            </a:r>
            <a:endParaRPr lang="en-US" sz="3000" dirty="0">
              <a:solidFill>
                <a:srgbClr val="000000"/>
              </a:solidFill>
              <a:latin typeface="Calibri" pitchFamily="34" charset="0"/>
              <a:cs typeface="Calibri" pitchFamily="34" charset="0"/>
            </a:endParaRPr>
          </a:p>
          <a:p>
            <a:r>
              <a:rPr lang="en-US" sz="3000" dirty="0">
                <a:solidFill>
                  <a:srgbClr val="000000"/>
                </a:solidFill>
                <a:latin typeface="Calibri" pitchFamily="34" charset="0"/>
                <a:cs typeface="Calibri" pitchFamily="34" charset="0"/>
              </a:rPr>
              <a:t>Europe 			72.9 </a:t>
            </a:r>
          </a:p>
          <a:p>
            <a:r>
              <a:rPr lang="en-US" sz="3000" dirty="0">
                <a:solidFill>
                  <a:srgbClr val="000000"/>
                </a:solidFill>
                <a:latin typeface="Calibri" pitchFamily="34" charset="0"/>
                <a:cs typeface="Calibri" pitchFamily="34" charset="0"/>
              </a:rPr>
              <a:t>Latin America 		79.1 </a:t>
            </a:r>
          </a:p>
          <a:p>
            <a:r>
              <a:rPr lang="en-US" sz="3000" dirty="0">
                <a:solidFill>
                  <a:srgbClr val="000000"/>
                </a:solidFill>
                <a:latin typeface="Calibri" pitchFamily="34" charset="0"/>
                <a:cs typeface="Calibri" pitchFamily="34" charset="0"/>
              </a:rPr>
              <a:t>North America 		82.2 </a:t>
            </a:r>
          </a:p>
          <a:p>
            <a:r>
              <a:rPr lang="en-US" sz="3000" dirty="0">
                <a:solidFill>
                  <a:srgbClr val="000000"/>
                </a:solidFill>
                <a:latin typeface="Calibri" pitchFamily="34" charset="0"/>
                <a:cs typeface="Calibri" pitchFamily="34" charset="0"/>
              </a:rPr>
              <a:t>Oceania 			88.7 </a:t>
            </a:r>
          </a:p>
          <a:p>
            <a:pPr algn="r"/>
            <a:r>
              <a:rPr lang="en-US" sz="2400" b="1" dirty="0">
                <a:solidFill>
                  <a:srgbClr val="000000"/>
                </a:solidFill>
                <a:latin typeface="Calibri" pitchFamily="34" charset="0"/>
                <a:cs typeface="Calibri" pitchFamily="34" charset="0"/>
              </a:rPr>
              <a:t>Source: </a:t>
            </a:r>
            <a:r>
              <a:rPr lang="en-US" sz="2400" dirty="0">
                <a:solidFill>
                  <a:srgbClr val="000000"/>
                </a:solidFill>
                <a:latin typeface="Calibri" pitchFamily="34" charset="0"/>
                <a:cs typeface="Calibri" pitchFamily="34" charset="0"/>
              </a:rPr>
              <a:t>World Urbanization Prospects: The 2011 Revision. 	</a:t>
            </a:r>
          </a:p>
        </p:txBody>
      </p:sp>
      <p:sp>
        <p:nvSpPr>
          <p:cNvPr id="5" name="Flowchart: Process 4"/>
          <p:cNvSpPr>
            <a:spLocks noChangeArrowheads="1"/>
          </p:cNvSpPr>
          <p:nvPr/>
        </p:nvSpPr>
        <p:spPr bwMode="auto">
          <a:xfrm>
            <a:off x="0" y="9144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2050" name="Picture 2" descr="E:\Work\Work(edu)\Bangladesh Study\Percentage_of_Population_Living_in_urban_areas_1950-2050.png"/>
          <p:cNvPicPr>
            <a:picLocks noChangeAspect="1" noChangeArrowheads="1"/>
          </p:cNvPicPr>
          <p:nvPr/>
        </p:nvPicPr>
        <p:blipFill>
          <a:blip r:embed="rId2"/>
          <a:srcRect/>
          <a:stretch>
            <a:fillRect/>
          </a:stretch>
        </p:blipFill>
        <p:spPr bwMode="auto">
          <a:xfrm>
            <a:off x="0" y="1727200"/>
            <a:ext cx="14630400" cy="7416800"/>
          </a:xfrm>
          <a:prstGeom prst="rect">
            <a:avLst/>
          </a:prstGeom>
          <a:noFill/>
        </p:spPr>
      </p:pic>
      <p:sp>
        <p:nvSpPr>
          <p:cNvPr id="7" name="Title 1"/>
          <p:cNvSpPr>
            <a:spLocks noGrp="1"/>
          </p:cNvSpPr>
          <p:nvPr>
            <p:ph type="title"/>
          </p:nvPr>
        </p:nvSpPr>
        <p:spPr>
          <a:xfrm>
            <a:off x="0" y="812800"/>
            <a:ext cx="14630400" cy="812800"/>
          </a:xfrm>
        </p:spPr>
        <p:txBody>
          <a:bodyPr>
            <a:normAutofit/>
          </a:bodyPr>
          <a:lstStyle/>
          <a:p>
            <a:pPr algn="ctr"/>
            <a:r>
              <a:rPr lang="en-US" sz="3300" b="1"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International Perspective : Urbanization Prospects</a:t>
            </a:r>
            <a:endParaRPr lang="en-US" sz="3300" b="1" dirty="0">
              <a:solidFill>
                <a:srgbClr val="FF00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8" name="Title 1"/>
          <p:cNvSpPr txBox="1">
            <a:spLocks/>
          </p:cNvSpPr>
          <p:nvPr/>
        </p:nvSpPr>
        <p:spPr>
          <a:xfrm>
            <a:off x="0" y="0"/>
            <a:ext cx="14630400" cy="1016000"/>
          </a:xfrm>
          <a:prstGeom prst="rect">
            <a:avLst/>
          </a:prstGeom>
          <a:ln w="6350" cap="rnd">
            <a:noFill/>
          </a:ln>
        </p:spPr>
        <p:txBody>
          <a:bodyPr vert="horz" lIns="135852" tIns="67926" rIns="135852" bIns="67926" rtlCol="0" anchor="b" anchorCtr="0">
            <a:normAutofit lnSpcReduction="10000"/>
          </a:bodyPr>
          <a:lstStyle/>
          <a:p>
            <a:pPr algn="ctr">
              <a:spcBef>
                <a:spcPct val="0"/>
              </a:spcBef>
              <a:defRPr/>
            </a:pPr>
            <a:r>
              <a:rPr lang="en-US" sz="5900" b="1" spc="-149" dirty="0" smtClean="0">
                <a:ln w="3200">
                  <a:solidFill>
                    <a:schemeClr val="bg2">
                      <a:shade val="75000"/>
                      <a:alpha val="25000"/>
                    </a:schemeClr>
                  </a:solidFill>
                  <a:prstDash val="solid"/>
                  <a:round/>
                </a:ln>
                <a:solidFill>
                  <a:srgbClr val="FFFF00"/>
                </a:solidFill>
                <a:effectLst>
                  <a:outerShdw blurRad="38100" dist="38100" dir="2700000" algn="tl">
                    <a:srgbClr val="000000">
                      <a:alpha val="43137"/>
                    </a:srgbClr>
                  </a:outerShdw>
                </a:effectLst>
                <a:latin typeface="Calibri" pitchFamily="34" charset="0"/>
                <a:ea typeface="+mj-ea"/>
                <a:cs typeface="Calibri" pitchFamily="34" charset="0"/>
              </a:rPr>
              <a:t>Urbanization: Development Trend </a:t>
            </a:r>
            <a:endParaRPr lang="en-US" sz="5900" b="1" spc="-149" dirty="0">
              <a:ln w="3200">
                <a:solidFill>
                  <a:schemeClr val="bg2">
                    <a:shade val="75000"/>
                    <a:alpha val="25000"/>
                  </a:schemeClr>
                </a:solidFill>
                <a:prstDash val="solid"/>
                <a:round/>
              </a:ln>
              <a:solidFill>
                <a:srgbClr val="FFFF00"/>
              </a:solidFill>
              <a:effectLst>
                <a:outerShdw blurRad="38100" dist="38100" dir="2700000" algn="tl">
                  <a:srgbClr val="000000">
                    <a:alpha val="43137"/>
                  </a:srgbClr>
                </a:outerShdw>
              </a:effectLst>
              <a:latin typeface="Calibri" pitchFamily="34" charset="0"/>
              <a:ea typeface="+mj-ea"/>
              <a:cs typeface="Calibri" pitchFamily="34" charset="0"/>
            </a:endParaRPr>
          </a:p>
        </p:txBody>
      </p:sp>
      <p:sp>
        <p:nvSpPr>
          <p:cNvPr id="6" name="Flowchart: Process 4"/>
          <p:cNvSpPr>
            <a:spLocks noChangeArrowheads="1"/>
          </p:cNvSpPr>
          <p:nvPr/>
        </p:nvSpPr>
        <p:spPr bwMode="auto">
          <a:xfrm>
            <a:off x="0" y="14478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from="(-#ppt_w/2)" to="(#ppt_x)" calcmode="lin" valueType="num">
                                      <p:cBhvr>
                                        <p:cTn id="7" dur="600" fill="hold">
                                          <p:stCondLst>
                                            <p:cond delay="0"/>
                                          </p:stCondLst>
                                        </p:cTn>
                                        <p:tgtEl>
                                          <p:spTgt spid="6"/>
                                        </p:tgtEl>
                                        <p:attrNameLst>
                                          <p:attrName>ppt_x</p:attrName>
                                        </p:attrNameLst>
                                      </p:cBhvr>
                                    </p:anim>
                                    <p:anim from="0" to="-1.0" calcmode="lin" valueType="num">
                                      <p:cBhvr>
                                        <p:cTn id="8" dur="200" decel="50000" autoRev="1" fill="hold">
                                          <p:stCondLst>
                                            <p:cond delay="600"/>
                                          </p:stCondLst>
                                        </p:cTn>
                                        <p:tgtEl>
                                          <p:spTgt spid="6"/>
                                        </p:tgtEl>
                                        <p:attrNameLst>
                                          <p:attrName>xshear</p:attrName>
                                        </p:attrNameLst>
                                      </p:cBhvr>
                                    </p:anim>
                                    <p:animScale>
                                      <p:cBhvr>
                                        <p:cTn id="9" dur="200" decel="100000" autoRev="1" fill="hold">
                                          <p:stCondLst>
                                            <p:cond delay="600"/>
                                          </p:stCondLst>
                                        </p:cTn>
                                        <p:tgtEl>
                                          <p:spTgt spid="6"/>
                                        </p:tgtEl>
                                      </p:cBhvr>
                                      <p:from x="100000" y="100000"/>
                                      <p:to x="80000" y="100000"/>
                                    </p:animScale>
                                    <p:anim by="(#ppt_h/3+#ppt_w*0.1)" calcmode="lin" valueType="num">
                                      <p:cBhvr additive="sum">
                                        <p:cTn id="10" dur="200" decel="100000" autoRev="1" fill="hold">
                                          <p:stCondLst>
                                            <p:cond delay="600"/>
                                          </p:stCondLst>
                                        </p:cTn>
                                        <p:tgtEl>
                                          <p:spTgt spid="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630400" cy="1016000"/>
          </a:xfrm>
        </p:spPr>
        <p:txBody>
          <a:bodyPr>
            <a:normAutofit fontScale="90000"/>
          </a:bodyPr>
          <a:lstStyle/>
          <a:p>
            <a:pPr>
              <a:defRPr/>
            </a:pPr>
            <a:r>
              <a:rPr lang="en-US" sz="5900" b="1" dirty="0" smtClean="0">
                <a:solidFill>
                  <a:srgbClr val="FFFF00"/>
                </a:solidFill>
                <a:effectLst>
                  <a:outerShdw blurRad="38100" dist="38100" dir="2700000" algn="tl">
                    <a:srgbClr val="000000">
                      <a:alpha val="43137"/>
                    </a:srgbClr>
                  </a:outerShdw>
                </a:effectLst>
                <a:latin typeface="Calibri" pitchFamily="34" charset="0"/>
                <a:cs typeface="Calibri" pitchFamily="34" charset="0"/>
              </a:rPr>
              <a:t>Rural </a:t>
            </a:r>
            <a:r>
              <a:rPr sz="5900" b="1" smtClean="0">
                <a:solidFill>
                  <a:srgbClr val="FFFF00"/>
                </a:solidFill>
                <a:effectLst>
                  <a:outerShdw blurRad="38100" dist="38100" dir="2700000" algn="tl">
                    <a:srgbClr val="000000">
                      <a:alpha val="43137"/>
                    </a:srgbClr>
                  </a:outerShdw>
                </a:effectLst>
                <a:latin typeface="Calibri" pitchFamily="34" charset="0"/>
                <a:cs typeface="Calibri" pitchFamily="34" charset="0"/>
              </a:rPr>
              <a:t>Development </a:t>
            </a:r>
            <a:r>
              <a:rPr lang="en-US" sz="5900" b="1" dirty="0" smtClean="0">
                <a:solidFill>
                  <a:srgbClr val="FFFF00"/>
                </a:solidFill>
                <a:effectLst>
                  <a:outerShdw blurRad="38100" dist="38100" dir="2700000" algn="tl">
                    <a:srgbClr val="000000">
                      <a:alpha val="43137"/>
                    </a:srgbClr>
                  </a:outerShdw>
                </a:effectLst>
                <a:latin typeface="Calibri" pitchFamily="34" charset="0"/>
                <a:cs typeface="Calibri" pitchFamily="34" charset="0"/>
              </a:rPr>
              <a:t>: Global Scenario</a:t>
            </a:r>
            <a:endParaRPr sz="5900" b="1">
              <a:solidFill>
                <a:srgbClr val="FFFF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5" name="Flowchart: Process 4"/>
          <p:cNvSpPr>
            <a:spLocks noChangeArrowheads="1"/>
          </p:cNvSpPr>
          <p:nvPr/>
        </p:nvSpPr>
        <p:spPr bwMode="auto">
          <a:xfrm>
            <a:off x="0" y="9144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
        <p:nvSpPr>
          <p:cNvPr id="6" name="Content Placeholder 5"/>
          <p:cNvSpPr>
            <a:spLocks noGrp="1"/>
          </p:cNvSpPr>
          <p:nvPr>
            <p:ph idx="1"/>
          </p:nvPr>
        </p:nvSpPr>
        <p:spPr>
          <a:xfrm>
            <a:off x="731520" y="1447801"/>
            <a:ext cx="13167360" cy="6720418"/>
          </a:xfrm>
        </p:spPr>
        <p:txBody>
          <a:bodyPr>
            <a:normAutofit/>
          </a:bodyPr>
          <a:lstStyle/>
          <a:p>
            <a:pPr algn="just"/>
            <a:endParaRPr lang="en-US" sz="4000" dirty="0" smtClean="0"/>
          </a:p>
          <a:p>
            <a:pPr algn="just"/>
            <a:r>
              <a:rPr lang="en-US" sz="4000" dirty="0" smtClean="0"/>
              <a:t>The </a:t>
            </a:r>
            <a:r>
              <a:rPr lang="en-US" sz="4000" dirty="0" smtClean="0"/>
              <a:t>rural population of the world has grown slowly since 1950 and is expected to reach its peak in a few years. </a:t>
            </a:r>
            <a:r>
              <a:rPr lang="en-US" sz="4000" b="1" dirty="0" smtClean="0">
                <a:solidFill>
                  <a:srgbClr val="FFFF00"/>
                </a:solidFill>
              </a:rPr>
              <a:t>The global rural population is now close to 3.4 billion and is expected to decline to 3.2 billion by 2050. </a:t>
            </a:r>
            <a:r>
              <a:rPr lang="en-US" sz="4000" dirty="0" smtClean="0"/>
              <a:t>Africa and Asia are home to nearly 90 per cent of the world’s rural population. India has the largest rural population (857 million), followed by China (635 million).</a:t>
            </a:r>
          </a:p>
          <a:p>
            <a:pPr>
              <a:buNone/>
            </a:pPr>
            <a:endParaRPr lang="en-US" dirty="0"/>
          </a:p>
        </p:txBody>
      </p:sp>
      <p:sp>
        <p:nvSpPr>
          <p:cNvPr id="8" name="Rectangle 7"/>
          <p:cNvSpPr/>
          <p:nvPr/>
        </p:nvSpPr>
        <p:spPr>
          <a:xfrm>
            <a:off x="4648200" y="7391400"/>
            <a:ext cx="9982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600" dirty="0" smtClean="0">
                <a:solidFill>
                  <a:srgbClr val="FFFF00"/>
                </a:solidFill>
              </a:rPr>
              <a:t>Source: World </a:t>
            </a:r>
            <a:r>
              <a:rPr lang="en-US" sz="3600" dirty="0" smtClean="0">
                <a:solidFill>
                  <a:srgbClr val="FFFF00"/>
                </a:solidFill>
              </a:rPr>
              <a:t>Urbanization Trends 2014: Key Facts</a:t>
            </a:r>
            <a:endParaRPr lang="en-US" sz="3600" dirty="0">
              <a:solidFill>
                <a:srgbClr val="FFFF00"/>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680" y="1930400"/>
            <a:ext cx="13533120" cy="7112000"/>
          </a:xfrm>
        </p:spPr>
        <p:txBody>
          <a:bodyPr>
            <a:noAutofit/>
          </a:bodyPr>
          <a:lstStyle/>
          <a:p>
            <a:pPr marL="0" indent="0" algn="just">
              <a:spcBef>
                <a:spcPts val="0"/>
              </a:spcBef>
              <a:buNone/>
            </a:pPr>
            <a:r>
              <a:rPr lang="en-US" sz="3600" dirty="0" smtClean="0">
                <a:latin typeface="Calibri" pitchFamily="34" charset="0"/>
                <a:cs typeface="Calibri" pitchFamily="34" charset="0"/>
              </a:rPr>
              <a:t>With over 150 million people Bangladesh is the world’s eighth most populous country and also one of the densest. </a:t>
            </a:r>
            <a:r>
              <a:rPr lang="en-US" sz="3600" b="1" dirty="0" smtClean="0">
                <a:latin typeface="Calibri" pitchFamily="34" charset="0"/>
                <a:cs typeface="Calibri" pitchFamily="34" charset="0"/>
              </a:rPr>
              <a:t>The population of the country possibly, 2060, might be 230 million, with more than 70 percent being urban.</a:t>
            </a:r>
          </a:p>
          <a:p>
            <a:pPr marL="0" indent="0" algn="just">
              <a:spcBef>
                <a:spcPts val="0"/>
              </a:spcBef>
              <a:buNone/>
            </a:pPr>
            <a:endParaRPr lang="en-US" sz="3600" b="1" dirty="0" smtClean="0">
              <a:latin typeface="Calibri" pitchFamily="34" charset="0"/>
              <a:cs typeface="Calibri" pitchFamily="34" charset="0"/>
            </a:endParaRPr>
          </a:p>
          <a:p>
            <a:pPr marL="0" indent="0" algn="just">
              <a:spcBef>
                <a:spcPts val="0"/>
              </a:spcBef>
              <a:buNone/>
            </a:pPr>
            <a:r>
              <a:rPr lang="en-US" sz="3600" b="1" dirty="0" smtClean="0">
                <a:latin typeface="Calibri" pitchFamily="34" charset="0"/>
                <a:cs typeface="Calibri" pitchFamily="34" charset="0"/>
              </a:rPr>
              <a:t>As per recent UN data, 25 percent of Bangladesh current   population lives in urban areas. </a:t>
            </a:r>
            <a:r>
              <a:rPr lang="en-US" sz="3600" dirty="0" smtClean="0">
                <a:latin typeface="Calibri" pitchFamily="34" charset="0"/>
                <a:cs typeface="Calibri" pitchFamily="34" charset="0"/>
              </a:rPr>
              <a:t>Of this urban population, more than half lives in the largest four cities: Dhaka, Chittagong, Khulna and </a:t>
            </a:r>
            <a:r>
              <a:rPr lang="en-US" sz="3600" dirty="0" err="1" smtClean="0">
                <a:latin typeface="Calibri" pitchFamily="34" charset="0"/>
                <a:cs typeface="Calibri" pitchFamily="34" charset="0"/>
              </a:rPr>
              <a:t>Rajshahi</a:t>
            </a:r>
            <a:r>
              <a:rPr lang="en-US" sz="3600" dirty="0" smtClean="0">
                <a:latin typeface="Calibri" pitchFamily="34" charset="0"/>
                <a:cs typeface="Calibri" pitchFamily="34" charset="0"/>
              </a:rPr>
              <a:t>. Dhaka mega city currently ranks as the world’s 11</a:t>
            </a:r>
            <a:r>
              <a:rPr lang="en-US" sz="3600" baseline="30000" dirty="0" smtClean="0">
                <a:latin typeface="Calibri" pitchFamily="34" charset="0"/>
                <a:cs typeface="Calibri" pitchFamily="34" charset="0"/>
              </a:rPr>
              <a:t>th</a:t>
            </a:r>
            <a:r>
              <a:rPr lang="en-US" sz="3600" dirty="0" smtClean="0">
                <a:latin typeface="Calibri" pitchFamily="34" charset="0"/>
                <a:cs typeface="Calibri" pitchFamily="34" charset="0"/>
              </a:rPr>
              <a:t> largest city .</a:t>
            </a:r>
            <a:endParaRPr lang="en-US" sz="3600" u="sng" dirty="0">
              <a:latin typeface="Calibri" pitchFamily="34" charset="0"/>
              <a:cs typeface="Calibri" pitchFamily="34" charset="0"/>
            </a:endParaRPr>
          </a:p>
        </p:txBody>
      </p:sp>
      <p:sp>
        <p:nvSpPr>
          <p:cNvPr id="6" name="Title 1"/>
          <p:cNvSpPr>
            <a:spLocks noGrp="1"/>
          </p:cNvSpPr>
          <p:nvPr>
            <p:ph type="title"/>
          </p:nvPr>
        </p:nvSpPr>
        <p:spPr>
          <a:xfrm>
            <a:off x="0" y="914400"/>
            <a:ext cx="14630400" cy="914400"/>
          </a:xfrm>
        </p:spPr>
        <p:txBody>
          <a:bodyPr>
            <a:normAutofit/>
          </a:bodyPr>
          <a:lstStyle/>
          <a:p>
            <a:pPr algn="ctr"/>
            <a:r>
              <a:rPr sz="4000" b="1" smtClean="0">
                <a:solidFill>
                  <a:srgbClr val="FF0000"/>
                </a:solidFill>
                <a:effectLst>
                  <a:outerShdw blurRad="38100" dist="38100" dir="2700000" algn="tl">
                    <a:srgbClr val="000000">
                      <a:alpha val="43137"/>
                    </a:srgbClr>
                  </a:outerShdw>
                </a:effectLst>
                <a:latin typeface="Calibri" pitchFamily="34" charset="0"/>
                <a:cs typeface="Calibri" pitchFamily="34" charset="0"/>
              </a:rPr>
              <a:t>Bangladesh</a:t>
            </a:r>
            <a:r>
              <a:rPr lang="en-US" sz="4000" b="1"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 Perspective </a:t>
            </a:r>
            <a:endParaRPr lang="en-US" sz="4000" b="1" dirty="0">
              <a:solidFill>
                <a:srgbClr val="FF00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7" name="Title 1"/>
          <p:cNvSpPr txBox="1">
            <a:spLocks/>
          </p:cNvSpPr>
          <p:nvPr/>
        </p:nvSpPr>
        <p:spPr>
          <a:xfrm>
            <a:off x="0" y="0"/>
            <a:ext cx="14630400" cy="1016000"/>
          </a:xfrm>
          <a:prstGeom prst="rect">
            <a:avLst/>
          </a:prstGeom>
          <a:ln w="6350" cap="rnd">
            <a:noFill/>
          </a:ln>
        </p:spPr>
        <p:txBody>
          <a:bodyPr vert="horz" lIns="135852" tIns="67926" rIns="135852" bIns="67926" rtlCol="0" anchor="b" anchorCtr="0">
            <a:normAutofit/>
          </a:bodyPr>
          <a:lstStyle/>
          <a:p>
            <a:pPr algn="ctr">
              <a:spcBef>
                <a:spcPct val="0"/>
              </a:spcBef>
              <a:defRPr/>
            </a:pPr>
            <a:r>
              <a:rPr lang="en-US" sz="4800" b="1" spc="-149" dirty="0" smtClean="0">
                <a:ln w="3200">
                  <a:solidFill>
                    <a:schemeClr val="bg2">
                      <a:shade val="75000"/>
                      <a:alpha val="25000"/>
                    </a:schemeClr>
                  </a:solidFill>
                  <a:prstDash val="solid"/>
                  <a:round/>
                </a:ln>
                <a:solidFill>
                  <a:srgbClr val="FFFF00"/>
                </a:solidFill>
                <a:effectLst>
                  <a:outerShdw blurRad="38100" dist="38100" dir="2700000" algn="tl">
                    <a:srgbClr val="000000">
                      <a:alpha val="43137"/>
                    </a:srgbClr>
                  </a:outerShdw>
                </a:effectLst>
                <a:latin typeface="Calibri" pitchFamily="34" charset="0"/>
                <a:ea typeface="+mj-ea"/>
                <a:cs typeface="Calibri" pitchFamily="34" charset="0"/>
              </a:rPr>
              <a:t>Urbanization: Development Trend </a:t>
            </a:r>
            <a:endParaRPr lang="en-US" sz="4800" b="1" spc="-149" dirty="0">
              <a:ln w="3200">
                <a:solidFill>
                  <a:schemeClr val="bg2">
                    <a:shade val="75000"/>
                    <a:alpha val="25000"/>
                  </a:schemeClr>
                </a:solidFill>
                <a:prstDash val="solid"/>
                <a:round/>
              </a:ln>
              <a:solidFill>
                <a:srgbClr val="FFFF00"/>
              </a:solidFill>
              <a:effectLst>
                <a:outerShdw blurRad="38100" dist="38100" dir="2700000" algn="tl">
                  <a:srgbClr val="000000">
                    <a:alpha val="43137"/>
                  </a:srgbClr>
                </a:outerShdw>
              </a:effectLst>
              <a:latin typeface="Calibri" pitchFamily="34" charset="0"/>
              <a:ea typeface="+mj-ea"/>
              <a:cs typeface="Calibri" pitchFamily="34" charset="0"/>
            </a:endParaRPr>
          </a:p>
        </p:txBody>
      </p:sp>
      <p:sp>
        <p:nvSpPr>
          <p:cNvPr id="8" name="Flowchart: Process 4"/>
          <p:cNvSpPr>
            <a:spLocks noChangeArrowheads="1"/>
          </p:cNvSpPr>
          <p:nvPr/>
        </p:nvSpPr>
        <p:spPr bwMode="auto">
          <a:xfrm>
            <a:off x="0" y="16764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from="(-#ppt_w/2)" to="(#ppt_x)" calcmode="lin" valueType="num">
                                      <p:cBhvr>
                                        <p:cTn id="7" dur="600" fill="hold">
                                          <p:stCondLst>
                                            <p:cond delay="0"/>
                                          </p:stCondLst>
                                        </p:cTn>
                                        <p:tgtEl>
                                          <p:spTgt spid="8"/>
                                        </p:tgtEl>
                                        <p:attrNameLst>
                                          <p:attrName>ppt_x</p:attrName>
                                        </p:attrNameLst>
                                      </p:cBhvr>
                                    </p:anim>
                                    <p:anim from="0" to="-1.0" calcmode="lin" valueType="num">
                                      <p:cBhvr>
                                        <p:cTn id="8" dur="200" decel="50000" autoRev="1" fill="hold">
                                          <p:stCondLst>
                                            <p:cond delay="600"/>
                                          </p:stCondLst>
                                        </p:cTn>
                                        <p:tgtEl>
                                          <p:spTgt spid="8"/>
                                        </p:tgtEl>
                                        <p:attrNameLst>
                                          <p:attrName>xshear</p:attrName>
                                        </p:attrNameLst>
                                      </p:cBhvr>
                                    </p:anim>
                                    <p:animScale>
                                      <p:cBhvr>
                                        <p:cTn id="9" dur="200" decel="100000" autoRev="1" fill="hold">
                                          <p:stCondLst>
                                            <p:cond delay="600"/>
                                          </p:stCondLst>
                                        </p:cTn>
                                        <p:tgtEl>
                                          <p:spTgt spid="8"/>
                                        </p:tgtEl>
                                      </p:cBhvr>
                                      <p:from x="100000" y="100000"/>
                                      <p:to x="80000" y="100000"/>
                                    </p:animScale>
                                    <p:anim by="(#ppt_h/3+#ppt_w*0.1)" calcmode="lin" valueType="num">
                                      <p:cBhvr additive="sum">
                                        <p:cTn id="10" dur="200" decel="100000" autoRev="1" fill="hold">
                                          <p:stCondLst>
                                            <p:cond delay="600"/>
                                          </p:stCondLst>
                                        </p:cTn>
                                        <p:tgtEl>
                                          <p:spTgt spid="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2141</TotalTime>
  <Words>2745</Words>
  <Application>Microsoft Office PowerPoint</Application>
  <PresentationFormat>Custom</PresentationFormat>
  <Paragraphs>302</Paragraphs>
  <Slides>38</Slides>
  <Notes>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Urban &amp; Rural Development in Bangladesh </vt:lpstr>
      <vt:lpstr>Objectives of the Class</vt:lpstr>
      <vt:lpstr>Urbanization: The Concept </vt:lpstr>
      <vt:lpstr>Urbanization: Development Trend </vt:lpstr>
      <vt:lpstr>Urbanization: Development Trend </vt:lpstr>
      <vt:lpstr>Urbanization: Development Trend </vt:lpstr>
      <vt:lpstr>International Perspective : Urbanization Prospects</vt:lpstr>
      <vt:lpstr>Rural Development : Global Scenario</vt:lpstr>
      <vt:lpstr>Bangladesh Perspective </vt:lpstr>
      <vt:lpstr>Bangladesh Perspective </vt:lpstr>
      <vt:lpstr>Slide 11</vt:lpstr>
      <vt:lpstr>Rural-Urban Migration: Push-Pull model</vt:lpstr>
      <vt:lpstr>Rural-Urban Migration: Push-Pull model</vt:lpstr>
      <vt:lpstr>Causes of Rural-Urban Migration</vt:lpstr>
      <vt:lpstr>Slide 15</vt:lpstr>
      <vt:lpstr>Slide 16</vt:lpstr>
      <vt:lpstr>Major Problems in Urban Area</vt:lpstr>
      <vt:lpstr>Slide 18</vt:lpstr>
      <vt:lpstr>Slide 19</vt:lpstr>
      <vt:lpstr>Slide 20</vt:lpstr>
      <vt:lpstr>Slide 21</vt:lpstr>
      <vt:lpstr>Slide 22</vt:lpstr>
      <vt:lpstr>Slide 23</vt:lpstr>
      <vt:lpstr>Slide 24</vt:lpstr>
      <vt:lpstr>Slide 25</vt:lpstr>
      <vt:lpstr>Slide 26</vt:lpstr>
      <vt:lpstr>Slide 27</vt:lpstr>
      <vt:lpstr>Rural Development and Indicator</vt:lpstr>
      <vt:lpstr>History of Rural Development</vt:lpstr>
      <vt:lpstr>History of Rural Development</vt:lpstr>
      <vt:lpstr>Slide 31</vt:lpstr>
      <vt:lpstr> Role of Government: Rural Development </vt:lpstr>
      <vt:lpstr> Role of NGOs: Rural Development </vt:lpstr>
      <vt:lpstr> Problems and Challenges of Rural Development  </vt:lpstr>
      <vt:lpstr> Your Answer!!!!  </vt:lpstr>
      <vt:lpstr> How to meet the Problems and Challenges!   </vt:lpstr>
      <vt:lpstr> Your Answer!!!!  </vt:lpstr>
      <vt:lpstr>References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Motiur Rahman Hasan</dc:creator>
  <cp:lastModifiedBy>user</cp:lastModifiedBy>
  <cp:revision>229</cp:revision>
  <dcterms:created xsi:type="dcterms:W3CDTF">2006-08-16T00:00:00Z</dcterms:created>
  <dcterms:modified xsi:type="dcterms:W3CDTF">2017-12-02T19:28:36Z</dcterms:modified>
</cp:coreProperties>
</file>