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8" y="90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575A5-7687-49C3-AD02-09625C724089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BDF7D-2C45-4AB4-8CBF-96A590AD93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19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6B94-F02A-403D-9F1A-A9B3FDF65A20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D67C0-05AC-48E8-B7EA-CF861DF7C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90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3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GAA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BD67C0-05AC-48E8-B7EA-CF861DF7C86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0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3E2B6-738E-4189-B789-9350E009ED5F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BEDB-1AB0-4613-9746-4878A12939E7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A29B-5CE4-4191-B044-EDAD28B40AA1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A8D4-792B-45ED-9581-00E99026727A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B6EE-247F-459F-A16F-28C31F6F9BD6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D99A-6B3A-4F5B-942F-C2B456837642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158-5ADE-4E1D-A06A-661020F5CD0B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5D28-7258-4A9C-8E5E-47C11734815D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F467-A67A-4B0F-BE01-1A25C812BC98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37E-BC20-492F-AEE0-682BB53AB7BF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C10F0-2EAA-4991-884E-8140130D4187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8655E-3D40-48E7-B607-143742715614}" type="datetime1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96555"/>
            <a:ext cx="6461760" cy="115824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latin typeface="Eras Demi ITC" pitchFamily="34" charset="0"/>
              </a:rPr>
              <a:t>Computer Networks</a:t>
            </a:r>
            <a:r>
              <a:rPr lang="en-US" sz="4400" b="1" dirty="0" smtClean="0">
                <a:latin typeface="Eras Demi ITC" pitchFamily="34" charset="0"/>
              </a:rPr>
              <a:t> Week-1</a:t>
            </a:r>
            <a:endParaRPr lang="en-US" sz="4400" b="1" dirty="0"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" y="1598950"/>
            <a:ext cx="10850880" cy="6264890"/>
          </a:xfrm>
        </p:spPr>
        <p:txBody>
          <a:bodyPr>
            <a:normAutofit/>
          </a:bodyPr>
          <a:lstStyle/>
          <a:p>
            <a:pPr algn="ctr">
              <a:buClr>
                <a:srgbClr val="00B0F0"/>
              </a:buClr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Eras Demi ITC" pitchFamily="34" charset="0"/>
              </a:rPr>
              <a:t/>
            </a:r>
            <a:br>
              <a:rPr lang="en-US" sz="3400" b="1" dirty="0" smtClean="0">
                <a:solidFill>
                  <a:srgbClr val="FFFF00"/>
                </a:solidFill>
                <a:latin typeface="Eras Demi ITC" pitchFamily="34" charset="0"/>
              </a:rPr>
            </a:br>
            <a:r>
              <a:rPr lang="en-US" sz="5400" b="1" dirty="0" smtClean="0">
                <a:latin typeface="Eras Demi ITC" pitchFamily="34" charset="0"/>
                <a:cs typeface="Times New Roman" pitchFamily="18" charset="0"/>
              </a:rPr>
              <a:t>Descriptions of Course</a:t>
            </a:r>
            <a:endParaRPr lang="en-US" sz="5400" b="1" dirty="0" smtClean="0"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endParaRPr lang="en-US" sz="3400" b="1" dirty="0" smtClean="0">
              <a:solidFill>
                <a:srgbClr val="FFFF00"/>
              </a:solidFill>
              <a:latin typeface="Eras Demi ITC" pitchFamily="34" charset="0"/>
            </a:endParaRPr>
          </a:p>
          <a:p>
            <a:pPr algn="ctr">
              <a:buNone/>
            </a:pPr>
            <a:r>
              <a:rPr lang="pt-BR" sz="3400" b="1" dirty="0" smtClean="0">
                <a:latin typeface="Eras Demi ITC" pitchFamily="34" charset="0"/>
                <a:cs typeface="Times New Roman" pitchFamily="18" charset="0"/>
              </a:rPr>
              <a:t>Professor Dr. A.K.M Fazlul Haque</a:t>
            </a:r>
          </a:p>
          <a:p>
            <a:pPr algn="ctr">
              <a:buNone/>
            </a:pPr>
            <a:r>
              <a:rPr lang="en-US" sz="3400" b="1" dirty="0" smtClean="0">
                <a:latin typeface="Eras Demi ITC" pitchFamily="34" charset="0"/>
                <a:cs typeface="Times New Roman" pitchFamily="18" charset="0"/>
              </a:rPr>
              <a:t>Department </a:t>
            </a:r>
            <a:r>
              <a:rPr lang="en-US" sz="3400" b="1" dirty="0" smtClean="0">
                <a:latin typeface="Eras Demi ITC" pitchFamily="34" charset="0"/>
                <a:cs typeface="Times New Roman" pitchFamily="18" charset="0"/>
              </a:rPr>
              <a:t>of Electronics and Telecommunication Engineering (ETE)</a:t>
            </a:r>
          </a:p>
          <a:p>
            <a:pPr algn="ctr">
              <a:buNone/>
            </a:pPr>
            <a:r>
              <a:rPr lang="en-US" sz="3400" b="1" dirty="0" smtClean="0">
                <a:latin typeface="Eras Demi ITC" pitchFamily="34" charset="0"/>
                <a:cs typeface="Times New Roman" pitchFamily="18" charset="0"/>
              </a:rPr>
              <a:t>Daffodil International University</a:t>
            </a:r>
            <a:endParaRPr lang="en-US" sz="3400" b="1" dirty="0">
              <a:latin typeface="Eras Demi ITC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lum contrast="6000"/>
          </a:blip>
          <a:srcRect/>
          <a:stretch>
            <a:fillRect/>
          </a:stretch>
        </p:blipFill>
        <p:spPr bwMode="auto">
          <a:xfrm>
            <a:off x="4876800" y="3352800"/>
            <a:ext cx="1742441" cy="128016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sp>
        <p:nvSpPr>
          <p:cNvPr id="4" name="Rectangle 3"/>
          <p:cNvSpPr/>
          <p:nvPr/>
        </p:nvSpPr>
        <p:spPr>
          <a:xfrm>
            <a:off x="9144000" y="152400"/>
            <a:ext cx="5181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400" b="1" dirty="0" smtClean="0">
                <a:solidFill>
                  <a:srgbClr val="00B0F0"/>
                </a:solidFill>
                <a:latin typeface="Eras Demi ITC" pitchFamily="34" charset="0"/>
              </a:rPr>
              <a:t>GAA</a:t>
            </a:r>
          </a:p>
          <a:p>
            <a:pPr algn="r"/>
            <a:r>
              <a:rPr lang="en-US" sz="4400" b="1" dirty="0">
                <a:solidFill>
                  <a:srgbClr val="00B0F0"/>
                </a:solidFill>
                <a:latin typeface="Eras Demi ITC" pitchFamily="34" charset="0"/>
              </a:rPr>
              <a:t>Global Access Asia</a:t>
            </a:r>
            <a:endParaRPr lang="en-US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-10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EIGRP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920240"/>
            <a:ext cx="10134600" cy="58521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Introduction of EIGRP.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Features of EIGRP.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EIGRP Message/Packet Types.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EIGRP Message Format &amp; Packet Header.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Diffusing Update Algorithm (DUAL).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Administrative Distance.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Summarizing EIGRP Routes: no auto-summary.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ko-KR" sz="3500" b="1" dirty="0">
                <a:latin typeface="Times New Roman" pitchFamily="18" charset="0"/>
                <a:cs typeface="Times New Roman" pitchFamily="18" charset="0"/>
              </a:rPr>
              <a:t>EIGRP Metric Calculation 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ko-KR" sz="3500" b="1" dirty="0">
                <a:latin typeface="Times New Roman" pitchFamily="18" charset="0"/>
                <a:cs typeface="Times New Roman" pitchFamily="18" charset="0"/>
              </a:rPr>
              <a:t>Autonomous System (AS).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-11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OSPF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20240"/>
            <a:ext cx="9982200" cy="58521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altLang="zh-CN" sz="3500" b="1" dirty="0">
                <a:latin typeface="Times New Roman" pitchFamily="18" charset="0"/>
                <a:cs typeface="Times New Roman" pitchFamily="18" charset="0"/>
              </a:rPr>
              <a:t>Features of OSPF.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OSPF Area Types.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OSPF Message Encapsulation.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OSPF Packet Types.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OSPF Algorithm.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OSPF Metric.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ko-KR" sz="3500" b="1" dirty="0">
                <a:latin typeface="Times New Roman" pitchFamily="18" charset="0"/>
                <a:cs typeface="Times New Roman" pitchFamily="18" charset="0"/>
              </a:rPr>
              <a:t>Router ID.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ko-KR" sz="3500" b="1" dirty="0">
                <a:latin typeface="Times New Roman" pitchFamily="18" charset="0"/>
                <a:cs typeface="Times New Roman" pitchFamily="18" charset="0"/>
              </a:rPr>
              <a:t>OSPF Router Types.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Basic OSPF Configuration.</a:t>
            </a:r>
            <a:endParaRPr lang="en-US" altLang="ko-KR" sz="35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OSPF and Multi-access Networks</a:t>
            </a:r>
            <a:r>
              <a:rPr lang="en-US" altLang="en-US" b="1" dirty="0" smtClean="0">
                <a:latin typeface="Eras Demi ITC" panose="020B0805030504020804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-12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IPV6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20240"/>
            <a:ext cx="10287000" cy="577596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altLang="en-US" sz="4600" b="1" dirty="0" smtClean="0">
                <a:latin typeface="Times New Roman" pitchFamily="18" charset="0"/>
                <a:cs typeface="Times New Roman" pitchFamily="18" charset="0"/>
              </a:rPr>
              <a:t>IPv6 </a:t>
            </a:r>
            <a:r>
              <a:rPr lang="en-GB" altLang="en-US" sz="4600" b="1" dirty="0">
                <a:latin typeface="Times New Roman" pitchFamily="18" charset="0"/>
                <a:cs typeface="Times New Roman" pitchFamily="18" charset="0"/>
              </a:rPr>
              <a:t>Addressing Structures.</a:t>
            </a:r>
            <a:endParaRPr lang="en-US" sz="46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Binary Conversion.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IPv6  Terminology.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Writing IPv6 Address.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IPv6 Addressing Types.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b="1" dirty="0" smtClean="0">
                <a:latin typeface="Times New Roman" pitchFamily="18" charset="0"/>
                <a:cs typeface="Times New Roman" pitchFamily="18" charset="0"/>
              </a:rPr>
              <a:t>IPv6 – ISP </a:t>
            </a: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addressing, Site addressing, LAN addressing, Device addressing.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4600" b="1" dirty="0">
                <a:latin typeface="Times New Roman" pitchFamily="18" charset="0"/>
                <a:cs typeface="Times New Roman" pitchFamily="18" charset="0"/>
              </a:rPr>
              <a:t>IPv6 Transition.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Tunnel Encapsulation and De-capsulation.</a:t>
            </a:r>
          </a:p>
          <a:p>
            <a:pPr algn="just">
              <a:buFont typeface="Wingdings" pitchFamily="2" charset="2"/>
              <a:buChar char="Ø"/>
            </a:pPr>
            <a:r>
              <a:rPr lang="fr-FR" altLang="en-US" sz="4600" b="1" dirty="0" err="1">
                <a:latin typeface="Times New Roman" pitchFamily="18" charset="0"/>
                <a:cs typeface="Times New Roman" pitchFamily="18" charset="0"/>
              </a:rPr>
              <a:t>Routing</a:t>
            </a:r>
            <a:r>
              <a:rPr lang="fr-FR" altLang="en-US" sz="4600" b="1" dirty="0">
                <a:latin typeface="Times New Roman" pitchFamily="18" charset="0"/>
                <a:cs typeface="Times New Roman" pitchFamily="18" charset="0"/>
              </a:rPr>
              <a:t> in IPv6.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zh-TW" sz="4600" b="1" dirty="0">
                <a:latin typeface="Times New Roman" pitchFamily="18" charset="0"/>
                <a:cs typeface="Times New Roman" pitchFamily="18" charset="0"/>
              </a:rPr>
              <a:t>Advantages of IPv6 over IPv4</a:t>
            </a:r>
            <a:r>
              <a:rPr lang="en-US" altLang="zh-TW" b="1" dirty="0" smtClean="0">
                <a:latin typeface="Eras Demi ITC" panose="020B08050305040208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cs typeface="Times New Roman" pitchFamily="18" charset="0"/>
              </a:rPr>
              <a:t>-13 Security &amp; Troubleshooting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8977745" cy="569976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altLang="ja-JP" b="1" dirty="0">
                <a:latin typeface="Eras Demi ITC" pitchFamily="34" charset="0"/>
                <a:cs typeface="Times New Roman" pitchFamily="18" charset="0"/>
              </a:rPr>
              <a:t>Establish a Network Baseline </a:t>
            </a:r>
            <a:r>
              <a:rPr lang="en-US" altLang="ja-JP" b="1" dirty="0" smtClean="0">
                <a:latin typeface="Eras Demi ITC" pitchFamily="34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ja-JP" b="1" dirty="0">
                <a:latin typeface="Eras Demi ITC" pitchFamily="34" charset="0"/>
                <a:cs typeface="Times New Roman" pitchFamily="18" charset="0"/>
              </a:rPr>
              <a:t>Troubleshooting Methodologies and Troubleshooting </a:t>
            </a:r>
            <a:r>
              <a:rPr lang="en-US" altLang="ja-JP" b="1" dirty="0" smtClean="0">
                <a:latin typeface="Eras Demi ITC" pitchFamily="34" charset="0"/>
                <a:cs typeface="Times New Roman" pitchFamily="18" charset="0"/>
              </a:rPr>
              <a:t>Tools.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ja-JP" b="1" dirty="0">
                <a:latin typeface="Eras Demi ITC" pitchFamily="34" charset="0"/>
                <a:cs typeface="Times New Roman" pitchFamily="18" charset="0"/>
              </a:rPr>
              <a:t>Common Issues that Occur During WAN </a:t>
            </a:r>
            <a:r>
              <a:rPr lang="en-US" altLang="ja-JP" b="1" dirty="0" smtClean="0">
                <a:latin typeface="Eras Demi ITC" pitchFamily="34" charset="0"/>
                <a:cs typeface="Times New Roman" pitchFamily="18" charset="0"/>
              </a:rPr>
              <a:t>Implementation.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ja-JP" b="1" dirty="0">
                <a:latin typeface="Eras Demi ITC" pitchFamily="34" charset="0"/>
                <a:cs typeface="Times New Roman" pitchFamily="18" charset="0"/>
              </a:rPr>
              <a:t>Troubleshoot Common Inter-VLAN Connectivity </a:t>
            </a:r>
            <a:r>
              <a:rPr lang="en-US" altLang="ja-JP" b="1" dirty="0" smtClean="0">
                <a:latin typeface="Eras Demi ITC" pitchFamily="34" charset="0"/>
                <a:cs typeface="Times New Roman" pitchFamily="18" charset="0"/>
              </a:rPr>
              <a:t>Issues.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ja-JP" b="1" dirty="0" smtClean="0">
                <a:latin typeface="Eras Demi ITC" pitchFamily="34" charset="0"/>
                <a:cs typeface="Times New Roman" pitchFamily="18" charset="0"/>
              </a:rPr>
              <a:t> </a:t>
            </a:r>
            <a:r>
              <a:rPr lang="en-CA" altLang="ja-JP" b="1" dirty="0">
                <a:latin typeface="Eras Demi ITC" pitchFamily="34" charset="0"/>
                <a:cs typeface="Times New Roman" pitchFamily="18" charset="0"/>
              </a:rPr>
              <a:t>Troubleshoot Common Software or Hardware Misconfigurations Associated with </a:t>
            </a:r>
            <a:r>
              <a:rPr lang="en-CA" altLang="ja-JP" b="1" dirty="0" smtClean="0">
                <a:latin typeface="Eras Demi ITC" pitchFamily="34" charset="0"/>
                <a:cs typeface="Times New Roman" pitchFamily="18" charset="0"/>
              </a:rPr>
              <a:t>VLANs.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ja-JP" b="1" dirty="0">
                <a:latin typeface="Eras Demi ITC" pitchFamily="34" charset="0"/>
                <a:cs typeface="Times New Roman" pitchFamily="18" charset="0"/>
              </a:rPr>
              <a:t>Troubleshoot Enterprise Network Implementation Issues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3352800"/>
            <a:ext cx="2230442" cy="10949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>
                <a:latin typeface="Eras Demi ITC" panose="020B0805030504020804" pitchFamily="34" charset="0"/>
                <a:ea typeface="+mj-ea"/>
                <a:cs typeface="+mj-cs"/>
              </a:rPr>
              <a:t>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 02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- Introduction to 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0" y="2133600"/>
            <a:ext cx="8717280" cy="48615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TCP/IP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Model.</a:t>
            </a:r>
            <a:endParaRPr lang="bn-IN" sz="3200" b="1" dirty="0" smtClean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OSI Layer.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TCP/IP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OSI.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Internet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Architecture.</a:t>
            </a:r>
            <a:endParaRPr lang="bn-IN" sz="3200" b="1" dirty="0" smtClean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9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03 - Internet Protocol Addresses IPV4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317480" cy="54311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IP Address Classes.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NAT (Network Address Translation).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Subnet Mask.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Boolean Algebra.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Default Standard Subnet Masks.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Routing IP Addresses.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Configuring an IP Address.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8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04 - </a:t>
            </a:r>
            <a:r>
              <a:rPr lang="en-US" sz="4400" b="1" dirty="0" err="1">
                <a:latin typeface="Eras Demi ITC" pitchFamily="34" charset="0"/>
                <a:ea typeface="+mn-ea"/>
                <a:cs typeface="Times New Roman" pitchFamily="18" charset="0"/>
              </a:rPr>
              <a:t>Subnetting</a:t>
            </a:r>
            <a:endParaRPr lang="en-US" sz="4400" b="1" dirty="0">
              <a:latin typeface="Eras Demi ITC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012680" cy="54311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Borrowing Bits to Grow a Subnet.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Subnetting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Class-A Network.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Class-A Subnet Masks.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Subnetting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Class-B Network.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Class-B Subnet Masks.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Subnetting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Class-C Network.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Class-C Subnet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Masks.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-5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VLSM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927080" cy="543115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VLSM Definition.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Addressing a Network with Standard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Subnetting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Addressing a Network Using VLSM.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Class A Addressing Guide.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Class B Addressing guide.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Class C Addressing guide.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Route Summarization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-6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Ethernet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774680" cy="5431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3200" b="1" dirty="0">
                <a:latin typeface="Times New Roman" pitchFamily="18" charset="0"/>
                <a:cs typeface="Times New Roman" pitchFamily="18" charset="0"/>
              </a:rPr>
              <a:t>Ethernet TCP/IP.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Ethernet – Using Hubs &amp; Switches.</a:t>
            </a: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latin typeface="Times New Roman" pitchFamily="18" charset="0"/>
                <a:cs typeface="Times New Roman" pitchFamily="18" charset="0"/>
              </a:rPr>
              <a:t>Back-Off Algorithm.</a:t>
            </a: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latin typeface="Times New Roman" pitchFamily="18" charset="0"/>
                <a:cs typeface="Times New Roman" pitchFamily="18" charset="0"/>
              </a:rPr>
              <a:t>Access Method:  CSMA/CD.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Ethernet Unicast, Multicast and Broadcast.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Ethernet Frame Format &amp; Address.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MAC Techniques &amp; MAC Frame.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Categories of Traditional Ethernet.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Topologies of Different types of Ethernet</a:t>
            </a:r>
            <a:r>
              <a:rPr lang="en-US" sz="3600" b="1" dirty="0" smtClean="0">
                <a:latin typeface="Times New Roman" panose="02020603050405020304" pitchFamily="18" charset="0"/>
              </a:rPr>
              <a:t>.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-7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VLAN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698480" cy="585216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VLAN Introduction.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VLAN Types.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End-to-End or Campus-wide VLANs.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Geographic or Local VLANs.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Static VLANs.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Dynamic VLANs.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IP subnet-based VLANs.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89833" lvl="1" indent="-489833"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VLAN Techniques.</a:t>
            </a:r>
            <a:endParaRPr lang="en-US" altLang="en-US" sz="35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Frame Filtering &amp; Tagging.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VLAN </a:t>
            </a:r>
            <a:r>
              <a:rPr lang="en-US" altLang="en-US" sz="3500" b="1" dirty="0" err="1">
                <a:latin typeface="Times New Roman" pitchFamily="18" charset="0"/>
                <a:cs typeface="Times New Roman" pitchFamily="18" charset="0"/>
              </a:rPr>
              <a:t>Trunking</a:t>
            </a:r>
            <a:r>
              <a:rPr lang="en-US" altLang="en-US" sz="3500" b="1" dirty="0">
                <a:latin typeface="Times New Roman" pitchFamily="18" charset="0"/>
                <a:cs typeface="Times New Roman" pitchFamily="18" charset="0"/>
              </a:rPr>
              <a:t>/Tagging Protocol</a:t>
            </a:r>
            <a:r>
              <a:rPr lang="en-US" altLang="en-US" b="1" dirty="0" smtClean="0">
                <a:latin typeface="Eras Demi ITC" panose="020B08050305040208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-8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Routing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850880" cy="57759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Routed Protocols vs. Routing Protocols.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Static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Dynamic Protocol.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IGP and EGP.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Autonomous Systems (AS).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Distance Vector vs. Link State Routing.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Routing Metrics.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Administrative Distance.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Understanding Routing Table</a:t>
            </a:r>
            <a:r>
              <a:rPr lang="en-US" b="1" dirty="0" smtClean="0">
                <a:latin typeface="Eras Demi ITC" panose="020B08050305040208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Eras Demi ITC" pitchFamily="34" charset="0"/>
              </a:rPr>
              <a:t>Week</a:t>
            </a:r>
            <a:r>
              <a:rPr lang="en-US" sz="4400" b="1" dirty="0" smtClean="0">
                <a:latin typeface="Eras Demi ITC" pitchFamily="34" charset="0"/>
                <a:ea typeface="+mn-ea"/>
                <a:cs typeface="Times New Roman" pitchFamily="18" charset="0"/>
              </a:rPr>
              <a:t>-9 </a:t>
            </a:r>
            <a:r>
              <a:rPr lang="en-US" sz="4400" b="1" dirty="0">
                <a:latin typeface="Eras Demi ITC" pitchFamily="34" charset="0"/>
                <a:ea typeface="+mn-ea"/>
                <a:cs typeface="Times New Roman" pitchFamily="18" charset="0"/>
              </a:rPr>
              <a:t>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10774680" cy="57759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RIP Introduction &amp; Purpose.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RIP Characteristics &amp; Versions.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RIPv1 Features &amp; Limitations.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RIPv2 Features &amp; Advantages.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RIP Message Format &amp; Operation.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Verifying &amp; Troubleshooting Rip</a:t>
            </a:r>
            <a:r>
              <a:rPr lang="en-US" b="1" dirty="0" smtClean="0">
                <a:latin typeface="Eras Demi ITC" panose="020B08050305040208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826875" y="1752600"/>
            <a:ext cx="2498725" cy="594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2492</TotalTime>
  <Words>504</Words>
  <Application>Microsoft Office PowerPoint</Application>
  <PresentationFormat>Custom</PresentationFormat>
  <Paragraphs>134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맑은 고딕</vt:lpstr>
      <vt:lpstr>ＭＳ Ｐゴシック</vt:lpstr>
      <vt:lpstr>宋体</vt:lpstr>
      <vt:lpstr>Arial</vt:lpstr>
      <vt:lpstr>Calibri</vt:lpstr>
      <vt:lpstr>Eras Demi ITC</vt:lpstr>
      <vt:lpstr>新細明體</vt:lpstr>
      <vt:lpstr>Times New Roman</vt:lpstr>
      <vt:lpstr>Vrinda</vt:lpstr>
      <vt:lpstr>Wingdings</vt:lpstr>
      <vt:lpstr>Office Theme</vt:lpstr>
      <vt:lpstr>Computer Networks Week-1</vt:lpstr>
      <vt:lpstr>Week 02 - Introduction to TCP/IP</vt:lpstr>
      <vt:lpstr>Week 03 - Internet Protocol Addresses IPV4 Addressing</vt:lpstr>
      <vt:lpstr>Week 04 - Subnetting</vt:lpstr>
      <vt:lpstr>Week-5 VLSM</vt:lpstr>
      <vt:lpstr>Week-6 Ethernet</vt:lpstr>
      <vt:lpstr>Week-7 VLAN</vt:lpstr>
      <vt:lpstr>Week-8 Routing Protocol</vt:lpstr>
      <vt:lpstr>Week-9 RIP</vt:lpstr>
      <vt:lpstr>Week-10 EIGRP</vt:lpstr>
      <vt:lpstr>Week-11 OSPF</vt:lpstr>
      <vt:lpstr>Week-12 IPV6 Introduction</vt:lpstr>
      <vt:lpstr>Week-13 Security &amp; Troubleshooting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Motiur Rahman Hasan</dc:creator>
  <cp:lastModifiedBy>Administrator</cp:lastModifiedBy>
  <cp:revision>323</cp:revision>
  <dcterms:created xsi:type="dcterms:W3CDTF">2006-08-16T00:00:00Z</dcterms:created>
  <dcterms:modified xsi:type="dcterms:W3CDTF">2020-08-31T18:12:50Z</dcterms:modified>
</cp:coreProperties>
</file>