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2024" y="1792604"/>
            <a:ext cx="7019950" cy="2490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7280" y="4891532"/>
            <a:ext cx="7149439" cy="139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2888" y="516077"/>
            <a:ext cx="6618223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5815" y="1688972"/>
            <a:ext cx="7732369" cy="436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28381" y="6590918"/>
            <a:ext cx="1261109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0804" y="6590918"/>
            <a:ext cx="6761480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20206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3.png"/><Relationship Id="rId7" Type="http://schemas.openxmlformats.org/officeDocument/2006/relationships/image" Target="../media/image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amee.in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iamee.in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hyperlink" Target="http://www.iamee.in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mee.in/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jpeg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mee.in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amee.in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mee.in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iamee.in/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iamee.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6372" y="4660391"/>
            <a:ext cx="3637787" cy="635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43783" y="5269991"/>
            <a:ext cx="3902964" cy="789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09141" y="489965"/>
            <a:ext cx="633285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43025" marR="5080" indent="-1330960">
              <a:lnSpc>
                <a:spcPct val="100000"/>
              </a:lnSpc>
              <a:spcBef>
                <a:spcPts val="105"/>
              </a:spcBef>
              <a:tabLst>
                <a:tab pos="3125470" algn="l"/>
              </a:tabLst>
            </a:pPr>
            <a:r>
              <a:rPr sz="3200" b="1" dirty="0">
                <a:solidFill>
                  <a:srgbClr val="F7A0C9"/>
                </a:solidFill>
                <a:latin typeface="Times New Roman"/>
                <a:cs typeface="Times New Roman"/>
              </a:rPr>
              <a:t>MEASURES</a:t>
            </a:r>
            <a:r>
              <a:rPr sz="3200" b="1" spc="-20" dirty="0">
                <a:solidFill>
                  <a:srgbClr val="F7A0C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7A0C9"/>
                </a:solidFill>
                <a:latin typeface="Times New Roman"/>
                <a:cs typeface="Times New Roman"/>
              </a:rPr>
              <a:t>OF	SKEWNESS</a:t>
            </a:r>
            <a:r>
              <a:rPr sz="3200" b="1" spc="-295" dirty="0">
                <a:solidFill>
                  <a:srgbClr val="F7A0C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7A0C9"/>
                </a:solidFill>
                <a:latin typeface="Times New Roman"/>
                <a:cs typeface="Times New Roman"/>
              </a:rPr>
              <a:t>AND  </a:t>
            </a:r>
            <a:r>
              <a:rPr sz="3200" b="1" spc="-35" dirty="0">
                <a:solidFill>
                  <a:srgbClr val="F7A0C9"/>
                </a:solidFill>
                <a:latin typeface="Times New Roman"/>
                <a:cs typeface="Times New Roman"/>
              </a:rPr>
              <a:t>INTERPRETATION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5104" y="26923"/>
            <a:ext cx="83077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9270" algn="l"/>
              </a:tabLst>
            </a:pPr>
            <a:r>
              <a:rPr sz="1700" b="1" spc="-5">
                <a:solidFill>
                  <a:srgbClr val="C00000"/>
                </a:solidFill>
                <a:latin typeface="Arial"/>
                <a:cs typeface="Arial"/>
              </a:rPr>
              <a:t>	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8489" y="516077"/>
            <a:ext cx="4826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Calculation </a:t>
            </a:r>
            <a:r>
              <a:rPr spc="-55" dirty="0"/>
              <a:t>of</a:t>
            </a:r>
            <a:r>
              <a:rPr spc="-360" dirty="0"/>
              <a:t> </a:t>
            </a:r>
            <a:r>
              <a:rPr spc="-105" dirty="0"/>
              <a:t>SKp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718565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850" dirty="0">
                <a:solidFill>
                  <a:srgbClr val="D5EBFF"/>
                </a:solidFill>
                <a:latin typeface="Corbel"/>
                <a:cs typeface="Corbel"/>
              </a:rPr>
              <a:t>1.	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Data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rejected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items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during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r>
              <a:rPr sz="3000" spc="-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production  process is as</a:t>
            </a:r>
            <a:r>
              <a:rPr sz="3000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follows: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4434027"/>
            <a:ext cx="752348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Calculate the mean, standard deviation,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comment on the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results.</a:t>
            </a:r>
            <a:endParaRPr sz="3000">
              <a:latin typeface="Corbel"/>
              <a:cs typeface="Corbe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36562" y="3136900"/>
          <a:ext cx="8020684" cy="1297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1489"/>
                <a:gridCol w="881380"/>
                <a:gridCol w="1000125"/>
                <a:gridCol w="929004"/>
                <a:gridCol w="857250"/>
                <a:gridCol w="928370"/>
                <a:gridCol w="857250"/>
                <a:gridCol w="786129"/>
              </a:tblGrid>
              <a:tr h="914400">
                <a:tc>
                  <a:txBody>
                    <a:bodyPr/>
                    <a:lstStyle/>
                    <a:p>
                      <a:pPr marL="91440" marR="6108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 of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eje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s(per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operator)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21-25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26-30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31-35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36-40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41-45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46-50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51-55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No of</a:t>
                      </a:r>
                      <a:r>
                        <a:rPr sz="18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operators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2426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Solution: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08024"/>
            <a:ext cx="0" cy="5319395"/>
          </a:xfrm>
          <a:custGeom>
            <a:avLst/>
            <a:gdLst/>
            <a:ahLst/>
            <a:cxnLst/>
            <a:rect l="l" t="t" r="r" b="b"/>
            <a:pathLst>
              <a:path h="5319395">
                <a:moveTo>
                  <a:pt x="0" y="0"/>
                </a:moveTo>
                <a:lnTo>
                  <a:pt x="0" y="531879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0" y="1208024"/>
            <a:ext cx="0" cy="5319395"/>
          </a:xfrm>
          <a:custGeom>
            <a:avLst/>
            <a:gdLst/>
            <a:ahLst/>
            <a:cxnLst/>
            <a:rect l="l" t="t" r="r" b="b"/>
            <a:pathLst>
              <a:path h="5319395">
                <a:moveTo>
                  <a:pt x="0" y="0"/>
                </a:moveTo>
                <a:lnTo>
                  <a:pt x="0" y="531879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51699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0" y="1214374"/>
          <a:ext cx="9144000" cy="5313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930"/>
                <a:gridCol w="1649095"/>
                <a:gridCol w="1459864"/>
                <a:gridCol w="1429385"/>
                <a:gridCol w="1031240"/>
                <a:gridCol w="1306829"/>
                <a:gridCol w="1306829"/>
              </a:tblGrid>
              <a:tr h="589661"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Class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Mid-value(m)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Frequency(f)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d=(m-A)/h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d²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fd²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</a:tr>
              <a:tr h="589534"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21-25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45" dirty="0">
                          <a:latin typeface="Corbel"/>
                          <a:cs typeface="Corbel"/>
                        </a:rPr>
                        <a:t>23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-3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9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-15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</a:tr>
              <a:tr h="589533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26-30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-2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4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-30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60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</a:tr>
              <a:tr h="589534"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31-35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-1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-28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</a:tr>
              <a:tr h="589533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36-40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</a:tr>
              <a:tr h="589661">
                <a:tc>
                  <a:txBody>
                    <a:bodyPr/>
                    <a:lstStyle/>
                    <a:p>
                      <a:pPr marL="219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41-45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</a:tr>
              <a:tr h="589534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46-50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4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24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48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7EB"/>
                    </a:solidFill>
                  </a:tcPr>
                </a:tc>
              </a:tr>
              <a:tr h="589546">
                <a:tc>
                  <a:txBody>
                    <a:bodyPr/>
                    <a:lstStyle/>
                    <a:p>
                      <a:pPr marL="22732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51-55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9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9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5" dirty="0">
                          <a:latin typeface="Corbel"/>
                          <a:cs typeface="Corbel"/>
                        </a:rPr>
                        <a:t>27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</a:tr>
              <a:tr h="595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orbel"/>
                          <a:cs typeface="Corbel"/>
                        </a:rPr>
                        <a:t>N=120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d=0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∑fd =</a:t>
                      </a:r>
                      <a:r>
                        <a:rPr sz="18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-25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∑fd²=223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AE7EB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024" y="1792604"/>
            <a:ext cx="411352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Assume mean, A=38,</a:t>
            </a:r>
            <a:r>
              <a:rPr sz="3000" spc="-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then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3431285"/>
            <a:ext cx="66833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By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inspection, mode lies in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class</a:t>
            </a:r>
            <a:r>
              <a:rPr sz="3000" spc="-8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36-40.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20" y="665429"/>
            <a:ext cx="9588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4500" y="2428875"/>
            <a:ext cx="2643251" cy="857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62525" y="2285987"/>
            <a:ext cx="3395726" cy="1143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14500" y="4071873"/>
            <a:ext cx="3786251" cy="15002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29376" y="4286300"/>
            <a:ext cx="2643251" cy="1071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6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2159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5" dirty="0">
                <a:solidFill>
                  <a:srgbClr val="00ACDC"/>
                </a:solidFill>
                <a:latin typeface="Consolas"/>
                <a:cs typeface="Consolas"/>
              </a:rPr>
              <a:t>Answers: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68300">
              <a:lnSpc>
                <a:spcPct val="100000"/>
              </a:lnSpc>
              <a:spcBef>
                <a:spcPts val="555"/>
              </a:spcBef>
            </a:pPr>
            <a:r>
              <a:rPr dirty="0"/>
              <a:t>X = </a:t>
            </a:r>
            <a:r>
              <a:rPr spc="-5" dirty="0"/>
              <a:t>36.96 rejects </a:t>
            </a:r>
            <a:r>
              <a:rPr dirty="0"/>
              <a:t>/</a:t>
            </a:r>
            <a:r>
              <a:rPr spc="-45" dirty="0"/>
              <a:t> </a:t>
            </a:r>
            <a:r>
              <a:rPr spc="-25" dirty="0"/>
              <a:t>operator.</a:t>
            </a:r>
          </a:p>
          <a:p>
            <a:pPr marL="674370">
              <a:lnSpc>
                <a:spcPct val="100000"/>
              </a:lnSpc>
              <a:spcBef>
                <a:spcPts val="455"/>
              </a:spcBef>
            </a:pPr>
            <a:r>
              <a:rPr dirty="0">
                <a:latin typeface="Cambria Math"/>
                <a:cs typeface="Cambria Math"/>
              </a:rPr>
              <a:t>= </a:t>
            </a:r>
            <a:r>
              <a:rPr spc="-10" dirty="0">
                <a:latin typeface="Cambria Math"/>
                <a:cs typeface="Cambria Math"/>
              </a:rPr>
              <a:t>6.736 rejects </a:t>
            </a:r>
            <a:r>
              <a:rPr dirty="0">
                <a:latin typeface="Cambria Math"/>
                <a:cs typeface="Cambria Math"/>
              </a:rPr>
              <a:t>/</a:t>
            </a:r>
            <a:r>
              <a:rPr spc="10" dirty="0">
                <a:latin typeface="Cambria Math"/>
                <a:cs typeface="Cambria Math"/>
              </a:rPr>
              <a:t> </a:t>
            </a:r>
            <a:r>
              <a:rPr spc="-45" dirty="0">
                <a:latin typeface="Cambria Math"/>
                <a:cs typeface="Cambria Math"/>
              </a:rPr>
              <a:t>operator.</a:t>
            </a:r>
          </a:p>
          <a:p>
            <a:pPr marL="368300">
              <a:lnSpc>
                <a:spcPct val="100000"/>
              </a:lnSpc>
              <a:spcBef>
                <a:spcPts val="340"/>
              </a:spcBef>
            </a:pPr>
            <a:r>
              <a:rPr spc="-5" dirty="0">
                <a:latin typeface="Cambria Math"/>
                <a:cs typeface="Cambria Math"/>
              </a:rPr>
              <a:t>Mode </a:t>
            </a:r>
            <a:r>
              <a:rPr dirty="0">
                <a:latin typeface="Cambria Math"/>
                <a:cs typeface="Cambria Math"/>
              </a:rPr>
              <a:t>=</a:t>
            </a:r>
            <a:r>
              <a:rPr spc="-30" dirty="0">
                <a:latin typeface="Cambria Math"/>
                <a:cs typeface="Cambria Math"/>
              </a:rPr>
              <a:t> </a:t>
            </a:r>
            <a:r>
              <a:rPr spc="-10" dirty="0">
                <a:latin typeface="Cambria Math"/>
                <a:cs typeface="Cambria Math"/>
              </a:rPr>
              <a:t>37.70</a:t>
            </a:r>
          </a:p>
          <a:p>
            <a:pPr marL="368300">
              <a:lnSpc>
                <a:spcPct val="100000"/>
              </a:lnSpc>
              <a:spcBef>
                <a:spcPts val="335"/>
              </a:spcBef>
            </a:pPr>
            <a:r>
              <a:rPr dirty="0">
                <a:latin typeface="Cambria Math"/>
                <a:cs typeface="Cambria Math"/>
              </a:rPr>
              <a:t>Coefficient of </a:t>
            </a:r>
            <a:r>
              <a:rPr spc="-10" dirty="0">
                <a:latin typeface="Cambria Math"/>
                <a:cs typeface="Cambria Math"/>
              </a:rPr>
              <a:t>Skewness </a:t>
            </a:r>
            <a:r>
              <a:rPr dirty="0">
                <a:latin typeface="Cambria Math"/>
                <a:cs typeface="Cambria Math"/>
              </a:rPr>
              <a:t>=</a:t>
            </a:r>
            <a:r>
              <a:rPr spc="-3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-0.109</a:t>
            </a:r>
          </a:p>
          <a:p>
            <a:pPr marL="355600">
              <a:lnSpc>
                <a:spcPct val="100000"/>
              </a:lnSpc>
              <a:spcBef>
                <a:spcPts val="55"/>
              </a:spcBef>
            </a:pPr>
            <a:endParaRPr sz="3550">
              <a:latin typeface="Times New Roman"/>
              <a:cs typeface="Times New Roman"/>
            </a:endParaRPr>
          </a:p>
          <a:p>
            <a:pPr marL="368300">
              <a:lnSpc>
                <a:spcPct val="100000"/>
              </a:lnSpc>
            </a:pPr>
            <a:r>
              <a:rPr sz="3150" b="1" i="1" u="heavy" spc="-70" dirty="0">
                <a:solidFill>
                  <a:srgbClr val="FDB809"/>
                </a:solidFill>
                <a:uFill>
                  <a:solidFill>
                    <a:srgbClr val="FDB809"/>
                  </a:solidFill>
                </a:uFill>
                <a:latin typeface="Cambria Math"/>
                <a:cs typeface="Cambria Math"/>
              </a:rPr>
              <a:t>Interpretation</a:t>
            </a:r>
            <a:r>
              <a:rPr sz="3150" b="1" i="1" u="heavy" spc="-130" dirty="0">
                <a:solidFill>
                  <a:srgbClr val="FDB809"/>
                </a:solidFill>
                <a:uFill>
                  <a:solidFill>
                    <a:srgbClr val="FDB809"/>
                  </a:solidFill>
                </a:uFill>
                <a:latin typeface="Cambria Math"/>
                <a:cs typeface="Cambria Math"/>
              </a:rPr>
              <a:t> </a:t>
            </a:r>
            <a:r>
              <a:rPr sz="3150" b="1" i="1" u="heavy" spc="-25" dirty="0">
                <a:solidFill>
                  <a:srgbClr val="FDB809"/>
                </a:solidFill>
                <a:uFill>
                  <a:solidFill>
                    <a:srgbClr val="FDB809"/>
                  </a:solidFill>
                </a:uFill>
                <a:latin typeface="Cambria Math"/>
                <a:cs typeface="Cambria Math"/>
              </a:rPr>
              <a:t>:</a:t>
            </a:r>
            <a:endParaRPr sz="3150">
              <a:latin typeface="Cambria Math"/>
              <a:cs typeface="Cambria Math"/>
            </a:endParaRPr>
          </a:p>
          <a:p>
            <a:pPr marL="710565" marR="5080" indent="-342900">
              <a:lnSpc>
                <a:spcPct val="88800"/>
              </a:lnSpc>
              <a:spcBef>
                <a:spcPts val="710"/>
              </a:spcBef>
            </a:pPr>
            <a:r>
              <a:rPr spc="-5" dirty="0">
                <a:latin typeface="Cambria Math"/>
                <a:cs typeface="Cambria Math"/>
              </a:rPr>
              <a:t>Distribution </a:t>
            </a:r>
            <a:r>
              <a:rPr dirty="0">
                <a:latin typeface="Cambria Math"/>
                <a:cs typeface="Cambria Math"/>
              </a:rPr>
              <a:t>is </a:t>
            </a:r>
            <a:r>
              <a:rPr spc="-25" dirty="0">
                <a:latin typeface="Cambria Math"/>
                <a:cs typeface="Cambria Math"/>
              </a:rPr>
              <a:t>Negatively </a:t>
            </a:r>
            <a:r>
              <a:rPr spc="-15" dirty="0">
                <a:latin typeface="Cambria Math"/>
                <a:cs typeface="Cambria Math"/>
              </a:rPr>
              <a:t>Skewed </a:t>
            </a:r>
            <a:r>
              <a:rPr spc="-5" dirty="0">
                <a:latin typeface="Cambria Math"/>
                <a:cs typeface="Cambria Math"/>
              </a:rPr>
              <a:t>and </a:t>
            </a:r>
            <a:r>
              <a:rPr dirty="0">
                <a:latin typeface="Cambria Math"/>
                <a:cs typeface="Cambria Math"/>
              </a:rPr>
              <a:t>hence  </a:t>
            </a:r>
            <a:r>
              <a:rPr spc="-5" dirty="0">
                <a:latin typeface="Cambria Math"/>
                <a:cs typeface="Cambria Math"/>
              </a:rPr>
              <a:t>the concentration </a:t>
            </a:r>
            <a:r>
              <a:rPr dirty="0">
                <a:latin typeface="Cambria Math"/>
                <a:cs typeface="Cambria Math"/>
              </a:rPr>
              <a:t>of the </a:t>
            </a:r>
            <a:r>
              <a:rPr spc="-10" dirty="0">
                <a:latin typeface="Cambria Math"/>
                <a:cs typeface="Cambria Math"/>
              </a:rPr>
              <a:t>rejects/operator</a:t>
            </a:r>
            <a:r>
              <a:rPr spc="-160" dirty="0">
                <a:latin typeface="Cambria Math"/>
                <a:cs typeface="Cambria Math"/>
              </a:rPr>
              <a:t> </a:t>
            </a:r>
            <a:r>
              <a:rPr dirty="0">
                <a:latin typeface="Cambria Math"/>
                <a:cs typeface="Cambria Math"/>
              </a:rPr>
              <a:t>is  </a:t>
            </a:r>
            <a:r>
              <a:rPr spc="-20" dirty="0">
                <a:latin typeface="Cambria Math"/>
                <a:cs typeface="Cambria Math"/>
              </a:rPr>
              <a:t>more </a:t>
            </a:r>
            <a:r>
              <a:rPr dirty="0">
                <a:latin typeface="Cambria Math"/>
                <a:cs typeface="Cambria Math"/>
              </a:rPr>
              <a:t>on </a:t>
            </a:r>
            <a:r>
              <a:rPr spc="-5" dirty="0">
                <a:latin typeface="Cambria Math"/>
                <a:cs typeface="Cambria Math"/>
              </a:rPr>
              <a:t>the left</a:t>
            </a:r>
            <a:r>
              <a:rPr spc="-20" dirty="0">
                <a:latin typeface="Cambria Math"/>
                <a:cs typeface="Cambria Math"/>
              </a:rPr>
              <a:t> </a:t>
            </a:r>
            <a:r>
              <a:rPr spc="-5" dirty="0">
                <a:latin typeface="Cambria Math"/>
                <a:cs typeface="Cambria Math"/>
              </a:rPr>
              <a:t>side.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0735" marR="5080" indent="-1600835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Calculation </a:t>
            </a:r>
            <a:r>
              <a:rPr spc="-55" dirty="0"/>
              <a:t>of</a:t>
            </a:r>
            <a:r>
              <a:rPr spc="-340" dirty="0"/>
              <a:t> </a:t>
            </a:r>
            <a:r>
              <a:rPr spc="-105" dirty="0"/>
              <a:t>Bowley's  coefficient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746823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2)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data on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profits(in Rs lakhs)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earned</a:t>
            </a:r>
            <a:r>
              <a:rPr sz="3000" spc="-254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by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60 companies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as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follows: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4434027"/>
            <a:ext cx="67754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Obtain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limits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profits of the central </a:t>
            </a:r>
            <a:r>
              <a:rPr sz="3000" spc="-35" dirty="0">
                <a:solidFill>
                  <a:srgbClr val="FFFFFF"/>
                </a:solidFill>
                <a:latin typeface="Corbel"/>
                <a:cs typeface="Corbel"/>
              </a:rPr>
              <a:t>50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percent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companies. And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also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calculate  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Bowley’s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skewness.</a:t>
            </a:r>
            <a:endParaRPr sz="3000">
              <a:latin typeface="Corbel"/>
              <a:cs typeface="Corbe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2249" y="2922523"/>
          <a:ext cx="8234680" cy="1292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4500"/>
                <a:gridCol w="1214120"/>
                <a:gridCol w="1071245"/>
                <a:gridCol w="1214119"/>
                <a:gridCol w="928370"/>
                <a:gridCol w="897890"/>
                <a:gridCol w="1173479"/>
              </a:tblGrid>
              <a:tr h="640079"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Profits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Below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10-20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20-30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30-40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40-50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50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and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above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A1579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343535" marR="339090" indent="2222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No. of  companies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Corbel"/>
                          <a:cs typeface="Corbel"/>
                        </a:rPr>
                        <a:t>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16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CCD6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5104" y="26923"/>
            <a:ext cx="83077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9270" algn="l"/>
              </a:tabLst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	</a:t>
            </a: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2426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Solution: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79525"/>
            <a:ext cx="0" cy="5419090"/>
          </a:xfrm>
          <a:custGeom>
            <a:avLst/>
            <a:gdLst/>
            <a:ahLst/>
            <a:cxnLst/>
            <a:rect l="l" t="t" r="r" b="b"/>
            <a:pathLst>
              <a:path h="5419090">
                <a:moveTo>
                  <a:pt x="0" y="0"/>
                </a:moveTo>
                <a:lnTo>
                  <a:pt x="0" y="541854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0" y="1279525"/>
            <a:ext cx="0" cy="5419090"/>
          </a:xfrm>
          <a:custGeom>
            <a:avLst/>
            <a:gdLst/>
            <a:ahLst/>
            <a:cxnLst/>
            <a:rect l="l" t="t" r="r" b="b"/>
            <a:pathLst>
              <a:path h="5419090">
                <a:moveTo>
                  <a:pt x="0" y="0"/>
                </a:moveTo>
                <a:lnTo>
                  <a:pt x="0" y="541854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0" y="1285875"/>
          <a:ext cx="9144000" cy="5247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  <a:gridCol w="3048000"/>
              </a:tblGrid>
              <a:tr h="1069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Profits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(in Rs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lakhs)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Frequency(f)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Cumulative frequency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(c.f)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389C7"/>
                    </a:solidFill>
                  </a:tcPr>
                </a:tc>
              </a:tr>
              <a:tr h="619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723265" algn="l"/>
                        </a:tabLst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Below	10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</a:tr>
              <a:tr h="61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10-20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40" dirty="0">
                          <a:latin typeface="Corbel"/>
                          <a:cs typeface="Corbel"/>
                        </a:rPr>
                        <a:t>17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</a:tr>
              <a:tr h="6195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20-30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Corbel"/>
                          <a:cs typeface="Corbel"/>
                        </a:rPr>
                        <a:t>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37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</a:tr>
              <a:tr h="6195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30-40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16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</a:tr>
              <a:tr h="6195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40-50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58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</a:tr>
              <a:tr h="619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latin typeface="Corbel"/>
                          <a:cs typeface="Corbel"/>
                        </a:rPr>
                        <a:t>50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above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60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CF5"/>
                    </a:solidFill>
                  </a:tcPr>
                </a:tc>
              </a:tr>
              <a:tr h="4476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N =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60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AEB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6624" y="1792604"/>
            <a:ext cx="729932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 algn="just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Q1 =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size of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(N/4)th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observation. And </a:t>
            </a:r>
            <a:r>
              <a:rPr sz="3000" spc="5" dirty="0">
                <a:solidFill>
                  <a:srgbClr val="FFFFFF"/>
                </a:solidFill>
                <a:latin typeface="Corbel"/>
                <a:cs typeface="Corbel"/>
              </a:rPr>
              <a:t>Q3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</a:t>
            </a:r>
            <a:r>
              <a:rPr sz="3000" spc="-3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size  of (3N/4)th observation.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Therefore </a:t>
            </a:r>
            <a:r>
              <a:rPr sz="3000" spc="10" dirty="0">
                <a:solidFill>
                  <a:srgbClr val="FFFFFF"/>
                </a:solidFill>
                <a:latin typeface="Corbel"/>
                <a:cs typeface="Corbel"/>
              </a:rPr>
              <a:t>Q1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r>
              <a:rPr sz="3000" spc="-7" baseline="25000" dirty="0">
                <a:solidFill>
                  <a:srgbClr val="FFFFFF"/>
                </a:solidFill>
                <a:latin typeface="Corbel"/>
                <a:cs typeface="Corbel"/>
              </a:rPr>
              <a:t>th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observation, </a:t>
            </a:r>
            <a:r>
              <a:rPr sz="3000" spc="5" dirty="0">
                <a:solidFill>
                  <a:srgbClr val="FFFFFF"/>
                </a:solidFill>
                <a:latin typeface="Corbel"/>
                <a:cs typeface="Corbel"/>
              </a:rPr>
              <a:t>Q3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45</a:t>
            </a:r>
            <a:r>
              <a:rPr sz="3000" spc="-7" baseline="25000" dirty="0">
                <a:solidFill>
                  <a:srgbClr val="FFFFFF"/>
                </a:solidFill>
                <a:latin typeface="Corbel"/>
                <a:cs typeface="Corbel"/>
              </a:rPr>
              <a:t>th</a:t>
            </a:r>
            <a:r>
              <a:rPr sz="3000" spc="104" baseline="250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observation.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28875" y="3500501"/>
            <a:ext cx="4143375" cy="1285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28875" y="5114950"/>
            <a:ext cx="4214876" cy="1171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111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111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5104" y="29920"/>
            <a:ext cx="156591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1700" b="1" dirty="0">
                <a:solidFill>
                  <a:srgbClr val="C00000"/>
                </a:solidFill>
                <a:latin typeface="Arial"/>
                <a:cs typeface="Arial"/>
              </a:rPr>
              <a:t>DM</a:t>
            </a: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@</a:t>
            </a:r>
            <a:r>
              <a:rPr sz="1700" b="1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700" b="1" spc="-3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700" b="1" dirty="0">
                <a:solidFill>
                  <a:srgbClr val="C00000"/>
                </a:solidFill>
                <a:latin typeface="Arial"/>
                <a:cs typeface="Arial"/>
              </a:rPr>
              <a:t>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40821" y="29920"/>
            <a:ext cx="146050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4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024" y="1792604"/>
            <a:ext cx="6793865" cy="2490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0480" indent="-342900">
              <a:lnSpc>
                <a:spcPct val="100000"/>
              </a:lnSpc>
              <a:spcBef>
                <a:spcPts val="100"/>
              </a:spcBef>
              <a:tabLst>
                <a:tab pos="3465195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Hence,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profit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central </a:t>
            </a:r>
            <a:r>
              <a:rPr sz="3000" spc="-35" dirty="0">
                <a:solidFill>
                  <a:srgbClr val="FFFFFF"/>
                </a:solidFill>
                <a:latin typeface="Corbel"/>
                <a:cs typeface="Corbel"/>
              </a:rPr>
              <a:t>50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percent  companies lies</a:t>
            </a:r>
            <a:r>
              <a:rPr sz="30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b/w	Rs.35 lakhs and</a:t>
            </a:r>
            <a:r>
              <a:rPr sz="3000" spc="-8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18.33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lakhs.</a:t>
            </a:r>
            <a:endParaRPr sz="3000">
              <a:latin typeface="Corbel"/>
              <a:cs typeface="Corbel"/>
            </a:endParaRPr>
          </a:p>
          <a:p>
            <a:pPr marL="12700" marR="5080">
              <a:lnSpc>
                <a:spcPts val="4310"/>
              </a:lnSpc>
              <a:spcBef>
                <a:spcPts val="250"/>
              </a:spcBef>
              <a:tabLst>
                <a:tab pos="6725920" algn="l"/>
              </a:tabLst>
            </a:pP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Therefore,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 quartile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deviation,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Q.D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 </a:t>
            </a:r>
            <a:r>
              <a:rPr sz="3000" spc="-45" dirty="0">
                <a:solidFill>
                  <a:srgbClr val="FFFFFF"/>
                </a:solidFill>
                <a:latin typeface="Corbel"/>
                <a:cs typeface="Corbel"/>
              </a:rPr>
              <a:t>(Q3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–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Q1)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/ </a:t>
            </a:r>
            <a:r>
              <a:rPr sz="3000" spc="-40" dirty="0">
                <a:solidFill>
                  <a:srgbClr val="FFFFFF"/>
                </a:solidFill>
                <a:latin typeface="Corbel"/>
                <a:cs typeface="Corbel"/>
              </a:rPr>
              <a:t>(Q3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+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Q1)</a:t>
            </a:r>
            <a:r>
              <a:rPr sz="3000" spc="-27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</a:t>
            </a:r>
            <a:r>
              <a:rPr sz="3000" u="heavy" dirty="0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Corbel"/>
                <a:cs typeface="Corbel"/>
              </a:rPr>
              <a:t> 	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5080" indent="-3429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Median=size of </a:t>
            </a:r>
            <a:r>
              <a:rPr dirty="0"/>
              <a:t>(N/2)th </a:t>
            </a:r>
            <a:r>
              <a:rPr spc="-5" dirty="0"/>
              <a:t>observation </a:t>
            </a:r>
            <a:r>
              <a:rPr dirty="0"/>
              <a:t>=(60/2)th  </a:t>
            </a:r>
            <a:r>
              <a:rPr spc="-5" dirty="0"/>
              <a:t>observation. Thus, median </a:t>
            </a:r>
            <a:r>
              <a:rPr dirty="0"/>
              <a:t>lies in </a:t>
            </a:r>
            <a:r>
              <a:rPr spc="-5" dirty="0"/>
              <a:t>the class  interval </a:t>
            </a:r>
            <a:r>
              <a:rPr spc="-15" dirty="0"/>
              <a:t>20-30,</a:t>
            </a:r>
            <a:r>
              <a:rPr spc="10" dirty="0"/>
              <a:t> </a:t>
            </a:r>
            <a:r>
              <a:rPr dirty="0"/>
              <a:t>and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024" y="1746884"/>
            <a:ext cx="13081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dian,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3748278"/>
            <a:ext cx="6783705" cy="2395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Skewness,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SKb =</a:t>
            </a:r>
            <a:r>
              <a:rPr sz="3000" spc="-1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0.02.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3240"/>
              </a:lnSpc>
              <a:spcBef>
                <a:spcPts val="173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positive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value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SKb indicates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that</a:t>
            </a:r>
            <a:r>
              <a:rPr sz="3000" spc="-1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distribution in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positively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skewed.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8750" y="2357424"/>
            <a:ext cx="4286250" cy="121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28750" y="4214812"/>
            <a:ext cx="3929126" cy="10715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4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2159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5" dirty="0">
                <a:solidFill>
                  <a:srgbClr val="00ACDC"/>
                </a:solidFill>
                <a:latin typeface="Consolas"/>
                <a:cs typeface="Consolas"/>
              </a:rPr>
              <a:t>Answers: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03603"/>
            <a:ext cx="7482840" cy="4580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126355">
              <a:lnSpc>
                <a:spcPct val="1111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Q1 = 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18.33</a:t>
            </a:r>
            <a:r>
              <a:rPr sz="2800" spc="-6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lakhs  Q3 = 35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lakhs.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Q.D =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orbel"/>
                <a:cs typeface="Corbel"/>
              </a:rPr>
              <a:t>0.313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Median </a:t>
            </a:r>
            <a:r>
              <a:rPr sz="2800" spc="-20" dirty="0">
                <a:solidFill>
                  <a:srgbClr val="FFFFFF"/>
                </a:solidFill>
                <a:latin typeface="Corbel"/>
                <a:cs typeface="Corbel"/>
              </a:rPr>
              <a:t>(Me)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=</a:t>
            </a:r>
            <a:r>
              <a:rPr sz="2800" spc="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26.5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Coefficient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=</a:t>
            </a:r>
            <a:r>
              <a:rPr sz="2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rbel"/>
                <a:cs typeface="Corbel"/>
              </a:rPr>
              <a:t>0.02.</a:t>
            </a:r>
            <a:endParaRPr sz="2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i="1" u="heavy" spc="-1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orbel"/>
                <a:cs typeface="Corbel"/>
              </a:rPr>
              <a:t>Interpretation:</a:t>
            </a:r>
            <a:endParaRPr sz="2800">
              <a:latin typeface="Corbel"/>
              <a:cs typeface="Corbel"/>
            </a:endParaRPr>
          </a:p>
          <a:p>
            <a:pPr marL="354965" marR="5080" indent="-342900" algn="just">
              <a:lnSpc>
                <a:spcPct val="90000"/>
              </a:lnSpc>
              <a:spcBef>
                <a:spcPts val="710"/>
              </a:spcBef>
            </a:pP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distribution is positively </a:t>
            </a:r>
            <a:r>
              <a:rPr sz="2800" spc="-15" dirty="0">
                <a:solidFill>
                  <a:srgbClr val="FFFFFF"/>
                </a:solidFill>
                <a:latin typeface="Corbel"/>
                <a:cs typeface="Corbel"/>
              </a:rPr>
              <a:t>skewed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therefore,  concentration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of larger value on 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right </a:t>
            </a:r>
            <a:r>
              <a:rPr sz="2800" spc="-10" dirty="0">
                <a:solidFill>
                  <a:srgbClr val="FFFFFF"/>
                </a:solidFill>
                <a:latin typeface="Corbel"/>
                <a:cs typeface="Corbel"/>
              </a:rPr>
              <a:t>side of 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the</a:t>
            </a:r>
            <a:r>
              <a:rPr sz="28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rbel"/>
                <a:cs typeface="Corbel"/>
              </a:rPr>
              <a:t>distribution.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2159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i="1" spc="-105" dirty="0">
                <a:solidFill>
                  <a:srgbClr val="7ED13A"/>
                </a:solidFill>
                <a:latin typeface="Consolas"/>
                <a:cs typeface="Consolas"/>
              </a:rPr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04213"/>
            <a:ext cx="6978015" cy="35820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95"/>
              </a:spcBef>
              <a:buClr>
                <a:srgbClr val="D5EBFF"/>
              </a:buClr>
              <a:buSzPct val="95000"/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What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is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meant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by</a:t>
            </a:r>
            <a:r>
              <a:rPr sz="3000" spc="-65" dirty="0">
                <a:solidFill>
                  <a:srgbClr val="B4BBC9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B4BBC9"/>
                </a:solidFill>
                <a:latin typeface="Corbel"/>
                <a:cs typeface="Corbel"/>
              </a:rPr>
              <a:t>Skewness.</a:t>
            </a:r>
            <a:endParaRPr sz="3000">
              <a:latin typeface="Corbel"/>
              <a:cs typeface="Corbel"/>
            </a:endParaRPr>
          </a:p>
          <a:p>
            <a:pPr marL="527685" marR="5080" indent="-515620">
              <a:lnSpc>
                <a:spcPct val="100000"/>
              </a:lnSpc>
              <a:spcBef>
                <a:spcPts val="695"/>
              </a:spcBef>
              <a:buClr>
                <a:srgbClr val="D5EBFF"/>
              </a:buClr>
              <a:buSzPct val="95000"/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What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are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the different types of</a:t>
            </a:r>
            <a:r>
              <a:rPr sz="3000" spc="-130" dirty="0">
                <a:solidFill>
                  <a:srgbClr val="B4BBC9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B4BBC9"/>
                </a:solidFill>
                <a:latin typeface="Corbel"/>
                <a:cs typeface="Corbel"/>
              </a:rPr>
              <a:t>Skewness 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Distributions.</a:t>
            </a:r>
            <a:endParaRPr sz="3000">
              <a:latin typeface="Corbel"/>
              <a:cs typeface="Corbel"/>
            </a:endParaRPr>
          </a:p>
          <a:p>
            <a:pPr marL="527685" marR="893444" indent="-515620">
              <a:lnSpc>
                <a:spcPct val="100000"/>
              </a:lnSpc>
              <a:spcBef>
                <a:spcPts val="710"/>
              </a:spcBef>
              <a:buClr>
                <a:srgbClr val="D5EBFF"/>
              </a:buClr>
              <a:buSzPct val="95000"/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solidFill>
                  <a:srgbClr val="B4BBC9"/>
                </a:solidFill>
                <a:latin typeface="Corbel"/>
                <a:cs typeface="Corbel"/>
              </a:rPr>
              <a:t>Skewness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Distributions in</a:t>
            </a:r>
            <a:r>
              <a:rPr sz="3000" spc="-70" dirty="0">
                <a:solidFill>
                  <a:srgbClr val="B4BBC9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graphical 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representation.</a:t>
            </a:r>
            <a:endParaRPr sz="3000">
              <a:latin typeface="Corbel"/>
              <a:cs typeface="Corbel"/>
            </a:endParaRPr>
          </a:p>
          <a:p>
            <a:pPr marL="527685" marR="514984" indent="-515620">
              <a:lnSpc>
                <a:spcPct val="100000"/>
              </a:lnSpc>
              <a:spcBef>
                <a:spcPts val="700"/>
              </a:spcBef>
              <a:buClr>
                <a:srgbClr val="D5EBFF"/>
              </a:buClr>
              <a:buSzPct val="95000"/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Calculation of </a:t>
            </a:r>
            <a:r>
              <a:rPr sz="3000" spc="-10" dirty="0">
                <a:solidFill>
                  <a:srgbClr val="B4BBC9"/>
                </a:solidFill>
                <a:latin typeface="Corbel"/>
                <a:cs typeface="Corbel"/>
              </a:rPr>
              <a:t>Skewness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Coefficient</a:t>
            </a:r>
            <a:r>
              <a:rPr sz="3000" spc="-220" dirty="0">
                <a:solidFill>
                  <a:srgbClr val="B4BBC9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in 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different </a:t>
            </a:r>
            <a:r>
              <a:rPr sz="3000" dirty="0">
                <a:solidFill>
                  <a:srgbClr val="B4BBC9"/>
                </a:solidFill>
                <a:latin typeface="Corbel"/>
                <a:cs typeface="Corbel"/>
              </a:rPr>
              <a:t>(two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types)</a:t>
            </a:r>
            <a:r>
              <a:rPr sz="3000" spc="-40" dirty="0">
                <a:solidFill>
                  <a:srgbClr val="B4BBC9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B4BBC9"/>
                </a:solidFill>
                <a:latin typeface="Corbel"/>
                <a:cs typeface="Corbel"/>
              </a:rPr>
              <a:t>methods.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1903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THE</a:t>
            </a:r>
            <a:r>
              <a:rPr spc="-300" dirty="0"/>
              <a:t> </a:t>
            </a:r>
            <a:r>
              <a:rPr spc="-70" dirty="0"/>
              <a:t>END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4642" y="1804797"/>
            <a:ext cx="59988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1150" marR="5080" indent="-1569085">
              <a:lnSpc>
                <a:spcPct val="100000"/>
              </a:lnSpc>
              <a:spcBef>
                <a:spcPts val="95"/>
              </a:spcBef>
              <a:tabLst>
                <a:tab pos="3190240" algn="l"/>
              </a:tabLst>
            </a:pPr>
            <a:r>
              <a:rPr sz="2800" b="1" spc="-5" dirty="0">
                <a:solidFill>
                  <a:srgbClr val="F7A0C9"/>
                </a:solidFill>
                <a:latin typeface="Times New Roman"/>
                <a:cs typeface="Times New Roman"/>
              </a:rPr>
              <a:t>MEASURNESS</a:t>
            </a:r>
            <a:r>
              <a:rPr sz="2800" b="1" spc="40" dirty="0">
                <a:solidFill>
                  <a:srgbClr val="F7A0C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7A0C9"/>
                </a:solidFill>
                <a:latin typeface="Times New Roman"/>
                <a:cs typeface="Times New Roman"/>
              </a:rPr>
              <a:t>OF	SKEWNESS</a:t>
            </a:r>
            <a:r>
              <a:rPr sz="2800" b="1" spc="-210" dirty="0">
                <a:solidFill>
                  <a:srgbClr val="F7A0C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7A0C9"/>
                </a:solidFill>
                <a:latin typeface="Times New Roman"/>
                <a:cs typeface="Times New Roman"/>
              </a:rPr>
              <a:t>AND  </a:t>
            </a:r>
            <a:r>
              <a:rPr sz="2800" b="1" spc="-35" dirty="0">
                <a:solidFill>
                  <a:srgbClr val="F7A0C9"/>
                </a:solidFill>
                <a:latin typeface="Times New Roman"/>
                <a:cs typeface="Times New Roman"/>
              </a:rPr>
              <a:t>INTERPRETATION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9508" y="3964381"/>
            <a:ext cx="3032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FFC000"/>
                </a:solidFill>
                <a:latin typeface="Arial"/>
                <a:cs typeface="Arial"/>
              </a:rPr>
              <a:t>THANK</a:t>
            </a:r>
            <a:r>
              <a:rPr sz="4000" b="1" spc="-14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C000"/>
                </a:solidFill>
                <a:latin typeface="Arial"/>
                <a:cs typeface="Arial"/>
              </a:rPr>
              <a:t>YOU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3552" y="2562037"/>
            <a:ext cx="2073275" cy="1267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4415"/>
              </a:lnSpc>
            </a:pPr>
            <a:r>
              <a:rPr sz="4000" i="1" spc="-5" dirty="0">
                <a:solidFill>
                  <a:srgbClr val="D9DEE4"/>
                </a:solidFill>
                <a:latin typeface="Arial"/>
                <a:cs typeface="Arial"/>
              </a:rPr>
              <a:t>to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r>
              <a:rPr sz="4000" i="1" spc="-5" dirty="0">
                <a:solidFill>
                  <a:srgbClr val="D9DEE4"/>
                </a:solidFill>
                <a:latin typeface="Arial"/>
                <a:cs typeface="Arial"/>
              </a:rPr>
              <a:t>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11088" y="1714271"/>
            <a:ext cx="2268855" cy="21215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3820" marR="5080" indent="-71755">
              <a:lnSpc>
                <a:spcPct val="114700"/>
              </a:lnSpc>
              <a:spcBef>
                <a:spcPts val="90"/>
              </a:spcBef>
            </a:pPr>
            <a:r>
              <a:rPr i="1" spc="-5" dirty="0">
                <a:solidFill>
                  <a:srgbClr val="C00000"/>
                </a:solidFill>
                <a:latin typeface="Arial"/>
                <a:cs typeface="Arial"/>
              </a:rPr>
              <a:t>go &amp; read  </a:t>
            </a:r>
            <a:r>
              <a:rPr i="1" spc="-5" dirty="0">
                <a:solidFill>
                  <a:srgbClr val="FFFFFF"/>
                </a:solidFill>
                <a:latin typeface="Arial"/>
                <a:cs typeface="Arial"/>
              </a:rPr>
              <a:t>today  </a:t>
            </a:r>
            <a:r>
              <a:rPr i="1" spc="-5" dirty="0">
                <a:solidFill>
                  <a:srgbClr val="00AF50"/>
                </a:solidFill>
                <a:latin typeface="Arial"/>
                <a:cs typeface="Arial"/>
              </a:rPr>
              <a:t>otherwise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2405087"/>
            <a:ext cx="5357843" cy="40957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7162" y="2571711"/>
            <a:ext cx="4286250" cy="3786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3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00750" y="2476525"/>
            <a:ext cx="2857500" cy="3810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8570" y="528269"/>
            <a:ext cx="20161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55" dirty="0">
                <a:solidFill>
                  <a:srgbClr val="F173AE"/>
                </a:solidFill>
                <a:latin typeface="Arial"/>
                <a:cs typeface="Arial"/>
              </a:rPr>
              <a:t>Try</a:t>
            </a:r>
            <a:r>
              <a:rPr sz="4800" b="1" spc="-290" dirty="0">
                <a:solidFill>
                  <a:srgbClr val="F173AE"/>
                </a:solidFill>
                <a:latin typeface="Arial"/>
                <a:cs typeface="Arial"/>
              </a:rPr>
              <a:t> </a:t>
            </a:r>
            <a:r>
              <a:rPr sz="4800" b="1" spc="-70" dirty="0">
                <a:solidFill>
                  <a:srgbClr val="F173AE"/>
                </a:solidFill>
                <a:latin typeface="Arial"/>
                <a:cs typeface="Arial"/>
              </a:rPr>
              <a:t>it…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1746884"/>
            <a:ext cx="6848475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4965" marR="5080" indent="-342900">
              <a:lnSpc>
                <a:spcPts val="3240"/>
              </a:lnSpc>
              <a:spcBef>
                <a:spcPts val="505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following table gives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distribution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 weekly wages of 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500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workers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a</a:t>
            </a:r>
            <a:r>
              <a:rPr sz="3000" spc="-5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factory: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4160011"/>
            <a:ext cx="7275830" cy="18954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527685" marR="300355" indent="-515620">
              <a:lnSpc>
                <a:spcPts val="3240"/>
              </a:lnSpc>
              <a:spcBef>
                <a:spcPts val="505"/>
              </a:spcBef>
              <a:buClr>
                <a:srgbClr val="D5EBFF"/>
              </a:buClr>
              <a:buSzPct val="95000"/>
              <a:buAutoNum type="alphaLcParenR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Obtain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the limits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income of the central  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50%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the observed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workers.</a:t>
            </a:r>
            <a:endParaRPr sz="3000">
              <a:latin typeface="Corbel"/>
              <a:cs typeface="Corbel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D5EBFF"/>
              </a:buClr>
              <a:buSzPct val="95000"/>
              <a:buAutoNum type="alphaLcParenR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Calculate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Bowley's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</a:t>
            </a:r>
            <a:r>
              <a:rPr sz="3000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skewness.</a:t>
            </a:r>
            <a:endParaRPr sz="3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3000" b="1" i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Corbel"/>
                <a:cs typeface="Corbel"/>
              </a:rPr>
              <a:t>ANS:</a:t>
            </a:r>
            <a:r>
              <a:rPr sz="3000" b="1" i="1" spc="-5" dirty="0">
                <a:solidFill>
                  <a:srgbClr val="FFFF00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92D050"/>
                </a:solidFill>
                <a:latin typeface="Corbel"/>
                <a:cs typeface="Corbel"/>
              </a:rPr>
              <a:t>Negatively </a:t>
            </a:r>
            <a:r>
              <a:rPr sz="3000" spc="-15" dirty="0">
                <a:solidFill>
                  <a:srgbClr val="92D050"/>
                </a:solidFill>
                <a:latin typeface="Corbel"/>
                <a:cs typeface="Corbel"/>
              </a:rPr>
              <a:t>Skewed.(SKb </a:t>
            </a:r>
            <a:r>
              <a:rPr sz="3000" dirty="0">
                <a:solidFill>
                  <a:srgbClr val="92D050"/>
                </a:solidFill>
                <a:latin typeface="Corbel"/>
                <a:cs typeface="Corbel"/>
              </a:rPr>
              <a:t>=</a:t>
            </a:r>
            <a:r>
              <a:rPr sz="3000" spc="-85" dirty="0">
                <a:solidFill>
                  <a:srgbClr val="92D050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92D050"/>
                </a:solidFill>
                <a:latin typeface="Corbel"/>
                <a:cs typeface="Corbel"/>
              </a:rPr>
              <a:t>-0.102).</a:t>
            </a:r>
            <a:endParaRPr sz="3000">
              <a:latin typeface="Corbel"/>
              <a:cs typeface="Corbe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0812" y="3065398"/>
          <a:ext cx="8449310" cy="1023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380"/>
                <a:gridCol w="1214755"/>
                <a:gridCol w="1071880"/>
                <a:gridCol w="1143000"/>
                <a:gridCol w="1071879"/>
                <a:gridCol w="1082040"/>
                <a:gridCol w="1204595"/>
              </a:tblGrid>
              <a:tr h="640080">
                <a:tc>
                  <a:txBody>
                    <a:bodyPr/>
                    <a:lstStyle/>
                    <a:p>
                      <a:pPr marL="597535" marR="99695" indent="-48958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Weekly</a:t>
                      </a:r>
                      <a:r>
                        <a:rPr sz="1800" b="1" spc="-19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Wages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(Rs).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Below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200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200-250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250-300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300-350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350-400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marR="206375" indent="-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400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and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above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12700">
                      <a:solidFill>
                        <a:srgbClr val="7389C7"/>
                      </a:solidFill>
                      <a:prstDash val="solid"/>
                    </a:lnT>
                    <a:lnB w="28575">
                      <a:solidFill>
                        <a:srgbClr val="7389C7"/>
                      </a:solidFill>
                      <a:prstDash val="solid"/>
                    </a:lnB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No. of</a:t>
                      </a:r>
                      <a:r>
                        <a:rPr sz="1800" spc="-1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Workers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145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220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7389C7"/>
                      </a:solidFill>
                      <a:prstDash val="solid"/>
                    </a:lnL>
                    <a:lnR w="12700">
                      <a:solidFill>
                        <a:srgbClr val="7389C7"/>
                      </a:solidFill>
                      <a:prstDash val="solid"/>
                    </a:lnR>
                    <a:lnT w="28575">
                      <a:solidFill>
                        <a:srgbClr val="7389C7"/>
                      </a:solidFill>
                      <a:prstDash val="solid"/>
                    </a:lnT>
                    <a:lnB w="12700">
                      <a:solidFill>
                        <a:srgbClr val="7389C7"/>
                      </a:solidFill>
                      <a:prstDash val="solid"/>
                    </a:lnB>
                    <a:solidFill>
                      <a:srgbClr val="7389C7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3153" y="199770"/>
            <a:ext cx="2736850" cy="1711960"/>
          </a:xfrm>
          <a:custGeom>
            <a:avLst/>
            <a:gdLst/>
            <a:ahLst/>
            <a:cxnLst/>
            <a:rect l="l" t="t" r="r" b="b"/>
            <a:pathLst>
              <a:path w="2736850" h="1711960">
                <a:moveTo>
                  <a:pt x="2445816" y="0"/>
                </a:moveTo>
                <a:lnTo>
                  <a:pt x="0" y="708532"/>
                </a:lnTo>
                <a:lnTo>
                  <a:pt x="290677" y="1711832"/>
                </a:lnTo>
                <a:lnTo>
                  <a:pt x="2736392" y="1003300"/>
                </a:lnTo>
                <a:lnTo>
                  <a:pt x="24458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3153" y="199770"/>
            <a:ext cx="2736850" cy="1711960"/>
          </a:xfrm>
          <a:custGeom>
            <a:avLst/>
            <a:gdLst/>
            <a:ahLst/>
            <a:cxnLst/>
            <a:rect l="l" t="t" r="r" b="b"/>
            <a:pathLst>
              <a:path w="2736850" h="1711960">
                <a:moveTo>
                  <a:pt x="0" y="708532"/>
                </a:moveTo>
                <a:lnTo>
                  <a:pt x="2445816" y="0"/>
                </a:lnTo>
                <a:lnTo>
                  <a:pt x="2736392" y="1003300"/>
                </a:lnTo>
                <a:lnTo>
                  <a:pt x="290677" y="1711832"/>
                </a:lnTo>
                <a:lnTo>
                  <a:pt x="0" y="708532"/>
                </a:lnTo>
                <a:close/>
              </a:path>
            </a:pathLst>
          </a:custGeom>
          <a:ln w="38100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2636" y="391413"/>
            <a:ext cx="2155952" cy="107835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5359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>
                <a:solidFill>
                  <a:srgbClr val="B1E288"/>
                </a:solidFill>
              </a:rPr>
              <a:t>Measures </a:t>
            </a:r>
            <a:r>
              <a:rPr spc="-55" dirty="0">
                <a:solidFill>
                  <a:srgbClr val="B1E288"/>
                </a:solidFill>
              </a:rPr>
              <a:t>of</a:t>
            </a:r>
            <a:r>
              <a:rPr spc="-365" dirty="0">
                <a:solidFill>
                  <a:srgbClr val="B1E288"/>
                </a:solidFill>
              </a:rPr>
              <a:t> </a:t>
            </a:r>
            <a:r>
              <a:rPr spc="-105" dirty="0">
                <a:solidFill>
                  <a:srgbClr val="B1E288"/>
                </a:solidFill>
              </a:rPr>
              <a:t>Skewness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7167245" cy="3862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2255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statistical technique to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indicate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direction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extent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distribution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numerical values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data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set.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5EBFF"/>
              </a:buClr>
              <a:buFont typeface="Wingdings"/>
              <a:buChar char=""/>
            </a:pPr>
            <a:endParaRPr sz="435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frequency distribution of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set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values  that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not Symmetrical(normal)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called </a:t>
            </a:r>
            <a:r>
              <a:rPr sz="3000" spc="-5" dirty="0">
                <a:solidFill>
                  <a:srgbClr val="FDD36C"/>
                </a:solidFill>
                <a:latin typeface="Corbel"/>
                <a:cs typeface="Corbel"/>
              </a:rPr>
              <a:t> </a:t>
            </a:r>
            <a:r>
              <a:rPr sz="3000" i="1" dirty="0">
                <a:solidFill>
                  <a:srgbClr val="FDD36C"/>
                </a:solidFill>
                <a:latin typeface="Corbel"/>
                <a:cs typeface="Corbel"/>
              </a:rPr>
              <a:t>asymmetrical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or</a:t>
            </a: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i="1" spc="-5" dirty="0">
                <a:solidFill>
                  <a:srgbClr val="FDD36C"/>
                </a:solidFill>
                <a:latin typeface="Corbel"/>
                <a:cs typeface="Corbel"/>
              </a:rPr>
              <a:t>skewed.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5368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Skewed</a:t>
            </a:r>
            <a:r>
              <a:rPr spc="-285" dirty="0"/>
              <a:t> </a:t>
            </a:r>
            <a:r>
              <a:rPr spc="-95" dirty="0"/>
              <a:t>distributions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04212"/>
            <a:ext cx="5500370" cy="45300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3000" spc="-5" dirty="0">
                <a:solidFill>
                  <a:srgbClr val="B1E288"/>
                </a:solidFill>
                <a:latin typeface="Corbel"/>
                <a:cs typeface="Corbel"/>
              </a:rPr>
              <a:t>There </a:t>
            </a:r>
            <a:r>
              <a:rPr sz="3000" dirty="0">
                <a:solidFill>
                  <a:srgbClr val="B1E288"/>
                </a:solidFill>
                <a:latin typeface="Corbel"/>
                <a:cs typeface="Corbel"/>
              </a:rPr>
              <a:t>are </a:t>
            </a:r>
            <a:r>
              <a:rPr sz="3000" spc="-5" dirty="0">
                <a:solidFill>
                  <a:srgbClr val="B1E288"/>
                </a:solidFill>
                <a:latin typeface="Corbel"/>
                <a:cs typeface="Corbel"/>
              </a:rPr>
              <a:t>three</a:t>
            </a:r>
            <a:r>
              <a:rPr sz="3000" spc="-70" dirty="0">
                <a:solidFill>
                  <a:srgbClr val="B1E288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B1E288"/>
                </a:solidFill>
                <a:latin typeface="Corbel"/>
                <a:cs typeface="Corbel"/>
              </a:rPr>
              <a:t>types:</a:t>
            </a:r>
            <a:endParaRPr sz="3000">
              <a:latin typeface="Corbel"/>
              <a:cs typeface="Corbel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Clr>
                <a:srgbClr val="D5EBFF"/>
              </a:buClr>
              <a:buSzPct val="95000"/>
              <a:buFont typeface="Wingdings"/>
              <a:buChar char="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7A0C9"/>
                </a:solidFill>
                <a:latin typeface="Corbel"/>
                <a:cs typeface="Corbel"/>
              </a:rPr>
              <a:t>Symmetrical</a:t>
            </a:r>
            <a:r>
              <a:rPr sz="3000" spc="-25" dirty="0">
                <a:solidFill>
                  <a:srgbClr val="F7A0C9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7A0C9"/>
                </a:solidFill>
                <a:latin typeface="Corbel"/>
                <a:cs typeface="Corbel"/>
              </a:rPr>
              <a:t>distribution</a:t>
            </a:r>
            <a:endParaRPr sz="3000">
              <a:latin typeface="Corbel"/>
              <a:cs typeface="Corbel"/>
            </a:endParaRPr>
          </a:p>
          <a:p>
            <a:pPr marL="857885">
              <a:lnSpc>
                <a:spcPct val="100000"/>
              </a:lnSpc>
              <a:spcBef>
                <a:spcPts val="35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A.M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Median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</a:t>
            </a: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Mode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D5EBFF"/>
              </a:buClr>
              <a:buSzPct val="95000"/>
              <a:buFont typeface="Wingdings"/>
              <a:buChar char=""/>
              <a:tabLst>
                <a:tab pos="527685" algn="l"/>
                <a:tab pos="528320" algn="l"/>
              </a:tabLst>
            </a:pPr>
            <a:r>
              <a:rPr sz="3000" spc="-20" dirty="0">
                <a:solidFill>
                  <a:srgbClr val="F7A0C9"/>
                </a:solidFill>
                <a:latin typeface="Corbel"/>
                <a:cs typeface="Corbel"/>
              </a:rPr>
              <a:t>Positively </a:t>
            </a:r>
            <a:r>
              <a:rPr sz="3000" spc="-15" dirty="0">
                <a:solidFill>
                  <a:srgbClr val="F7A0C9"/>
                </a:solidFill>
                <a:latin typeface="Corbel"/>
                <a:cs typeface="Corbel"/>
              </a:rPr>
              <a:t>skewed</a:t>
            </a:r>
            <a:r>
              <a:rPr sz="3000" spc="-10" dirty="0">
                <a:solidFill>
                  <a:srgbClr val="F7A0C9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7A0C9"/>
                </a:solidFill>
                <a:latin typeface="Corbel"/>
                <a:cs typeface="Corbel"/>
              </a:rPr>
              <a:t>distribution</a:t>
            </a:r>
            <a:endParaRPr sz="3000">
              <a:latin typeface="Corbel"/>
              <a:cs typeface="Corbel"/>
            </a:endParaRPr>
          </a:p>
          <a:p>
            <a:pPr marL="890269">
              <a:lnSpc>
                <a:spcPct val="100000"/>
              </a:lnSpc>
              <a:spcBef>
                <a:spcPts val="35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A.M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&gt;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Median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&gt;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Mode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D5EBFF"/>
              </a:buClr>
              <a:buSzPct val="95000"/>
              <a:buFont typeface="Wingdings"/>
              <a:buChar char="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7A0C9"/>
                </a:solidFill>
                <a:latin typeface="Corbel"/>
                <a:cs typeface="Corbel"/>
              </a:rPr>
              <a:t>Negatively </a:t>
            </a:r>
            <a:r>
              <a:rPr sz="3000" spc="-15" dirty="0">
                <a:solidFill>
                  <a:srgbClr val="F7A0C9"/>
                </a:solidFill>
                <a:latin typeface="Corbel"/>
                <a:cs typeface="Corbel"/>
              </a:rPr>
              <a:t>skewed</a:t>
            </a:r>
            <a:r>
              <a:rPr sz="3000" spc="-80" dirty="0">
                <a:solidFill>
                  <a:srgbClr val="F7A0C9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7A0C9"/>
                </a:solidFill>
                <a:latin typeface="Corbel"/>
                <a:cs typeface="Corbel"/>
              </a:rPr>
              <a:t>distribution.</a:t>
            </a:r>
            <a:endParaRPr sz="3000">
              <a:latin typeface="Corbel"/>
              <a:cs typeface="Corbel"/>
            </a:endParaRPr>
          </a:p>
          <a:p>
            <a:pPr marL="857885">
              <a:lnSpc>
                <a:spcPct val="100000"/>
              </a:lnSpc>
              <a:spcBef>
                <a:spcPts val="35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A.M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&lt;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Median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&lt;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Mode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077"/>
            <a:ext cx="6968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Skewed </a:t>
            </a:r>
            <a:r>
              <a:rPr spc="-95" dirty="0"/>
              <a:t>distribution</a:t>
            </a:r>
            <a:r>
              <a:rPr spc="-390" dirty="0"/>
              <a:t> </a:t>
            </a:r>
            <a:r>
              <a:rPr spc="-85" dirty="0"/>
              <a:t>Curves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357337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5104" y="26923"/>
            <a:ext cx="83077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9270" algn="l"/>
              </a:tabLst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	</a:t>
            </a: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3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516077"/>
            <a:ext cx="7539355" cy="5520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0" dirty="0">
                <a:solidFill>
                  <a:srgbClr val="C1EDFF"/>
                </a:solidFill>
                <a:latin typeface="Consolas"/>
                <a:cs typeface="Consolas"/>
              </a:rPr>
              <a:t>Measures </a:t>
            </a:r>
            <a:r>
              <a:rPr sz="4000" spc="-55" dirty="0">
                <a:solidFill>
                  <a:srgbClr val="C1EDFF"/>
                </a:solidFill>
                <a:latin typeface="Consolas"/>
                <a:cs typeface="Consolas"/>
              </a:rPr>
              <a:t>of</a:t>
            </a:r>
            <a:r>
              <a:rPr sz="4000" spc="-330" dirty="0">
                <a:solidFill>
                  <a:srgbClr val="C1EDFF"/>
                </a:solidFill>
                <a:latin typeface="Consolas"/>
                <a:cs typeface="Consolas"/>
              </a:rPr>
              <a:t> </a:t>
            </a:r>
            <a:r>
              <a:rPr sz="4000" spc="-105" dirty="0">
                <a:solidFill>
                  <a:srgbClr val="C1EDFF"/>
                </a:solidFill>
                <a:latin typeface="Consolas"/>
                <a:cs typeface="Consolas"/>
              </a:rPr>
              <a:t>Skewness</a:t>
            </a:r>
            <a:endParaRPr sz="40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550">
              <a:latin typeface="Times New Roman"/>
              <a:cs typeface="Times New Roman"/>
            </a:endParaRPr>
          </a:p>
          <a:p>
            <a:pPr marL="423545" marR="5080" indent="-342900">
              <a:lnSpc>
                <a:spcPct val="90000"/>
              </a:lnSpc>
              <a:spcBef>
                <a:spcPts val="5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asymmetrical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distribution,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distance  b/w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Mode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may be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used to measure 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degree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because the Mean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equal to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Mode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a </a:t>
            </a:r>
            <a:r>
              <a:rPr sz="3000" i="1" spc="-5" dirty="0">
                <a:solidFill>
                  <a:srgbClr val="F7A0C9"/>
                </a:solidFill>
                <a:latin typeface="Corbel"/>
                <a:cs typeface="Corbel"/>
              </a:rPr>
              <a:t>symmetrical</a:t>
            </a:r>
            <a:r>
              <a:rPr sz="3000" i="1" spc="25" dirty="0">
                <a:solidFill>
                  <a:srgbClr val="F7A0C9"/>
                </a:solidFill>
                <a:latin typeface="Corbel"/>
                <a:cs typeface="Corbel"/>
              </a:rPr>
              <a:t> </a:t>
            </a:r>
            <a:r>
              <a:rPr sz="3000" i="1" spc="-5" dirty="0">
                <a:solidFill>
                  <a:srgbClr val="F7A0C9"/>
                </a:solidFill>
                <a:latin typeface="Corbel"/>
                <a:cs typeface="Corbel"/>
              </a:rPr>
              <a:t>distribution.</a:t>
            </a:r>
            <a:endParaRPr sz="3000">
              <a:latin typeface="Corbel"/>
              <a:cs typeface="Corbel"/>
            </a:endParaRPr>
          </a:p>
          <a:p>
            <a:pPr marL="423545">
              <a:lnSpc>
                <a:spcPts val="3240"/>
              </a:lnSpc>
            </a:pPr>
            <a:r>
              <a:rPr sz="3000" i="1" spc="-5" dirty="0">
                <a:solidFill>
                  <a:srgbClr val="F7A0C9"/>
                </a:solidFill>
                <a:latin typeface="Corbel"/>
                <a:cs typeface="Corbel"/>
              </a:rPr>
              <a:t>Thus,</a:t>
            </a:r>
            <a:endParaRPr sz="3000">
              <a:latin typeface="Corbel"/>
              <a:cs typeface="Corbel"/>
            </a:endParaRPr>
          </a:p>
          <a:p>
            <a:pPr marL="80645">
              <a:lnSpc>
                <a:spcPct val="100000"/>
              </a:lnSpc>
              <a:spcBef>
                <a:spcPts val="1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Absolute, </a:t>
            </a:r>
            <a:r>
              <a:rPr sz="4800" dirty="0">
                <a:solidFill>
                  <a:srgbClr val="FFFFFF"/>
                </a:solidFill>
                <a:latin typeface="Corbel"/>
                <a:cs typeface="Corbel"/>
              </a:rPr>
              <a:t>S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k =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Mean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–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 Mode</a:t>
            </a:r>
            <a:endParaRPr sz="3000">
              <a:latin typeface="Corbel"/>
              <a:cs typeface="Corbel"/>
            </a:endParaRPr>
          </a:p>
          <a:p>
            <a:pPr marL="2297430">
              <a:lnSpc>
                <a:spcPct val="100000"/>
              </a:lnSpc>
              <a:spcBef>
                <a:spcPts val="459"/>
              </a:spcBef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= Q3 + Q1 – 2</a:t>
            </a:r>
            <a:r>
              <a:rPr sz="3000" spc="-26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Median.</a:t>
            </a:r>
            <a:endParaRPr sz="3000">
              <a:latin typeface="Corbel"/>
              <a:cs typeface="Corbel"/>
            </a:endParaRPr>
          </a:p>
          <a:p>
            <a:pPr marL="423545" marR="641350" indent="-342900">
              <a:lnSpc>
                <a:spcPts val="3240"/>
              </a:lnSpc>
              <a:spcBef>
                <a:spcPts val="740"/>
              </a:spcBef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Skewed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distribution, if </a:t>
            </a:r>
            <a:r>
              <a:rPr sz="3000" i="1" dirty="0">
                <a:solidFill>
                  <a:srgbClr val="F7A0C9"/>
                </a:solidFill>
                <a:latin typeface="Corbel"/>
                <a:cs typeface="Corbel"/>
              </a:rPr>
              <a:t>Mean&gt;Mode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,</a:t>
            </a:r>
            <a:r>
              <a:rPr sz="3000" spc="-1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becomes +ive. Otherwise</a:t>
            </a:r>
            <a:r>
              <a:rPr sz="3000" spc="-1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–ive.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2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4722" y="1652142"/>
            <a:ext cx="7430770" cy="340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5781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Variation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tells us about the amount of the  variation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where as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tells about the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direction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variation.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D5EBFF"/>
              </a:buClr>
              <a:buFont typeface="Wingdings"/>
              <a:buChar char=""/>
            </a:pPr>
            <a:endParaRPr sz="435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business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economic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series, measures of  variation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have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greater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practical application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than measures of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3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0150" marR="5080" indent="-1599565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Relative measures</a:t>
            </a:r>
            <a:r>
              <a:rPr spc="-385" dirty="0"/>
              <a:t> </a:t>
            </a:r>
            <a:r>
              <a:rPr spc="-105" dirty="0"/>
              <a:t>of  Skewness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24025"/>
            <a:ext cx="577151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buClr>
                <a:srgbClr val="D5EBFF"/>
              </a:buClr>
              <a:buSzPct val="94230"/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Karl </a:t>
            </a:r>
            <a:r>
              <a:rPr sz="2600" spc="-20" dirty="0">
                <a:solidFill>
                  <a:srgbClr val="FFFFFF"/>
                </a:solidFill>
                <a:latin typeface="Corbel"/>
                <a:cs typeface="Corbel"/>
              </a:rPr>
              <a:t>Pearson’s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Co-efficient of</a:t>
            </a:r>
            <a:r>
              <a:rPr sz="2600" spc="-2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Skewness,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4565396"/>
            <a:ext cx="7246620" cy="155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4230"/>
              <a:buFont typeface="Wingdings"/>
              <a:buChar char=""/>
              <a:tabLst>
                <a:tab pos="355600" algn="l"/>
              </a:tabLst>
            </a:pP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The value of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SKp various b/w</a:t>
            </a:r>
            <a:r>
              <a:rPr sz="2600" spc="-1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±3.</a:t>
            </a:r>
            <a:endParaRPr sz="26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85"/>
              </a:spcBef>
              <a:buClr>
                <a:srgbClr val="D5EBFF"/>
              </a:buClr>
              <a:buSzPct val="94230"/>
              <a:buFont typeface="Wingdings"/>
              <a:buChar char=""/>
              <a:tabLst>
                <a:tab pos="355600" algn="l"/>
              </a:tabLst>
            </a:pP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moderately </a:t>
            </a:r>
            <a:r>
              <a:rPr sz="2600" spc="-10" dirty="0">
                <a:solidFill>
                  <a:srgbClr val="FFFFFF"/>
                </a:solidFill>
                <a:latin typeface="Corbel"/>
                <a:cs typeface="Corbel"/>
              </a:rPr>
              <a:t>skewed</a:t>
            </a:r>
            <a:r>
              <a:rPr sz="2600" spc="-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distribution,</a:t>
            </a:r>
            <a:endParaRPr sz="2600">
              <a:latin typeface="Corbel"/>
              <a:cs typeface="Corbel"/>
            </a:endParaRPr>
          </a:p>
          <a:p>
            <a:pPr marL="354965" marR="5080" indent="-342900">
              <a:lnSpc>
                <a:spcPct val="80000"/>
              </a:lnSpc>
              <a:spcBef>
                <a:spcPts val="695"/>
              </a:spcBef>
            </a:pP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But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moderately </a:t>
            </a:r>
            <a:r>
              <a:rPr sz="2600" spc="-10" dirty="0">
                <a:solidFill>
                  <a:srgbClr val="FFFFFF"/>
                </a:solidFill>
                <a:latin typeface="Corbel"/>
                <a:cs typeface="Corbel"/>
              </a:rPr>
              <a:t>skewed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distribution, the value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r>
              <a:rPr sz="2600" spc="-15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FFFFFF"/>
                </a:solidFill>
                <a:latin typeface="Corbel"/>
                <a:cs typeface="Corbel"/>
              </a:rPr>
              <a:t>SKp 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lies between</a:t>
            </a:r>
            <a:r>
              <a:rPr sz="2600" spc="-4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orbel"/>
                <a:cs typeface="Corbel"/>
              </a:rPr>
              <a:t>±1.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62075" y="2352675"/>
            <a:ext cx="4067175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91251" y="2428811"/>
            <a:ext cx="1952625" cy="928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71625" y="3729037"/>
            <a:ext cx="3195701" cy="9858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5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0150" marR="5080" indent="-1599565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Relative measures</a:t>
            </a:r>
            <a:r>
              <a:rPr spc="-385" dirty="0"/>
              <a:t> </a:t>
            </a:r>
            <a:r>
              <a:rPr spc="-105" dirty="0"/>
              <a:t>of  Skewness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56534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Bowley’s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</a:t>
            </a:r>
            <a:r>
              <a:rPr sz="3000" spc="-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Skewness,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3976878"/>
            <a:ext cx="52260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Kelly’s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coefficient of</a:t>
            </a:r>
            <a:r>
              <a:rPr sz="3000" spc="-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Skewness,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2428811"/>
            <a:ext cx="3000375" cy="10715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0" y="4714887"/>
            <a:ext cx="4643501" cy="1285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3"/>
            <a:ext cx="9144000" cy="354330"/>
          </a:xfrm>
          <a:custGeom>
            <a:avLst/>
            <a:gdLst/>
            <a:ahLst/>
            <a:cxnLst/>
            <a:rect l="l" t="t" r="r" b="b"/>
            <a:pathLst>
              <a:path w="9144000" h="354330">
                <a:moveTo>
                  <a:pt x="0" y="354012"/>
                </a:moveTo>
                <a:lnTo>
                  <a:pt x="9144000" y="354012"/>
                </a:lnTo>
                <a:lnTo>
                  <a:pt x="9144000" y="0"/>
                </a:lnTo>
                <a:lnTo>
                  <a:pt x="0" y="0"/>
                </a:lnTo>
                <a:lnTo>
                  <a:pt x="0" y="3540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5104" y="26923"/>
            <a:ext cx="15659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PGDM@IAMEE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52197" y="26923"/>
            <a:ext cx="14605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  <a:hlinkClick r:id="rId4"/>
              </a:rPr>
              <a:t>www.iamee.in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519862"/>
            <a:ext cx="9144000" cy="338455"/>
          </a:xfrm>
          <a:custGeom>
            <a:avLst/>
            <a:gdLst/>
            <a:ahLst/>
            <a:cxnLst/>
            <a:rect l="l" t="t" r="r" b="b"/>
            <a:pathLst>
              <a:path w="9144000" h="338454">
                <a:moveTo>
                  <a:pt x="0" y="338137"/>
                </a:moveTo>
                <a:lnTo>
                  <a:pt x="9144000" y="338137"/>
                </a:lnTo>
                <a:lnTo>
                  <a:pt x="9144000" y="0"/>
                </a:lnTo>
                <a:lnTo>
                  <a:pt x="0" y="0"/>
                </a:lnTo>
                <a:lnTo>
                  <a:pt x="0" y="3381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500812"/>
            <a:ext cx="457200" cy="3571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457200" cy="357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Institute of </a:t>
            </a:r>
            <a:r>
              <a:rPr spc="-10" dirty="0"/>
              <a:t>Advanced </a:t>
            </a:r>
            <a:r>
              <a:rPr dirty="0"/>
              <a:t>Management </a:t>
            </a:r>
            <a:r>
              <a:rPr spc="-5" dirty="0"/>
              <a:t>Education and Entrepreneurship,</a:t>
            </a:r>
            <a:r>
              <a:rPr spc="-100" dirty="0"/>
              <a:t> </a:t>
            </a:r>
            <a:r>
              <a:rPr spc="-10" dirty="0"/>
              <a:t>Hyderabad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© </a:t>
            </a:r>
            <a:r>
              <a:rPr spc="-5" dirty="0"/>
              <a:t>2010.</a:t>
            </a:r>
            <a:r>
              <a:rPr spc="-95" dirty="0"/>
              <a:t> </a:t>
            </a:r>
            <a:r>
              <a:rPr spc="-5" dirty="0"/>
              <a:t>IAMEE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1101</Words>
  <Application>Microsoft Office PowerPoint</Application>
  <PresentationFormat>On-screen Show (4:3)</PresentationFormat>
  <Paragraphs>300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MEASURES OF SKEWNESS AND  INTERPRETATION</vt:lpstr>
      <vt:lpstr>OVERVIEW</vt:lpstr>
      <vt:lpstr>Measures of Skewness</vt:lpstr>
      <vt:lpstr>Skewed distributions</vt:lpstr>
      <vt:lpstr>Skewed distribution Curves</vt:lpstr>
      <vt:lpstr>Slide 6</vt:lpstr>
      <vt:lpstr>PGDM@IAMEE</vt:lpstr>
      <vt:lpstr>Relative measures of  Skewness</vt:lpstr>
      <vt:lpstr>Relative measures of  Skewness</vt:lpstr>
      <vt:lpstr>Calculation of SKp</vt:lpstr>
      <vt:lpstr>Solution:</vt:lpstr>
      <vt:lpstr>Slide 12</vt:lpstr>
      <vt:lpstr>Answers:</vt:lpstr>
      <vt:lpstr>Calculation of Bowley's  coefficient</vt:lpstr>
      <vt:lpstr>Solution:</vt:lpstr>
      <vt:lpstr>Slide 16</vt:lpstr>
      <vt:lpstr>Slide 17</vt:lpstr>
      <vt:lpstr>PGDM@IAMEE</vt:lpstr>
      <vt:lpstr>Answers:</vt:lpstr>
      <vt:lpstr>THE END</vt:lpstr>
      <vt:lpstr>go &amp; read  today  otherwise</vt:lpstr>
      <vt:lpstr>Slide 22</vt:lpstr>
      <vt:lpstr>Try it…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SKEWNESS AND  INTERPRETATION</dc:title>
  <cp:lastModifiedBy>Anhar</cp:lastModifiedBy>
  <cp:revision>1</cp:revision>
  <dcterms:created xsi:type="dcterms:W3CDTF">2020-05-12T05:26:59Z</dcterms:created>
  <dcterms:modified xsi:type="dcterms:W3CDTF">2020-05-12T05:30:21Z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2011-03-18T00:00:00Z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2020-05-12T00:00:00Z</vt:filetime>
  </property>
</Properties>
</file>