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E8E79A-68B8-48B4-A481-176ECBD0CF84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5ABDE2-2C53-49AA-AC96-58279CB6E0A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95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E79A-68B8-48B4-A481-176ECBD0CF84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BDE2-2C53-49AA-AC96-58279CB6E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9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E79A-68B8-48B4-A481-176ECBD0CF84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BDE2-2C53-49AA-AC96-58279CB6E0A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81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E79A-68B8-48B4-A481-176ECBD0CF84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BDE2-2C53-49AA-AC96-58279CB6E0A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59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E79A-68B8-48B4-A481-176ECBD0CF84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BDE2-2C53-49AA-AC96-58279CB6E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48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E79A-68B8-48B4-A481-176ECBD0CF84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BDE2-2C53-49AA-AC96-58279CB6E0A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682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E79A-68B8-48B4-A481-176ECBD0CF84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BDE2-2C53-49AA-AC96-58279CB6E0A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859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E79A-68B8-48B4-A481-176ECBD0CF84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BDE2-2C53-49AA-AC96-58279CB6E0A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379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E79A-68B8-48B4-A481-176ECBD0CF84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BDE2-2C53-49AA-AC96-58279CB6E0A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83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E79A-68B8-48B4-A481-176ECBD0CF84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BDE2-2C53-49AA-AC96-58279CB6E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2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E79A-68B8-48B4-A481-176ECBD0CF84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BDE2-2C53-49AA-AC96-58279CB6E0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45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E79A-68B8-48B4-A481-176ECBD0CF84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BDE2-2C53-49AA-AC96-58279CB6E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0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E79A-68B8-48B4-A481-176ECBD0CF84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BDE2-2C53-49AA-AC96-58279CB6E0A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51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E79A-68B8-48B4-A481-176ECBD0CF84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BDE2-2C53-49AA-AC96-58279CB6E0A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86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E79A-68B8-48B4-A481-176ECBD0CF84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BDE2-2C53-49AA-AC96-58279CB6E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6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E79A-68B8-48B4-A481-176ECBD0CF84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BDE2-2C53-49AA-AC96-58279CB6E0A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52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E79A-68B8-48B4-A481-176ECBD0CF84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ABDE2-2C53-49AA-AC96-58279CB6E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1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E8E79A-68B8-48B4-A481-176ECBD0CF84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5ABDE2-2C53-49AA-AC96-58279CB6E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21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312F-40EE-9818-A153-92EE49234E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C15959-380F-0D8E-B714-16054C009F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Regression Analysis</a:t>
            </a:r>
          </a:p>
        </p:txBody>
      </p:sp>
    </p:spTree>
    <p:extLst>
      <p:ext uri="{BB962C8B-B14F-4D97-AF65-F5344CB8AC3E}">
        <p14:creationId xmlns:p14="http://schemas.microsoft.com/office/powerpoint/2010/main" val="732541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38A55901-1923-7452-1357-ADB4C987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28972" r="2048" b="2519"/>
          <a:stretch>
            <a:fillRect/>
          </a:stretch>
        </p:blipFill>
        <p:spPr bwMode="auto">
          <a:xfrm>
            <a:off x="2023745" y="1426206"/>
            <a:ext cx="8144510" cy="400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111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D4B6-BDF1-CEEF-60EA-F33754C8F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70468"/>
          </a:xfrm>
        </p:spPr>
        <p:txBody>
          <a:bodyPr/>
          <a:lstStyle/>
          <a:p>
            <a:r>
              <a:rPr lang="en-US" altLang="en-US" dirty="0"/>
              <a:t>The Standard Error of Estimate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C3B04-8E74-B835-99FC-0C0B9C04D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742512"/>
            <a:ext cx="5532119" cy="3318936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The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b="1" dirty="0">
                <a:solidFill>
                  <a:schemeClr val="accent6"/>
                </a:solidFill>
              </a:rPr>
              <a:t>standard error of estimate </a:t>
            </a:r>
            <a:r>
              <a:rPr lang="en-US" sz="2400" dirty="0"/>
              <a:t>measures the scatter, or dispersion, of the observed values around the line of regression</a:t>
            </a:r>
          </a:p>
          <a:p>
            <a:pPr eaLnBrk="1" hangingPunct="1">
              <a:defRPr/>
            </a:pPr>
            <a:r>
              <a:rPr lang="en-US" sz="2400" dirty="0"/>
              <a:t>Formulas used to compute the standard error: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27398F6B-4263-8F2D-9A6C-E788D0F35354}"/>
              </a:ext>
            </a:extLst>
          </p:cNvPr>
          <p:cNvGrpSpPr>
            <a:grpSpLocks/>
          </p:cNvGrpSpPr>
          <p:nvPr/>
        </p:nvGrpSpPr>
        <p:grpSpPr bwMode="auto">
          <a:xfrm>
            <a:off x="6827520" y="2837710"/>
            <a:ext cx="4191000" cy="876300"/>
            <a:chOff x="2528047" y="5228217"/>
            <a:chExt cx="4894730" cy="1473798"/>
          </a:xfrm>
        </p:grpSpPr>
        <p:sp>
          <p:nvSpPr>
            <p:cNvPr id="5" name="Rounded Rectangle 8">
              <a:extLst>
                <a:ext uri="{FF2B5EF4-FFF2-40B4-BE49-F238E27FC236}">
                  <a16:creationId xmlns:a16="http://schemas.microsoft.com/office/drawing/2014/main" id="{2EEABFC9-E0AC-53CA-C64E-B7480975FE46}"/>
                </a:ext>
              </a:extLst>
            </p:cNvPr>
            <p:cNvSpPr/>
            <p:nvPr/>
          </p:nvSpPr>
          <p:spPr bwMode="auto">
            <a:xfrm>
              <a:off x="2528047" y="5228217"/>
              <a:ext cx="4894730" cy="147379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6" name="Object 3">
              <a:extLst>
                <a:ext uri="{FF2B5EF4-FFF2-40B4-BE49-F238E27FC236}">
                  <a16:creationId xmlns:a16="http://schemas.microsoft.com/office/drawing/2014/main" id="{9D2F7679-5FE9-D0BB-9327-C80518517CB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1744080"/>
                </p:ext>
              </p:extLst>
            </p:nvPr>
          </p:nvGraphicFramePr>
          <p:xfrm>
            <a:off x="2858097" y="5409567"/>
            <a:ext cx="4030663" cy="1082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701800" imgH="457200" progId="Equation.3">
                    <p:embed/>
                  </p:oleObj>
                </mc:Choice>
                <mc:Fallback>
                  <p:oleObj name="Equation" r:id="rId2" imgW="1701800" imgH="457200" progId="Equation.3">
                    <p:embed/>
                    <p:pic>
                      <p:nvPicPr>
                        <p:cNvPr id="32788" name="Object 3">
                          <a:extLst>
                            <a:ext uri="{FF2B5EF4-FFF2-40B4-BE49-F238E27FC236}">
                              <a16:creationId xmlns:a16="http://schemas.microsoft.com/office/drawing/2014/main" id="{118C3FED-AB99-98E5-DF26-56BE77AE396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8097" y="5409567"/>
                          <a:ext cx="4030663" cy="10826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9">
            <a:extLst>
              <a:ext uri="{FF2B5EF4-FFF2-40B4-BE49-F238E27FC236}">
                <a16:creationId xmlns:a16="http://schemas.microsoft.com/office/drawing/2014/main" id="{AEFBE63F-6768-359B-12CF-153D285C17F3}"/>
              </a:ext>
            </a:extLst>
          </p:cNvPr>
          <p:cNvGrpSpPr>
            <a:grpSpLocks/>
          </p:cNvGrpSpPr>
          <p:nvPr/>
        </p:nvGrpSpPr>
        <p:grpSpPr bwMode="auto">
          <a:xfrm>
            <a:off x="6827520" y="4123955"/>
            <a:ext cx="4191000" cy="857250"/>
            <a:chOff x="2528047" y="3700631"/>
            <a:chExt cx="3062169" cy="1398494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1AD81DC-9B4E-236D-701E-17C9F2E6C4AD}"/>
                </a:ext>
              </a:extLst>
            </p:cNvPr>
            <p:cNvSpPr/>
            <p:nvPr/>
          </p:nvSpPr>
          <p:spPr bwMode="auto">
            <a:xfrm>
              <a:off x="2528047" y="3700631"/>
              <a:ext cx="3062169" cy="139849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9" name="Object 2">
              <a:extLst>
                <a:ext uri="{FF2B5EF4-FFF2-40B4-BE49-F238E27FC236}">
                  <a16:creationId xmlns:a16="http://schemas.microsoft.com/office/drawing/2014/main" id="{722707EF-D475-2D92-29BB-98BC57D0971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97413" y="3813992"/>
            <a:ext cx="2389189" cy="12049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29810" imgH="533169" progId="Equation.3">
                    <p:embed/>
                  </p:oleObj>
                </mc:Choice>
                <mc:Fallback>
                  <p:oleObj name="Equation" r:id="rId4" imgW="1129810" imgH="533169" progId="Equation.3">
                    <p:embed/>
                    <p:pic>
                      <p:nvPicPr>
                        <p:cNvPr id="32786" name="Object 2">
                          <a:extLst>
                            <a:ext uri="{FF2B5EF4-FFF2-40B4-BE49-F238E27FC236}">
                              <a16:creationId xmlns:a16="http://schemas.microsoft.com/office/drawing/2014/main" id="{BF6C172A-6E64-288E-E1C7-D6AF972FE56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7413" y="3813992"/>
                          <a:ext cx="2389189" cy="12049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4558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2CA54-43FD-2B46-391E-95EA9434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58053-77D5-99AB-E7B6-7F3DDCD39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04532"/>
            <a:ext cx="9601196" cy="3318936"/>
          </a:xfrm>
        </p:spPr>
        <p:txBody>
          <a:bodyPr>
            <a:normAutofit/>
          </a:bodyPr>
          <a:lstStyle/>
          <a:p>
            <a:pPr algn="just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 dirty="0"/>
              <a:t>Recall the example involving Copier Sales of America. The sales manager determined the least squares regression equation is given below. Determine the standard error of estimate as a measure of how well the values fit the regression line.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en-US" sz="2400" dirty="0"/>
              <a:t>Step1: Compute the estimated y values using the regression equation:</a:t>
            </a:r>
          </a:p>
          <a:p>
            <a:endParaRPr lang="en-US" dirty="0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FA392BC5-67E4-7E89-1F51-F38C51ABE1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28650"/>
              </p:ext>
            </p:extLst>
          </p:nvPr>
        </p:nvGraphicFramePr>
        <p:xfrm>
          <a:off x="3418204" y="4602375"/>
          <a:ext cx="5100955" cy="1121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47800" imgH="279400" progId="Equation.3">
                  <p:embed/>
                </p:oleObj>
              </mc:Choice>
              <mc:Fallback>
                <p:oleObj name="Equation" r:id="rId2" imgW="1447800" imgH="279400" progId="Equation.3">
                  <p:embed/>
                  <p:pic>
                    <p:nvPicPr>
                      <p:cNvPr id="32776" name="Object 4">
                        <a:extLst>
                          <a:ext uri="{FF2B5EF4-FFF2-40B4-BE49-F238E27FC236}">
                            <a16:creationId xmlns:a16="http://schemas.microsoft.com/office/drawing/2014/main" id="{1A9146C1-1007-1EEE-48BE-29CC9525B2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204" y="4602375"/>
                        <a:ext cx="5100955" cy="1121093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54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3DB9AE97-A23D-4816-F255-9B910969E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4" y="1118393"/>
            <a:ext cx="9917112" cy="462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794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AB7BE-9BE1-1EED-8AC4-CE3FD2B6E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1627292"/>
            <a:ext cx="9601196" cy="3318936"/>
          </a:xfrm>
        </p:spPr>
        <p:txBody>
          <a:bodyPr/>
          <a:lstStyle/>
          <a:p>
            <a:r>
              <a:rPr lang="en-US" altLang="en-US" sz="2400" dirty="0"/>
              <a:t>Step 2: Apply the formula:</a:t>
            </a:r>
          </a:p>
          <a:p>
            <a:endParaRPr lang="en-US" dirty="0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5759999D-F99E-17BA-7E41-ABEA1C6BAEA8}"/>
              </a:ext>
            </a:extLst>
          </p:cNvPr>
          <p:cNvGrpSpPr>
            <a:grpSpLocks/>
          </p:cNvGrpSpPr>
          <p:nvPr/>
        </p:nvGrpSpPr>
        <p:grpSpPr bwMode="auto">
          <a:xfrm>
            <a:off x="3609816" y="2664301"/>
            <a:ext cx="6374447" cy="2281927"/>
            <a:chOff x="3640" y="3895"/>
            <a:chExt cx="1393" cy="761"/>
          </a:xfrm>
        </p:grpSpPr>
        <p:graphicFrame>
          <p:nvGraphicFramePr>
            <p:cNvPr id="5" name="Object 5">
              <a:extLst>
                <a:ext uri="{FF2B5EF4-FFF2-40B4-BE49-F238E27FC236}">
                  <a16:creationId xmlns:a16="http://schemas.microsoft.com/office/drawing/2014/main" id="{7F539B89-A04A-90FD-BEC9-F68682537DF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40" y="4007"/>
            <a:ext cx="1019" cy="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11300" imgH="990600" progId="Equation.3">
                    <p:embed/>
                  </p:oleObj>
                </mc:Choice>
                <mc:Fallback>
                  <p:oleObj name="Equation" r:id="rId2" imgW="1511300" imgH="990600" progId="Equation.3">
                    <p:embed/>
                    <p:pic>
                      <p:nvPicPr>
                        <p:cNvPr id="32783" name="Object 5">
                          <a:extLst>
                            <a:ext uri="{FF2B5EF4-FFF2-40B4-BE49-F238E27FC236}">
                              <a16:creationId xmlns:a16="http://schemas.microsoft.com/office/drawing/2014/main" id="{C2EB62E5-04DA-39BC-8DDB-00508395531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0" y="4007"/>
                          <a:ext cx="1019" cy="649"/>
                        </a:xfrm>
                        <a:prstGeom prst="rect">
                          <a:avLst/>
                        </a:prstGeom>
                        <a:solidFill>
                          <a:srgbClr val="CCFF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Line 9">
              <a:extLst>
                <a:ext uri="{FF2B5EF4-FFF2-40B4-BE49-F238E27FC236}">
                  <a16:creationId xmlns:a16="http://schemas.microsoft.com/office/drawing/2014/main" id="{B53A90A8-303D-30A1-38A3-6C161E5162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2" y="3895"/>
              <a:ext cx="721" cy="56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4689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3F4-E3BC-5947-B6D7-230FBFE7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/>
              <a:t>Confidence Interval and Prediction Interval Estimates of 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08344-D8EF-F3ED-5CD7-121B7CAF8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912534"/>
            <a:ext cx="9601196" cy="3318936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2400" dirty="0">
                <a:latin typeface="Arial" charset="0"/>
              </a:rPr>
              <a:t>A </a:t>
            </a:r>
            <a:r>
              <a:rPr lang="en-US" sz="2400" b="1" dirty="0">
                <a:solidFill>
                  <a:schemeClr val="accent6"/>
                </a:solidFill>
                <a:latin typeface="Arial" charset="0"/>
              </a:rPr>
              <a:t>confidence interval </a:t>
            </a:r>
            <a:r>
              <a:rPr lang="en-US" sz="2400" dirty="0">
                <a:latin typeface="Arial" charset="0"/>
              </a:rPr>
              <a:t>reports the </a:t>
            </a:r>
            <a:r>
              <a:rPr lang="en-US" sz="2400" i="1" dirty="0">
                <a:latin typeface="Arial" charset="0"/>
              </a:rPr>
              <a:t>mean </a:t>
            </a:r>
            <a:r>
              <a:rPr lang="en-US" sz="2400" dirty="0">
                <a:latin typeface="Arial" charset="0"/>
              </a:rPr>
              <a:t>value of </a:t>
            </a:r>
            <a:r>
              <a:rPr lang="en-US" sz="2400" i="1" dirty="0">
                <a:latin typeface="Arial" charset="0"/>
              </a:rPr>
              <a:t>Y </a:t>
            </a:r>
            <a:r>
              <a:rPr lang="en-US" sz="2400" dirty="0">
                <a:latin typeface="Arial" charset="0"/>
              </a:rPr>
              <a:t>for a given </a:t>
            </a:r>
            <a:r>
              <a:rPr lang="en-US" sz="2400" i="1" dirty="0">
                <a:latin typeface="Arial" charset="0"/>
              </a:rPr>
              <a:t>X. </a:t>
            </a:r>
          </a:p>
          <a:p>
            <a:pPr eaLnBrk="1" hangingPunct="1">
              <a:buFontTx/>
              <a:buChar char="•"/>
              <a:defRPr/>
            </a:pPr>
            <a:r>
              <a:rPr lang="en-US" sz="2400" i="1" dirty="0">
                <a:latin typeface="Arial" charset="0"/>
              </a:rPr>
              <a:t>A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b="1" dirty="0">
                <a:solidFill>
                  <a:schemeClr val="accent6"/>
                </a:solidFill>
                <a:latin typeface="Arial" charset="0"/>
              </a:rPr>
              <a:t>prediction interval </a:t>
            </a:r>
            <a:r>
              <a:rPr lang="en-US" sz="2400" dirty="0">
                <a:latin typeface="Arial" charset="0"/>
              </a:rPr>
              <a:t>reports the </a:t>
            </a:r>
            <a:r>
              <a:rPr lang="en-US" sz="2400" i="1" dirty="0">
                <a:latin typeface="Arial" charset="0"/>
              </a:rPr>
              <a:t>range of values </a:t>
            </a:r>
            <a:r>
              <a:rPr lang="en-US" sz="2400" dirty="0">
                <a:latin typeface="Arial" charset="0"/>
              </a:rPr>
              <a:t>of </a:t>
            </a:r>
            <a:r>
              <a:rPr lang="en-US" sz="2400" i="1" dirty="0">
                <a:latin typeface="Arial" charset="0"/>
              </a:rPr>
              <a:t>Y </a:t>
            </a:r>
            <a:r>
              <a:rPr lang="en-US" sz="2400" dirty="0">
                <a:latin typeface="Arial" charset="0"/>
              </a:rPr>
              <a:t>for a </a:t>
            </a:r>
            <a:r>
              <a:rPr lang="en-US" sz="2400" i="1" dirty="0">
                <a:latin typeface="Arial" charset="0"/>
              </a:rPr>
              <a:t>particular </a:t>
            </a:r>
            <a:r>
              <a:rPr lang="en-US" sz="2400" dirty="0">
                <a:latin typeface="Arial" charset="0"/>
              </a:rPr>
              <a:t>value of </a:t>
            </a:r>
            <a:r>
              <a:rPr lang="en-US" sz="2400" i="1" dirty="0">
                <a:latin typeface="Arial" charset="0"/>
              </a:rPr>
              <a:t>X.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20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88127898-1D0F-1788-E75C-E89C59A63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96" y="815909"/>
            <a:ext cx="9432608" cy="110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EFB677-3CCE-DB79-ECDE-406D9EC29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96" y="2054834"/>
            <a:ext cx="9432608" cy="110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5A799CF3-6EAA-87BF-EDB3-CD6B4DBE8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96" y="3429000"/>
            <a:ext cx="9432608" cy="242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106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5D0B8-2214-0F78-4FED-0CFD6C27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547359" cy="331893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We return to the Copier Sales of America illustration. Determine a 95 percent confidence interval for all sales representatives who make 25 calls.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In other words, determine the number of copiers we expect a sales representative to sell if he or she makes 25 calls. </a:t>
            </a:r>
          </a:p>
          <a:p>
            <a:endParaRPr 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1295867-FAB0-A9ED-1F78-0201A47011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508367"/>
              </p:ext>
            </p:extLst>
          </p:nvPr>
        </p:nvGraphicFramePr>
        <p:xfrm>
          <a:off x="6842760" y="2556932"/>
          <a:ext cx="4195234" cy="2777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9100" imgH="1117600" progId="Equation.3">
                  <p:embed/>
                </p:oleObj>
              </mc:Choice>
              <mc:Fallback>
                <p:oleObj name="Equation" r:id="rId2" imgW="1689100" imgH="1117600" progId="Equation.3">
                  <p:embed/>
                  <p:pic>
                    <p:nvPicPr>
                      <p:cNvPr id="34826" name="Object 2">
                        <a:extLst>
                          <a:ext uri="{FF2B5EF4-FFF2-40B4-BE49-F238E27FC236}">
                            <a16:creationId xmlns:a16="http://schemas.microsoft.com/office/drawing/2014/main" id="{5AE032FF-C634-B4C4-228C-7DDCF6EA5B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760" y="2556932"/>
                        <a:ext cx="4195234" cy="277706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35A6D5E-9889-896F-D833-6161C7C1D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Step 1 – Compute the point estimate of 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91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B3E1-1136-DA3D-D739-C43ECF903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/>
              <a:t>Step 2 – Find the value of </a:t>
            </a:r>
            <a:r>
              <a:rPr lang="en-US" altLang="en-US" sz="4400" i="1" dirty="0"/>
              <a:t>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55085-8839-D505-8B06-9DDDCEF7F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739812"/>
            <a:ext cx="9601196" cy="3318936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n-US" sz="2400" dirty="0"/>
              <a:t>To find the </a:t>
            </a:r>
            <a:r>
              <a:rPr lang="en-US" altLang="en-US" sz="2400" i="1" dirty="0"/>
              <a:t>t </a:t>
            </a:r>
            <a:r>
              <a:rPr lang="en-US" altLang="en-US" sz="2400" dirty="0"/>
              <a:t>value, we need to first know the number of degrees of freedom. In this case the degrees of freedom is </a:t>
            </a:r>
            <a:r>
              <a:rPr lang="en-US" altLang="en-US" sz="2400" i="1" dirty="0"/>
              <a:t>n -</a:t>
            </a:r>
            <a:r>
              <a:rPr lang="en-US" altLang="en-US" sz="2400" dirty="0"/>
              <a:t> 2 = 10 – 2 = 8.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/>
              <a:t>We set the confidence level at 95 percent.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n-US" sz="2400" dirty="0"/>
              <a:t>The value of </a:t>
            </a:r>
            <a:r>
              <a:rPr lang="en-US" altLang="en-US" sz="2400" i="1" dirty="0"/>
              <a:t>t </a:t>
            </a:r>
            <a:r>
              <a:rPr lang="en-US" altLang="en-US" sz="2400" dirty="0"/>
              <a:t>is 2.306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43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486B4514-2AED-7A29-043B-F41684495F13}"/>
              </a:ext>
            </a:extLst>
          </p:cNvPr>
          <p:cNvGrpSpPr>
            <a:grpSpLocks/>
          </p:cNvGrpSpPr>
          <p:nvPr/>
        </p:nvGrpSpPr>
        <p:grpSpPr bwMode="auto">
          <a:xfrm>
            <a:off x="1940613" y="1091891"/>
            <a:ext cx="7752027" cy="681970"/>
            <a:chOff x="523" y="1703"/>
            <a:chExt cx="2280" cy="234"/>
          </a:xfrm>
        </p:grpSpPr>
        <p:graphicFrame>
          <p:nvGraphicFramePr>
            <p:cNvPr id="5" name="Object 3">
              <a:extLst>
                <a:ext uri="{FF2B5EF4-FFF2-40B4-BE49-F238E27FC236}">
                  <a16:creationId xmlns:a16="http://schemas.microsoft.com/office/drawing/2014/main" id="{056F7AB3-9916-5537-C962-86433EE406C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92" y="1703"/>
            <a:ext cx="611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61669" imgH="291973" progId="Equation.3">
                    <p:embed/>
                  </p:oleObj>
                </mc:Choice>
                <mc:Fallback>
                  <p:oleObj name="Equation" r:id="rId2" imgW="761669" imgH="291973" progId="Equation.3">
                    <p:embed/>
                    <p:pic>
                      <p:nvPicPr>
                        <p:cNvPr id="36876" name="Object 3">
                          <a:extLst>
                            <a:ext uri="{FF2B5EF4-FFF2-40B4-BE49-F238E27FC236}">
                              <a16:creationId xmlns:a16="http://schemas.microsoft.com/office/drawing/2014/main" id="{CDCE9499-6970-A4D5-A6E4-C326FB8EE90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2" y="1703"/>
                          <a:ext cx="611" cy="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C70A43E0-DFCD-576A-CB2E-DEB51E374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" y="1742"/>
              <a:ext cx="176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altLang="en-US" dirty="0"/>
                <a:t>Step 3 – Compute              and  </a:t>
              </a:r>
            </a:p>
          </p:txBody>
        </p:sp>
        <p:graphicFrame>
          <p:nvGraphicFramePr>
            <p:cNvPr id="7" name="Object 4">
              <a:extLst>
                <a:ext uri="{FF2B5EF4-FFF2-40B4-BE49-F238E27FC236}">
                  <a16:creationId xmlns:a16="http://schemas.microsoft.com/office/drawing/2014/main" id="{D209B12D-14F8-10D3-ECFA-8D56CFC8319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34" y="1722"/>
            <a:ext cx="419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71252" imgH="266584" progId="Equation.3">
                    <p:embed/>
                  </p:oleObj>
                </mc:Choice>
                <mc:Fallback>
                  <p:oleObj name="Equation" r:id="rId4" imgW="571252" imgH="266584" progId="Equation.3">
                    <p:embed/>
                    <p:pic>
                      <p:nvPicPr>
                        <p:cNvPr id="36878" name="Object 4">
                          <a:extLst>
                            <a:ext uri="{FF2B5EF4-FFF2-40B4-BE49-F238E27FC236}">
                              <a16:creationId xmlns:a16="http://schemas.microsoft.com/office/drawing/2014/main" id="{B6306D49-C1CD-4AEB-2257-9C842268B9E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4" y="1722"/>
                          <a:ext cx="419" cy="1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5">
            <a:extLst>
              <a:ext uri="{FF2B5EF4-FFF2-40B4-BE49-F238E27FC236}">
                <a16:creationId xmlns:a16="http://schemas.microsoft.com/office/drawing/2014/main" id="{218F3A46-9959-93B1-97C2-7415B5FC9D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64" y="1887523"/>
            <a:ext cx="9549871" cy="428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19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11634-46EC-6355-577D-7903A2F1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FD4E5-289C-1D22-3BC6-A7060798F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An equation that expresses the linear relationship between two variables.</a:t>
            </a:r>
          </a:p>
          <a:p>
            <a:pPr algn="just"/>
            <a:r>
              <a:rPr lang="en-US" sz="2800" dirty="0"/>
              <a:t>The technique used to develop the equation and provide the estimates is called regression analysis.</a:t>
            </a:r>
          </a:p>
        </p:txBody>
      </p:sp>
    </p:spTree>
    <p:extLst>
      <p:ext uri="{BB962C8B-B14F-4D97-AF65-F5344CB8AC3E}">
        <p14:creationId xmlns:p14="http://schemas.microsoft.com/office/powerpoint/2010/main" val="1596280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58DC9-3AC9-92B0-A01F-41164723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/>
              <a:t>Step 4 – Use the formula above by substituting the numbers computed in previous slides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89C13-98CB-EB87-2BBF-A5A813F7E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just">
              <a:buNone/>
            </a:pPr>
            <a:r>
              <a:rPr lang="en-US" altLang="en-US" sz="2400" dirty="0"/>
              <a:t>Thus, the 95 percent confidence interval for the average sales of all sales representatives who make 25 calls is from 40.9170 up to 56.1882 copiers.</a:t>
            </a:r>
            <a:endParaRPr lang="en-US" altLang="en-US" sz="2800" dirty="0"/>
          </a:p>
          <a:p>
            <a:endParaRPr lang="en-US" dirty="0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AC76675A-CA91-DCC4-787F-47168560E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220" y="2556932"/>
            <a:ext cx="7889557" cy="21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467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EB1C-F3AE-EE6E-B97B-39C9E9A6C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/>
              <a:t>Prediction Interval Estimate -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6B916-9A9E-6BE6-D16A-3624CC404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785532"/>
            <a:ext cx="5577839" cy="3318936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We return to the Copier Sales of America illustration. Determine a 95 percent prediction interval for Sheila Baker, a West Coast sales representative who made 25 calls.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Step 1 – Compute the point estimate of Y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In other words, determine the number of copiers we expect a sales representative to sell if he or she makes 25 calls</a:t>
            </a:r>
            <a:endParaRPr lang="en-US" dirty="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BCCA3E8-2A49-70B9-3767-D8A09BEA47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02708"/>
              </p:ext>
            </p:extLst>
          </p:nvPr>
        </p:nvGraphicFramePr>
        <p:xfrm>
          <a:off x="7111682" y="2785532"/>
          <a:ext cx="4103499" cy="2578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9100" imgH="1117600" progId="Equation.3">
                  <p:embed/>
                </p:oleObj>
              </mc:Choice>
              <mc:Fallback>
                <p:oleObj name="Equation" r:id="rId2" imgW="1689100" imgH="1117600" progId="Equation.3">
                  <p:embed/>
                  <p:pic>
                    <p:nvPicPr>
                      <p:cNvPr id="38917" name="Object 2">
                        <a:extLst>
                          <a:ext uri="{FF2B5EF4-FFF2-40B4-BE49-F238E27FC236}">
                            <a16:creationId xmlns:a16="http://schemas.microsoft.com/office/drawing/2014/main" id="{AFFA1610-E37A-BC9F-6237-A791BF9C4A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1682" y="2785532"/>
                        <a:ext cx="4103499" cy="257894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0475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B2D42-6904-74B4-C119-358CE2F79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 dirty="0"/>
              <a:t>Step 2 – Using the information computed earlier in the confidence interval estimation example, use the formula:</a:t>
            </a:r>
          </a:p>
          <a:p>
            <a:endParaRPr lang="en-US" altLang="en-US" dirty="0"/>
          </a:p>
          <a:p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If Sheila Baker makes 25 sales calls, the number of copiers she will sell will be between about 24 and 73 copiers.</a:t>
            </a:r>
          </a:p>
          <a:p>
            <a:endParaRPr lang="en-US" altLang="en-US" sz="2400" dirty="0"/>
          </a:p>
          <a:p>
            <a:endParaRPr 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783A2F98-6177-52E1-B68F-D0B506B22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7" t="40189"/>
          <a:stretch>
            <a:fillRect/>
          </a:stretch>
        </p:blipFill>
        <p:spPr bwMode="auto">
          <a:xfrm>
            <a:off x="5928355" y="3476968"/>
            <a:ext cx="5227322" cy="107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899D308-08E0-86D3-F7CD-4BB6BC79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1" r="16531"/>
          <a:stretch>
            <a:fillRect/>
          </a:stretch>
        </p:blipFill>
        <p:spPr bwMode="auto">
          <a:xfrm>
            <a:off x="1036321" y="3476968"/>
            <a:ext cx="4632959" cy="107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238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1B711-C668-BCD1-0206-E4931DF74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777066"/>
            <a:ext cx="9601196" cy="130386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40670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1A16-0DAF-04D3-E103-DBA9ADA16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B25F0-E987-6962-1323-0FF47C7C2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pPr algn="just"/>
            <a:r>
              <a:rPr lang="en-US" dirty="0"/>
              <a:t>Recall that we tested the significance of the correlation coefficient (r  0.759) and concluded that a significant relationship exists between the two variables.</a:t>
            </a:r>
          </a:p>
          <a:p>
            <a:pPr algn="just"/>
            <a:r>
              <a:rPr lang="en-US" dirty="0"/>
              <a:t>Now we want to develop a linear equation that expresses the relationship between the number of sales calls, the independent variable, and the number of units sold, the dependent variable. </a:t>
            </a:r>
          </a:p>
          <a:p>
            <a:pPr algn="just"/>
            <a:r>
              <a:rPr lang="en-US" dirty="0"/>
              <a:t>The equation for the line used to estimate Y on the basis of X is referred to as the regression equation.</a:t>
            </a:r>
          </a:p>
        </p:txBody>
      </p:sp>
    </p:spTree>
    <p:extLst>
      <p:ext uri="{BB962C8B-B14F-4D97-AF65-F5344CB8AC3E}">
        <p14:creationId xmlns:p14="http://schemas.microsoft.com/office/powerpoint/2010/main" val="36866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ADBEE8FC-D189-4F92-C129-62C85C3AC6BC}"/>
              </a:ext>
            </a:extLst>
          </p:cNvPr>
          <p:cNvGrpSpPr>
            <a:grpSpLocks/>
          </p:cNvGrpSpPr>
          <p:nvPr/>
        </p:nvGrpSpPr>
        <p:grpSpPr bwMode="auto">
          <a:xfrm>
            <a:off x="1965867" y="4453255"/>
            <a:ext cx="8260265" cy="1575753"/>
            <a:chOff x="2766447" y="3952068"/>
            <a:chExt cx="3626604" cy="1790054"/>
          </a:xfrm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B7F0E77C-A79A-4AC9-A26D-CA6B9AE5E64D}"/>
                </a:ext>
              </a:extLst>
            </p:cNvPr>
            <p:cNvSpPr/>
            <p:nvPr/>
          </p:nvSpPr>
          <p:spPr bwMode="auto">
            <a:xfrm>
              <a:off x="2766447" y="3952068"/>
              <a:ext cx="3626604" cy="179005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6" name="Object 2">
              <a:extLst>
                <a:ext uri="{FF2B5EF4-FFF2-40B4-BE49-F238E27FC236}">
                  <a16:creationId xmlns:a16="http://schemas.microsoft.com/office/drawing/2014/main" id="{A19AFE27-E87F-B9B3-63D6-347DC2F7684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52341804"/>
                </p:ext>
              </p:extLst>
            </p:nvPr>
          </p:nvGraphicFramePr>
          <p:xfrm>
            <a:off x="2865249" y="4046200"/>
            <a:ext cx="3429000" cy="1601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536700" imgH="825500" progId="">
                    <p:embed/>
                  </p:oleObj>
                </mc:Choice>
                <mc:Fallback>
                  <p:oleObj name="Equation" r:id="rId2" imgW="1536700" imgH="825500" progId="">
                    <p:embed/>
                    <p:pic>
                      <p:nvPicPr>
                        <p:cNvPr id="24589" name="Object 2">
                          <a:extLst>
                            <a:ext uri="{FF2B5EF4-FFF2-40B4-BE49-F238E27FC236}">
                              <a16:creationId xmlns:a16="http://schemas.microsoft.com/office/drawing/2014/main" id="{D2160385-002C-3681-4F08-35CCCED8195A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5249" y="4046200"/>
                          <a:ext cx="3429000" cy="1601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CCFFCC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" name="Picture 24">
            <a:extLst>
              <a:ext uri="{FF2B5EF4-FFF2-40B4-BE49-F238E27FC236}">
                <a16:creationId xmlns:a16="http://schemas.microsoft.com/office/drawing/2014/main" id="{957D7841-C426-4D71-6DBE-C0F09BD09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870" y="851054"/>
            <a:ext cx="5227319" cy="342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>
            <a:extLst>
              <a:ext uri="{FF2B5EF4-FFF2-40B4-BE49-F238E27FC236}">
                <a16:creationId xmlns:a16="http://schemas.microsoft.com/office/drawing/2014/main" id="{BD26B4E1-0EB1-F3E0-8293-56D4CC37E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t="757" r="1503" b="1137"/>
          <a:stretch>
            <a:fillRect/>
          </a:stretch>
        </p:blipFill>
        <p:spPr bwMode="auto">
          <a:xfrm>
            <a:off x="892811" y="828992"/>
            <a:ext cx="4956942" cy="342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34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B5C9C-128A-C079-BF4F-4EAE20669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60108"/>
            <a:ext cx="9601196" cy="646746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Linear Regression Model</a:t>
            </a:r>
            <a:endParaRPr lang="en-US" dirty="0"/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BD6C0420-5BB5-4DC2-031F-0E58964A4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34" y="1871595"/>
            <a:ext cx="10547131" cy="64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>
            <a:extLst>
              <a:ext uri="{FF2B5EF4-FFF2-40B4-BE49-F238E27FC236}">
                <a16:creationId xmlns:a16="http://schemas.microsoft.com/office/drawing/2014/main" id="{1DC6D51B-A763-6A11-6744-85C57F230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84" y="2801077"/>
            <a:ext cx="10115230" cy="268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29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08845-56F7-BA9A-B4B1-C1C21641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46641"/>
            <a:ext cx="9601196" cy="670982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Linear Regression Model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4895C7-2D81-4864-C1C0-F024B182E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712381"/>
            <a:ext cx="9601196" cy="80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74A11F17-DE1D-DA6D-2E32-50BD5683E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2643268"/>
            <a:ext cx="9157138" cy="136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2373BC8-FAC9-6AB6-7674-44699C1AA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4137646"/>
            <a:ext cx="970121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0C09027-9BBC-9337-8B39-BE4AA15F5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4823801"/>
            <a:ext cx="8468874" cy="107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14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C92E4-109D-FE7D-9FBF-A6544B79F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50238"/>
            <a:ext cx="9601196" cy="663788"/>
          </a:xfrm>
        </p:spPr>
        <p:txBody>
          <a:bodyPr>
            <a:normAutofit fontScale="90000"/>
          </a:bodyPr>
          <a:lstStyle/>
          <a:p>
            <a:r>
              <a:rPr lang="en-US" altLang="en-US" sz="4400" dirty="0"/>
              <a:t>Regression Equation -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92C99-8412-4A54-94E1-BA52B242F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1" y="1478280"/>
            <a:ext cx="4861560" cy="463804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Recall the example involving Copier Sales of America. The sales manager gathered information on the number of sales calls made and the number of copiers sold for a random sample of 10 sales representatives. Use the least squares method to determine a linear equation to express the relationship between the two variables.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What is the expected number of copiers sold by a representative who </a:t>
            </a:r>
            <a:r>
              <a:rPr lang="en-US" altLang="en-US" sz="2400" dirty="0">
                <a:solidFill>
                  <a:srgbClr val="FF3101"/>
                </a:solidFill>
              </a:rPr>
              <a:t>made 20 calls</a:t>
            </a:r>
            <a:r>
              <a:rPr lang="en-US" altLang="en-US" sz="2400" dirty="0"/>
              <a:t>?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DD0F7BD-CAD5-DB6D-16E4-F8CB3465B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4041" y="1816101"/>
            <a:ext cx="574547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35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BA77B1D2-CB25-D4CA-11FD-B9FFDDBA03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201762"/>
              </p:ext>
            </p:extLst>
          </p:nvPr>
        </p:nvGraphicFramePr>
        <p:xfrm>
          <a:off x="4467792" y="3915057"/>
          <a:ext cx="3256416" cy="2527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9100" imgH="1447800" progId="Equation.3">
                  <p:embed/>
                </p:oleObj>
              </mc:Choice>
              <mc:Fallback>
                <p:oleObj name="Equation" r:id="rId2" imgW="1689100" imgH="1447800" progId="Equation.3">
                  <p:embed/>
                  <p:pic>
                    <p:nvPicPr>
                      <p:cNvPr id="28677" name="Object 2">
                        <a:extLst>
                          <a:ext uri="{FF2B5EF4-FFF2-40B4-BE49-F238E27FC236}">
                            <a16:creationId xmlns:a16="http://schemas.microsoft.com/office/drawing/2014/main" id="{B5E6E046-E9F2-F506-BC83-4A44403B3B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792" y="3915057"/>
                        <a:ext cx="3256416" cy="252704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9">
            <a:extLst>
              <a:ext uri="{FF2B5EF4-FFF2-40B4-BE49-F238E27FC236}">
                <a16:creationId xmlns:a16="http://schemas.microsoft.com/office/drawing/2014/main" id="{EAE0B9A4-221F-A6FC-C7C9-0DA98A72F8B2}"/>
              </a:ext>
            </a:extLst>
          </p:cNvPr>
          <p:cNvGrpSpPr>
            <a:grpSpLocks/>
          </p:cNvGrpSpPr>
          <p:nvPr/>
        </p:nvGrpSpPr>
        <p:grpSpPr bwMode="auto">
          <a:xfrm>
            <a:off x="1560036" y="1180577"/>
            <a:ext cx="8400317" cy="2369832"/>
            <a:chOff x="857" y="1317"/>
            <a:chExt cx="4961" cy="1791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998091A1-81A8-C190-1529-EE04C548D5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" y="1694"/>
              <a:ext cx="3646" cy="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FD1914D3-668C-A7F8-D5B9-942E5EBFD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7" y="1317"/>
              <a:ext cx="4961" cy="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Step 1 – Find the slope (</a:t>
              </a:r>
              <a:r>
                <a:rPr lang="en-US" altLang="en-US" sz="2400" i="1" dirty="0"/>
                <a:t>b</a:t>
              </a:r>
              <a:r>
                <a:rPr lang="en-US" altLang="en-US" sz="2400" dirty="0"/>
                <a:t>) of the line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 dirty="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 dirty="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 dirty="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 dirty="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 dirty="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 dirty="0"/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/>
                <a:t>Step 2 – Find the </a:t>
              </a:r>
              <a:r>
                <a:rPr lang="en-US" altLang="en-US" sz="2400" i="1" dirty="0"/>
                <a:t>y</a:t>
              </a:r>
              <a:r>
                <a:rPr lang="en-US" altLang="en-US" sz="2400" dirty="0"/>
                <a:t>-intercept (</a:t>
              </a:r>
              <a:r>
                <a:rPr lang="en-US" altLang="en-US" sz="2400" i="1" dirty="0"/>
                <a:t>a</a:t>
              </a:r>
              <a:r>
                <a:rPr lang="en-US" altLang="en-US" sz="2400" dirty="0"/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/>
            </a:p>
          </p:txBody>
        </p:sp>
      </p:grpSp>
      <p:pic>
        <p:nvPicPr>
          <p:cNvPr id="8" name="Picture 10">
            <a:extLst>
              <a:ext uri="{FF2B5EF4-FFF2-40B4-BE49-F238E27FC236}">
                <a16:creationId xmlns:a16="http://schemas.microsoft.com/office/drawing/2014/main" id="{A5D7D074-BF36-D2C0-8E53-DC8F51572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110" y="3066121"/>
            <a:ext cx="6756243" cy="7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59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E3A4D-181B-8767-12E4-3B5582584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Assumptions Underlying Linear Regression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9E6D4-5FFC-34DF-2304-1451DAA60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dirty="0"/>
              <a:t>For each value of </a:t>
            </a:r>
            <a:r>
              <a:rPr lang="en-US" sz="2400" i="1" dirty="0"/>
              <a:t>X</a:t>
            </a:r>
            <a:r>
              <a:rPr lang="en-US" sz="2400" dirty="0"/>
              <a:t>, there is a group of </a:t>
            </a:r>
            <a:r>
              <a:rPr lang="en-US" sz="2400" i="1" dirty="0"/>
              <a:t>Y</a:t>
            </a:r>
            <a:r>
              <a:rPr lang="en-US" sz="2400" dirty="0"/>
              <a:t> values, and these </a:t>
            </a:r>
          </a:p>
          <a:p>
            <a:pPr eaLnBrk="1" hangingPunct="1">
              <a:defRPr/>
            </a:pPr>
            <a:r>
              <a:rPr lang="en-US" sz="2400" i="1" dirty="0"/>
              <a:t>Y</a:t>
            </a:r>
            <a:r>
              <a:rPr lang="en-US" sz="2400" dirty="0"/>
              <a:t> values are </a:t>
            </a:r>
            <a:r>
              <a:rPr lang="en-US" sz="2400" b="1" i="1" dirty="0">
                <a:solidFill>
                  <a:schemeClr val="accent6"/>
                </a:solidFill>
              </a:rPr>
              <a:t>normally distributed</a:t>
            </a:r>
            <a:r>
              <a:rPr lang="en-US" sz="2400" dirty="0"/>
              <a:t>. The </a:t>
            </a:r>
            <a:r>
              <a:rPr lang="en-US" sz="2400" b="1" i="1" dirty="0">
                <a:solidFill>
                  <a:schemeClr val="accent6"/>
                </a:solidFill>
              </a:rPr>
              <a:t>means</a:t>
            </a:r>
            <a:r>
              <a:rPr lang="en-US" sz="2400" dirty="0"/>
              <a:t> of these normal distributions of </a:t>
            </a:r>
            <a:r>
              <a:rPr lang="en-US" sz="2400" i="1" dirty="0"/>
              <a:t>Y</a:t>
            </a:r>
            <a:r>
              <a:rPr lang="en-US" sz="2400" dirty="0"/>
              <a:t> values all lie on the straight line of regression.</a:t>
            </a:r>
          </a:p>
          <a:p>
            <a:pPr eaLnBrk="1" hangingPunct="1">
              <a:defRPr/>
            </a:pPr>
            <a:r>
              <a:rPr lang="en-US" sz="2400" dirty="0"/>
              <a:t>The </a:t>
            </a:r>
            <a:r>
              <a:rPr lang="en-US" sz="2400" b="1" i="1" dirty="0">
                <a:solidFill>
                  <a:schemeClr val="accent6"/>
                </a:solidFill>
              </a:rPr>
              <a:t>standard deviations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dirty="0"/>
              <a:t>of these normal distributions are </a:t>
            </a:r>
            <a:r>
              <a:rPr lang="en-US" sz="2400" b="1" dirty="0">
                <a:solidFill>
                  <a:schemeClr val="accent6"/>
                </a:solidFill>
              </a:rPr>
              <a:t>equal</a:t>
            </a:r>
            <a:r>
              <a:rPr lang="en-US" sz="2400" dirty="0"/>
              <a:t>.</a:t>
            </a:r>
          </a:p>
          <a:p>
            <a:pPr eaLnBrk="1" hangingPunct="1">
              <a:defRPr/>
            </a:pPr>
            <a:r>
              <a:rPr lang="en-US" sz="2400" dirty="0"/>
              <a:t>The </a:t>
            </a:r>
            <a:r>
              <a:rPr lang="en-US" sz="2400" b="1" i="1" dirty="0">
                <a:solidFill>
                  <a:schemeClr val="accent6"/>
                </a:solidFill>
              </a:rPr>
              <a:t>Y</a:t>
            </a:r>
            <a:r>
              <a:rPr lang="en-US" sz="2400" b="1" dirty="0">
                <a:solidFill>
                  <a:schemeClr val="accent6"/>
                </a:solidFill>
              </a:rPr>
              <a:t> values are statistically independent</a:t>
            </a:r>
            <a:r>
              <a:rPr lang="en-US" sz="2400" dirty="0"/>
              <a:t>.  This means that in the selection of a sample, the </a:t>
            </a:r>
            <a:r>
              <a:rPr lang="en-US" sz="2400" i="1" dirty="0"/>
              <a:t>Y </a:t>
            </a:r>
            <a:r>
              <a:rPr lang="en-US" sz="2400" dirty="0"/>
              <a:t>values chosen for a particular </a:t>
            </a:r>
            <a:r>
              <a:rPr lang="en-US" sz="2400" i="1" dirty="0"/>
              <a:t>X</a:t>
            </a:r>
            <a:r>
              <a:rPr lang="en-US" sz="2400" dirty="0"/>
              <a:t> value do not depend on the </a:t>
            </a:r>
            <a:r>
              <a:rPr lang="en-US" sz="2400" i="1" dirty="0"/>
              <a:t>Y </a:t>
            </a:r>
            <a:r>
              <a:rPr lang="en-US" sz="2400" dirty="0"/>
              <a:t>values for any other </a:t>
            </a:r>
            <a:r>
              <a:rPr lang="en-US" sz="2400" i="1" dirty="0"/>
              <a:t>X</a:t>
            </a:r>
            <a:r>
              <a:rPr lang="en-US" sz="2400" dirty="0"/>
              <a:t> values.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38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726</Words>
  <Application>Microsoft Office PowerPoint</Application>
  <PresentationFormat>Widescreen</PresentationFormat>
  <Paragraphs>62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Garamond</vt:lpstr>
      <vt:lpstr>Times New Roman</vt:lpstr>
      <vt:lpstr>Wingdings</vt:lpstr>
      <vt:lpstr>Organic</vt:lpstr>
      <vt:lpstr>Equation</vt:lpstr>
      <vt:lpstr>Topic 10</vt:lpstr>
      <vt:lpstr>Regression Equation</vt:lpstr>
      <vt:lpstr>Regression Equation</vt:lpstr>
      <vt:lpstr>PowerPoint Presentation</vt:lpstr>
      <vt:lpstr>Linear Regression Model</vt:lpstr>
      <vt:lpstr>Linear Regression Model</vt:lpstr>
      <vt:lpstr>Regression Equation - Example</vt:lpstr>
      <vt:lpstr>PowerPoint Presentation</vt:lpstr>
      <vt:lpstr>Assumptions Underlying Linear Regression</vt:lpstr>
      <vt:lpstr>PowerPoint Presentation</vt:lpstr>
      <vt:lpstr>The Standard Error of Estimate</vt:lpstr>
      <vt:lpstr>EXAMPLE</vt:lpstr>
      <vt:lpstr>PowerPoint Presentation</vt:lpstr>
      <vt:lpstr>PowerPoint Presentation</vt:lpstr>
      <vt:lpstr>Confidence Interval and Prediction Interval Estimates of Y</vt:lpstr>
      <vt:lpstr>PowerPoint Presentation</vt:lpstr>
      <vt:lpstr>Step 1 – Compute the point estimate of Y</vt:lpstr>
      <vt:lpstr>Step 2 – Find the value of t</vt:lpstr>
      <vt:lpstr>PowerPoint Presentation</vt:lpstr>
      <vt:lpstr>Step 4 – Use the formula above by substituting the numbers computed in previous slides</vt:lpstr>
      <vt:lpstr>Prediction Interval Estimate - Example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Regression Analysis</dc:title>
  <dc:creator>Fariza Prodhan</dc:creator>
  <cp:lastModifiedBy>Fariza Prodhan</cp:lastModifiedBy>
  <cp:revision>28</cp:revision>
  <dcterms:created xsi:type="dcterms:W3CDTF">2022-09-24T12:20:10Z</dcterms:created>
  <dcterms:modified xsi:type="dcterms:W3CDTF">2022-09-24T14:45:49Z</dcterms:modified>
</cp:coreProperties>
</file>