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 id="261" r:id="rId7"/>
    <p:sldId id="262" r:id="rId8"/>
    <p:sldId id="263" r:id="rId9"/>
    <p:sldId id="264" r:id="rId10"/>
    <p:sldId id="267" r:id="rId11"/>
    <p:sldId id="268" r:id="rId12"/>
    <p:sldId id="269" r:id="rId13"/>
    <p:sldId id="278" r:id="rId14"/>
    <p:sldId id="279" r:id="rId15"/>
    <p:sldId id="280" r:id="rId16"/>
    <p:sldId id="2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BF36"/>
    <a:srgbClr val="306E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p:scale>
          <a:sx n="100" d="100"/>
          <a:sy n="100" d="100"/>
        </p:scale>
        <p:origin x="-14" y="86"/>
      </p:cViewPr>
      <p:guideLst>
        <p:guide orient="horz" pos="2160"/>
        <p:guide pos="3840"/>
      </p:guideLst>
    </p:cSldViewPr>
  </p:slideViewPr>
  <p:notesTextViewPr>
    <p:cViewPr>
      <p:scale>
        <a:sx n="1" d="1"/>
        <a:sy n="1" d="1"/>
      </p:scale>
      <p:origin x="0" y="0"/>
    </p:cViewPr>
  </p:notesTextViewPr>
  <p:sorterViewPr>
    <p:cViewPr>
      <p:scale>
        <a:sx n="100" d="100"/>
        <a:sy n="100" d="100"/>
      </p:scale>
      <p:origin x="0" y="-51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67A55C4-5ADC-4B36-902F-032EC32667BB}"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99854-ECFB-488D-B7DF-60942A29CDAC}" type="slidenum">
              <a:rPr lang="en-US" smtClean="0"/>
              <a:t>‹#›</a:t>
            </a:fld>
            <a:endParaRPr lang="en-US"/>
          </a:p>
        </p:txBody>
      </p:sp>
    </p:spTree>
    <p:extLst>
      <p:ext uri="{BB962C8B-B14F-4D97-AF65-F5344CB8AC3E}">
        <p14:creationId xmlns:p14="http://schemas.microsoft.com/office/powerpoint/2010/main" val="3445815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7A55C4-5ADC-4B36-902F-032EC32667BB}"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99854-ECFB-488D-B7DF-60942A29CDAC}" type="slidenum">
              <a:rPr lang="en-US" smtClean="0"/>
              <a:t>‹#›</a:t>
            </a:fld>
            <a:endParaRPr lang="en-US"/>
          </a:p>
        </p:txBody>
      </p:sp>
    </p:spTree>
    <p:extLst>
      <p:ext uri="{BB962C8B-B14F-4D97-AF65-F5344CB8AC3E}">
        <p14:creationId xmlns:p14="http://schemas.microsoft.com/office/powerpoint/2010/main" val="2664203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7A55C4-5ADC-4B36-902F-032EC32667BB}"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99854-ECFB-488D-B7DF-60942A29CDAC}" type="slidenum">
              <a:rPr lang="en-US" smtClean="0"/>
              <a:t>‹#›</a:t>
            </a:fld>
            <a:endParaRPr lang="en-US"/>
          </a:p>
        </p:txBody>
      </p:sp>
    </p:spTree>
    <p:extLst>
      <p:ext uri="{BB962C8B-B14F-4D97-AF65-F5344CB8AC3E}">
        <p14:creationId xmlns:p14="http://schemas.microsoft.com/office/powerpoint/2010/main" val="2508281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7A55C4-5ADC-4B36-902F-032EC32667BB}"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99854-ECFB-488D-B7DF-60942A29CDAC}" type="slidenum">
              <a:rPr lang="en-US" smtClean="0"/>
              <a:t>‹#›</a:t>
            </a:fld>
            <a:endParaRPr lang="en-US"/>
          </a:p>
        </p:txBody>
      </p:sp>
    </p:spTree>
    <p:extLst>
      <p:ext uri="{BB962C8B-B14F-4D97-AF65-F5344CB8AC3E}">
        <p14:creationId xmlns:p14="http://schemas.microsoft.com/office/powerpoint/2010/main" val="2355187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7A55C4-5ADC-4B36-902F-032EC32667BB}"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99854-ECFB-488D-B7DF-60942A29CDAC}" type="slidenum">
              <a:rPr lang="en-US" smtClean="0"/>
              <a:t>‹#›</a:t>
            </a:fld>
            <a:endParaRPr lang="en-US"/>
          </a:p>
        </p:txBody>
      </p:sp>
    </p:spTree>
    <p:extLst>
      <p:ext uri="{BB962C8B-B14F-4D97-AF65-F5344CB8AC3E}">
        <p14:creationId xmlns:p14="http://schemas.microsoft.com/office/powerpoint/2010/main" val="296965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67A55C4-5ADC-4B36-902F-032EC32667BB}" type="datetimeFigureOut">
              <a:rPr lang="en-US" smtClean="0"/>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99854-ECFB-488D-B7DF-60942A29CDAC}" type="slidenum">
              <a:rPr lang="en-US" smtClean="0"/>
              <a:t>‹#›</a:t>
            </a:fld>
            <a:endParaRPr lang="en-US"/>
          </a:p>
        </p:txBody>
      </p:sp>
    </p:spTree>
    <p:extLst>
      <p:ext uri="{BB962C8B-B14F-4D97-AF65-F5344CB8AC3E}">
        <p14:creationId xmlns:p14="http://schemas.microsoft.com/office/powerpoint/2010/main" val="2485941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67A55C4-5ADC-4B36-902F-032EC32667BB}" type="datetimeFigureOut">
              <a:rPr lang="en-US" smtClean="0"/>
              <a:t>8/18/2020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A99854-ECFB-488D-B7DF-60942A29CDAC}" type="slidenum">
              <a:rPr lang="en-US" smtClean="0"/>
              <a:t>‹#›</a:t>
            </a:fld>
            <a:endParaRPr lang="en-US"/>
          </a:p>
        </p:txBody>
      </p:sp>
    </p:spTree>
    <p:extLst>
      <p:ext uri="{BB962C8B-B14F-4D97-AF65-F5344CB8AC3E}">
        <p14:creationId xmlns:p14="http://schemas.microsoft.com/office/powerpoint/2010/main" val="2615443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67A55C4-5ADC-4B36-902F-032EC32667BB}" type="datetimeFigureOut">
              <a:rPr lang="en-US" smtClean="0"/>
              <a:t>8/18/2020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A99854-ECFB-488D-B7DF-60942A29CDAC}" type="slidenum">
              <a:rPr lang="en-US" smtClean="0"/>
              <a:t>‹#›</a:t>
            </a:fld>
            <a:endParaRPr lang="en-US"/>
          </a:p>
        </p:txBody>
      </p:sp>
    </p:spTree>
    <p:extLst>
      <p:ext uri="{BB962C8B-B14F-4D97-AF65-F5344CB8AC3E}">
        <p14:creationId xmlns:p14="http://schemas.microsoft.com/office/powerpoint/2010/main" val="2959929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7A55C4-5ADC-4B36-902F-032EC32667BB}" type="datetimeFigureOut">
              <a:rPr lang="en-US" smtClean="0"/>
              <a:t>8/18/2020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A99854-ECFB-488D-B7DF-60942A29CDAC}" type="slidenum">
              <a:rPr lang="en-US" smtClean="0"/>
              <a:t>‹#›</a:t>
            </a:fld>
            <a:endParaRPr lang="en-US"/>
          </a:p>
        </p:txBody>
      </p:sp>
    </p:spTree>
    <p:extLst>
      <p:ext uri="{BB962C8B-B14F-4D97-AF65-F5344CB8AC3E}">
        <p14:creationId xmlns:p14="http://schemas.microsoft.com/office/powerpoint/2010/main" val="3320129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7A55C4-5ADC-4B36-902F-032EC32667BB}" type="datetimeFigureOut">
              <a:rPr lang="en-US" smtClean="0"/>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99854-ECFB-488D-B7DF-60942A29CDAC}" type="slidenum">
              <a:rPr lang="en-US" smtClean="0"/>
              <a:t>‹#›</a:t>
            </a:fld>
            <a:endParaRPr lang="en-US"/>
          </a:p>
        </p:txBody>
      </p:sp>
    </p:spTree>
    <p:extLst>
      <p:ext uri="{BB962C8B-B14F-4D97-AF65-F5344CB8AC3E}">
        <p14:creationId xmlns:p14="http://schemas.microsoft.com/office/powerpoint/2010/main" val="2184965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7A55C4-5ADC-4B36-902F-032EC32667BB}" type="datetimeFigureOut">
              <a:rPr lang="en-US" smtClean="0"/>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99854-ECFB-488D-B7DF-60942A29CDAC}" type="slidenum">
              <a:rPr lang="en-US" smtClean="0"/>
              <a:t>‹#›</a:t>
            </a:fld>
            <a:endParaRPr lang="en-US"/>
          </a:p>
        </p:txBody>
      </p:sp>
    </p:spTree>
    <p:extLst>
      <p:ext uri="{BB962C8B-B14F-4D97-AF65-F5344CB8AC3E}">
        <p14:creationId xmlns:p14="http://schemas.microsoft.com/office/powerpoint/2010/main" val="2007798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A55C4-5ADC-4B36-902F-032EC32667BB}" type="datetimeFigureOut">
              <a:rPr lang="en-US" smtClean="0"/>
              <a:t>8/18/2020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A99854-ECFB-488D-B7DF-60942A29CDAC}" type="slidenum">
              <a:rPr lang="en-US" smtClean="0"/>
              <a:t>‹#›</a:t>
            </a:fld>
            <a:endParaRPr lang="en-US"/>
          </a:p>
        </p:txBody>
      </p:sp>
    </p:spTree>
    <p:extLst>
      <p:ext uri="{BB962C8B-B14F-4D97-AF65-F5344CB8AC3E}">
        <p14:creationId xmlns:p14="http://schemas.microsoft.com/office/powerpoint/2010/main" val="303629377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8118" y="2035192"/>
            <a:ext cx="10058400" cy="2937285"/>
          </a:xfrm>
        </p:spPr>
        <p:txBody>
          <a:bodyPr>
            <a:noAutofit/>
          </a:bodyPr>
          <a:lstStyle/>
          <a:p>
            <a:pPr algn="ctr"/>
            <a:r>
              <a:rPr lang="en-US" sz="6000" dirty="0" smtClean="0">
                <a:latin typeface="ূগসা"/>
              </a:rPr>
              <a:t/>
            </a:r>
            <a:br>
              <a:rPr lang="en-US" sz="6000" dirty="0" smtClean="0">
                <a:latin typeface="ূগসা"/>
              </a:rPr>
            </a:br>
            <a:r>
              <a:rPr lang="en-US" dirty="0">
                <a:latin typeface="ূগসা"/>
              </a:rPr>
              <a:t/>
            </a:r>
            <a:br>
              <a:rPr lang="en-US" dirty="0">
                <a:latin typeface="ূগসা"/>
              </a:rPr>
            </a:br>
            <a:r>
              <a:rPr lang="en-US" dirty="0" smtClean="0">
                <a:latin typeface="ূগসা"/>
              </a:rPr>
              <a:t/>
            </a:r>
            <a:br>
              <a:rPr lang="en-US" dirty="0" smtClean="0">
                <a:latin typeface="ূগসা"/>
              </a:rPr>
            </a:br>
            <a:r>
              <a:rPr lang="en-US" dirty="0">
                <a:latin typeface="ূগসা"/>
              </a:rPr>
              <a:t/>
            </a:r>
            <a:br>
              <a:rPr lang="en-US" dirty="0">
                <a:latin typeface="ূগসা"/>
              </a:rPr>
            </a:br>
            <a:r>
              <a:rPr lang="en-US" sz="6000" dirty="0" smtClean="0">
                <a:latin typeface="ূগসা"/>
              </a:rPr>
              <a:t>Economics </a:t>
            </a:r>
            <a:r>
              <a:rPr lang="en-US" dirty="0" smtClean="0">
                <a:latin typeface="ূগসা"/>
              </a:rPr>
              <a:t>of Power Generation</a:t>
            </a:r>
            <a:br>
              <a:rPr lang="en-US" dirty="0" smtClean="0">
                <a:latin typeface="ূগসা"/>
              </a:rPr>
            </a:br>
            <a:r>
              <a:rPr lang="en-US" sz="6000" dirty="0" smtClean="0">
                <a:latin typeface="Algerian" panose="04020705040A02060702" pitchFamily="82" charset="0"/>
              </a:rPr>
              <a:t/>
            </a:r>
            <a:br>
              <a:rPr lang="en-US" sz="6000" dirty="0" smtClean="0">
                <a:latin typeface="Algerian" panose="04020705040A02060702" pitchFamily="82" charset="0"/>
              </a:rPr>
            </a:br>
            <a:endParaRPr lang="en-US" sz="6000" dirty="0">
              <a:latin typeface="Algerian" panose="04020705040A02060702" pitchFamily="82" charset="0"/>
            </a:endParaRPr>
          </a:p>
        </p:txBody>
      </p:sp>
    </p:spTree>
    <p:extLst>
      <p:ext uri="{BB962C8B-B14F-4D97-AF65-F5344CB8AC3E}">
        <p14:creationId xmlns:p14="http://schemas.microsoft.com/office/powerpoint/2010/main" val="2432982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049" y="1300766"/>
            <a:ext cx="10515600" cy="2653048"/>
          </a:xfrm>
        </p:spPr>
        <p:txBody>
          <a:bodyPr>
            <a:normAutofit/>
          </a:bodyPr>
          <a:lstStyle/>
          <a:p>
            <a:pPr>
              <a:lnSpc>
                <a:spcPct val="150000"/>
              </a:lnSpc>
            </a:pPr>
            <a:r>
              <a:rPr lang="en-GB" sz="2400" b="1" dirty="0" smtClean="0">
                <a:latin typeface="Times New Roman" panose="02020603050405020304" pitchFamily="18" charset="0"/>
                <a:cs typeface="Times New Roman" panose="02020603050405020304" pitchFamily="18" charset="0"/>
              </a:rPr>
              <a:t>Depreciation Cost:</a:t>
            </a:r>
            <a:r>
              <a:rPr lang="en-GB" sz="2400" dirty="0" smtClean="0">
                <a:latin typeface="Times New Roman" panose="02020603050405020304" pitchFamily="18" charset="0"/>
                <a:cs typeface="Times New Roman" panose="02020603050405020304" pitchFamily="18" charset="0"/>
              </a:rPr>
              <a:t/>
            </a:r>
            <a:br>
              <a:rPr lang="en-GB" sz="2400" dirty="0" smtClean="0">
                <a:latin typeface="Times New Roman" panose="02020603050405020304" pitchFamily="18" charset="0"/>
                <a:cs typeface="Times New Roman" panose="02020603050405020304" pitchFamily="18" charset="0"/>
              </a:rPr>
            </a:br>
            <a:r>
              <a:rPr lang="en-GB" sz="2400" dirty="0" smtClean="0">
                <a:latin typeface="Times New Roman" panose="02020603050405020304" pitchFamily="18" charset="0"/>
                <a:cs typeface="Times New Roman" panose="02020603050405020304" pitchFamily="18" charset="0"/>
              </a:rPr>
              <a:t>the </a:t>
            </a:r>
            <a:r>
              <a:rPr lang="en-GB" sz="2400" dirty="0">
                <a:latin typeface="Times New Roman" panose="02020603050405020304" pitchFamily="18" charset="0"/>
                <a:cs typeface="Times New Roman" panose="02020603050405020304" pitchFamily="18" charset="0"/>
              </a:rPr>
              <a:t>amount to be set aside per year </a:t>
            </a:r>
            <a:r>
              <a:rPr lang="en-GB" sz="2400" dirty="0" smtClean="0">
                <a:latin typeface="Times New Roman" panose="02020603050405020304" pitchFamily="18" charset="0"/>
                <a:cs typeface="Times New Roman" panose="02020603050405020304" pitchFamily="18" charset="0"/>
              </a:rPr>
              <a:t>from income </a:t>
            </a:r>
            <a:r>
              <a:rPr lang="en-GB" sz="2400" dirty="0">
                <a:latin typeface="Times New Roman" panose="02020603050405020304" pitchFamily="18" charset="0"/>
                <a:cs typeface="Times New Roman" panose="02020603050405020304" pitchFamily="18" charset="0"/>
              </a:rPr>
              <a:t>to meet the depreciation caused by the age of service, </a:t>
            </a:r>
            <a:r>
              <a:rPr lang="en-GB" sz="2400" dirty="0" smtClean="0">
                <a:latin typeface="Times New Roman" panose="02020603050405020304" pitchFamily="18" charset="0"/>
                <a:cs typeface="Times New Roman" panose="02020603050405020304" pitchFamily="18" charset="0"/>
              </a:rPr>
              <a:t>wear and </a:t>
            </a:r>
            <a:r>
              <a:rPr lang="en-GB" sz="2400" dirty="0">
                <a:latin typeface="Times New Roman" panose="02020603050405020304" pitchFamily="18" charset="0"/>
                <a:cs typeface="Times New Roman" panose="02020603050405020304" pitchFamily="18" charset="0"/>
              </a:rPr>
              <a:t>tear of machinery. Depreciation amount collected per year </a:t>
            </a:r>
            <a:r>
              <a:rPr lang="en-GB" sz="2400" dirty="0" smtClean="0">
                <a:latin typeface="Times New Roman" panose="02020603050405020304" pitchFamily="18" charset="0"/>
                <a:cs typeface="Times New Roman" panose="02020603050405020304" pitchFamily="18" charset="0"/>
              </a:rPr>
              <a:t>helps in </a:t>
            </a:r>
            <a:r>
              <a:rPr lang="en-GB" sz="2400" dirty="0">
                <a:latin typeface="Times New Roman" panose="02020603050405020304" pitchFamily="18" charset="0"/>
                <a:cs typeface="Times New Roman" panose="02020603050405020304" pitchFamily="18" charset="0"/>
              </a:rPr>
              <a:t>replacing and repairing the equipment.</a:t>
            </a:r>
          </a:p>
        </p:txBody>
      </p:sp>
      <p:sp>
        <p:nvSpPr>
          <p:cNvPr id="3" name="Rectangle 2"/>
          <p:cNvSpPr/>
          <p:nvPr/>
        </p:nvSpPr>
        <p:spPr>
          <a:xfrm>
            <a:off x="825321" y="475377"/>
            <a:ext cx="10405056" cy="584775"/>
          </a:xfrm>
          <a:prstGeom prst="rect">
            <a:avLst/>
          </a:prstGeom>
          <a:ln>
            <a:solidFill>
              <a:schemeClr val="accent6">
                <a:lumMod val="75000"/>
              </a:schemeClr>
            </a:solidFill>
          </a:ln>
        </p:spPr>
        <p:txBody>
          <a:bodyPr wrap="square">
            <a:spAutoFit/>
          </a:bodyPr>
          <a:lstStyle/>
          <a:p>
            <a:pPr algn="ctr"/>
            <a:r>
              <a:rPr lang="en-GB" sz="3200" b="1" dirty="0">
                <a:latin typeface="Times New Roman" panose="02020603050405020304" pitchFamily="18" charset="0"/>
                <a:cs typeface="Times New Roman" panose="02020603050405020304" pitchFamily="18" charset="0"/>
              </a:rPr>
              <a:t>2.13 Cost of Electrical Energy</a:t>
            </a:r>
            <a:endParaRPr lang="en-GB"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5564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665410" y="1529426"/>
                <a:ext cx="10938456" cy="4355038"/>
              </a:xfrm>
              <a:prstGeom prst="rect">
                <a:avLst/>
              </a:prstGeom>
            </p:spPr>
            <p:txBody>
              <a:bodyPr wrap="square">
                <a:spAutoFit/>
              </a:bodyPr>
              <a:lstStyle/>
              <a:p>
                <a:pPr marL="342900" indent="-342900">
                  <a:lnSpc>
                    <a:spcPct val="150000"/>
                  </a:lnSpc>
                  <a:buAutoNum type="alphaLcParenBoth"/>
                </a:pPr>
                <a:r>
                  <a:rPr lang="en-GB" sz="2400" b="1" dirty="0" smtClean="0">
                    <a:latin typeface="Times New Roman" panose="02020603050405020304" pitchFamily="18" charset="0"/>
                  </a:rPr>
                  <a:t>Straight </a:t>
                </a:r>
                <a:r>
                  <a:rPr lang="en-GB" sz="2400" b="1" dirty="0">
                    <a:latin typeface="Times New Roman" panose="02020603050405020304" pitchFamily="18" charset="0"/>
                  </a:rPr>
                  <a:t>Line </a:t>
                </a:r>
                <a:r>
                  <a:rPr lang="en-GB" sz="2400" b="1" dirty="0" smtClean="0">
                    <a:latin typeface="Times New Roman" panose="02020603050405020304" pitchFamily="18" charset="0"/>
                  </a:rPr>
                  <a:t>Method</a:t>
                </a:r>
                <a:endParaRPr lang="en-GB" sz="2400" dirty="0" smtClean="0">
                  <a:latin typeface="Times New Roman" panose="02020603050405020304" pitchFamily="18" charset="0"/>
                </a:endParaRPr>
              </a:p>
              <a:p>
                <a:pPr>
                  <a:lnSpc>
                    <a:spcPct val="150000"/>
                  </a:lnSpc>
                </a:pPr>
                <a:r>
                  <a:rPr lang="en-GB" dirty="0" smtClean="0">
                    <a:latin typeface="Times New Roman" panose="02020603050405020304" pitchFamily="18" charset="0"/>
                  </a:rPr>
                  <a:t>According </a:t>
                </a:r>
                <a:r>
                  <a:rPr lang="en-GB" dirty="0">
                    <a:latin typeface="Times New Roman" panose="02020603050405020304" pitchFamily="18" charset="0"/>
                  </a:rPr>
                  <a:t>to this method it </a:t>
                </a:r>
                <a:r>
                  <a:rPr lang="en-GB" dirty="0" smtClean="0">
                    <a:latin typeface="Times New Roman" panose="02020603050405020304" pitchFamily="18" charset="0"/>
                  </a:rPr>
                  <a:t>is assumed </a:t>
                </a:r>
                <a:r>
                  <a:rPr lang="en-GB" dirty="0">
                    <a:latin typeface="Times New Roman" panose="02020603050405020304" pitchFamily="18" charset="0"/>
                  </a:rPr>
                  <a:t>that depreciation occurs </a:t>
                </a:r>
                <a:r>
                  <a:rPr lang="en-GB" dirty="0" smtClean="0">
                    <a:latin typeface="Times New Roman" panose="02020603050405020304" pitchFamily="18" charset="0"/>
                  </a:rPr>
                  <a:t>uniformly </a:t>
                </a:r>
                <a:r>
                  <a:rPr lang="en-GB" dirty="0">
                    <a:latin typeface="Times New Roman" panose="02020603050405020304" pitchFamily="18" charset="0"/>
                  </a:rPr>
                  <a:t>according to a </a:t>
                </a:r>
                <a:r>
                  <a:rPr lang="en-GB" dirty="0" smtClean="0">
                    <a:latin typeface="Times New Roman" panose="02020603050405020304" pitchFamily="18" charset="0"/>
                  </a:rPr>
                  <a:t>straight line law. The </a:t>
                </a:r>
                <a:r>
                  <a:rPr lang="en-GB" dirty="0">
                    <a:latin typeface="Times New Roman" panose="02020603050405020304" pitchFamily="18" charset="0"/>
                  </a:rPr>
                  <a:t>annual amount to be set </a:t>
                </a:r>
                <a:r>
                  <a:rPr lang="en-GB" dirty="0" smtClean="0">
                    <a:latin typeface="Times New Roman" panose="02020603050405020304" pitchFamily="18" charset="0"/>
                  </a:rPr>
                  <a:t>aside is </a:t>
                </a:r>
                <a:r>
                  <a:rPr lang="en-GB" dirty="0">
                    <a:latin typeface="Times New Roman" panose="02020603050405020304" pitchFamily="18" charset="0"/>
                  </a:rPr>
                  <a:t>calculated by the following expression</a:t>
                </a:r>
              </a:p>
              <a:p>
                <a:pPr>
                  <a:lnSpc>
                    <a:spcPct val="150000"/>
                  </a:lnSpc>
                </a:pPr>
                <a:r>
                  <a:rPr lang="en-GB" sz="2400" b="1" dirty="0">
                    <a:latin typeface="Times New Roman" panose="02020603050405020304" pitchFamily="18" charset="0"/>
                    <a:cs typeface="Times New Roman" panose="02020603050405020304" pitchFamily="18" charset="0"/>
                  </a:rPr>
                  <a:t>Annual depreciation </a:t>
                </a:r>
                <a:r>
                  <a:rPr lang="en-GB" sz="2400" b="1" dirty="0" smtClean="0">
                    <a:latin typeface="Times New Roman" panose="02020603050405020304" pitchFamily="18" charset="0"/>
                    <a:cs typeface="Times New Roman" panose="02020603050405020304" pitchFamily="18" charset="0"/>
                  </a:rPr>
                  <a:t>reserve = </a:t>
                </a:r>
                <a14:m>
                  <m:oMath xmlns:m="http://schemas.openxmlformats.org/officeDocument/2006/math">
                    <m:f>
                      <m:fPr>
                        <m:ctrlPr>
                          <a:rPr lang="en-GB" sz="2400" b="1" i="1" smtClean="0">
                            <a:latin typeface="Cambria Math"/>
                          </a:rPr>
                        </m:ctrlPr>
                      </m:fPr>
                      <m:num>
                        <m:r>
                          <a:rPr lang="en-GB" sz="2400" b="1" i="1" smtClean="0">
                            <a:latin typeface="Cambria Math" panose="02040503050406030204" pitchFamily="18" charset="0"/>
                          </a:rPr>
                          <m:t>𝑷</m:t>
                        </m:r>
                        <m:r>
                          <a:rPr lang="en-GB" sz="2400" b="1" i="1" smtClean="0">
                            <a:latin typeface="Cambria Math" panose="02040503050406030204" pitchFamily="18" charset="0"/>
                          </a:rPr>
                          <m:t>−</m:t>
                        </m:r>
                        <m:r>
                          <a:rPr lang="en-GB" sz="2400" b="1" i="1" smtClean="0">
                            <a:latin typeface="Cambria Math" panose="02040503050406030204" pitchFamily="18" charset="0"/>
                          </a:rPr>
                          <m:t>𝑺</m:t>
                        </m:r>
                      </m:num>
                      <m:den>
                        <m:r>
                          <a:rPr lang="en-GB" sz="2400" b="1" i="1" smtClean="0">
                            <a:latin typeface="Cambria Math" panose="02040503050406030204" pitchFamily="18" charset="0"/>
                          </a:rPr>
                          <m:t>𝒏</m:t>
                        </m:r>
                      </m:den>
                    </m:f>
                  </m:oMath>
                </a14:m>
                <a:endParaRPr lang="en-GB" sz="2400" b="1" dirty="0">
                  <a:latin typeface="Times New Roman" panose="02020603050405020304" pitchFamily="18" charset="0"/>
                  <a:cs typeface="Times New Roman" panose="02020603050405020304" pitchFamily="18" charset="0"/>
                </a:endParaRPr>
              </a:p>
              <a:p>
                <a:pPr>
                  <a:lnSpc>
                    <a:spcPct val="150000"/>
                  </a:lnSpc>
                </a:pPr>
                <a:r>
                  <a:rPr lang="en-GB" dirty="0" smtClean="0">
                    <a:latin typeface="Times New Roman" panose="02020603050405020304" pitchFamily="18" charset="0"/>
                  </a:rPr>
                  <a:t>where  </a:t>
                </a:r>
                <a:r>
                  <a:rPr lang="en-GB" i="1" dirty="0" smtClean="0">
                    <a:latin typeface="Times New Roman" panose="02020603050405020304" pitchFamily="18" charset="0"/>
                  </a:rPr>
                  <a:t>P </a:t>
                </a:r>
                <a:r>
                  <a:rPr lang="en-GB" dirty="0">
                    <a:latin typeface="Times New Roman" panose="02020603050405020304" pitchFamily="18" charset="0"/>
                  </a:rPr>
                  <a:t>= Principal </a:t>
                </a:r>
                <a:r>
                  <a:rPr lang="en-GB" dirty="0" smtClean="0">
                    <a:latin typeface="Times New Roman" panose="02020603050405020304" pitchFamily="18" charset="0"/>
                  </a:rPr>
                  <a:t>sum (capital </a:t>
                </a:r>
                <a:r>
                  <a:rPr lang="en-GB" dirty="0">
                    <a:latin typeface="Times New Roman" panose="02020603050405020304" pitchFamily="18" charset="0"/>
                  </a:rPr>
                  <a:t>cost of plant)</a:t>
                </a:r>
              </a:p>
              <a:p>
                <a:pPr>
                  <a:lnSpc>
                    <a:spcPct val="150000"/>
                  </a:lnSpc>
                </a:pPr>
                <a:r>
                  <a:rPr lang="en-GB" dirty="0">
                    <a:latin typeface="Times New Roman" panose="02020603050405020304" pitchFamily="18" charset="0"/>
                  </a:rPr>
                  <a:t>S = Salvage value or Residual value of power plant at </a:t>
                </a:r>
                <a:r>
                  <a:rPr lang="en-GB" dirty="0" smtClean="0">
                    <a:latin typeface="Times New Roman" panose="02020603050405020304" pitchFamily="18" charset="0"/>
                  </a:rPr>
                  <a:t>the end </a:t>
                </a:r>
                <a:r>
                  <a:rPr lang="en-GB" dirty="0">
                    <a:latin typeface="Times New Roman" panose="02020603050405020304" pitchFamily="18" charset="0"/>
                  </a:rPr>
                  <a:t>of years</a:t>
                </a:r>
                <a:r>
                  <a:rPr lang="en-GB" dirty="0" smtClean="0">
                    <a:latin typeface="Times New Roman" panose="02020603050405020304" pitchFamily="18" charset="0"/>
                  </a:rPr>
                  <a:t>.</a:t>
                </a:r>
              </a:p>
              <a:p>
                <a:pPr>
                  <a:lnSpc>
                    <a:spcPct val="150000"/>
                  </a:lnSpc>
                </a:pPr>
                <a:r>
                  <a:rPr lang="en-GB" dirty="0" smtClean="0">
                    <a:latin typeface="Times New Roman" panose="02020603050405020304" pitchFamily="18" charset="0"/>
                  </a:rPr>
                  <a:t>n = </a:t>
                </a:r>
                <a:r>
                  <a:rPr lang="en-GB" dirty="0">
                    <a:latin typeface="Times New Roman" panose="02020603050405020304" pitchFamily="18" charset="0"/>
                  </a:rPr>
                  <a:t>Probable duration of useful life of power plant </a:t>
                </a:r>
                <a:r>
                  <a:rPr lang="en-GB" dirty="0" smtClean="0">
                    <a:latin typeface="Times New Roman" panose="02020603050405020304" pitchFamily="18" charset="0"/>
                  </a:rPr>
                  <a:t>in years</a:t>
                </a:r>
                <a:r>
                  <a:rPr lang="en-GB" dirty="0">
                    <a:latin typeface="Times New Roman" panose="02020603050405020304" pitchFamily="18" charset="0"/>
                  </a:rPr>
                  <a:t>.</a:t>
                </a:r>
              </a:p>
              <a:p>
                <a:pPr>
                  <a:lnSpc>
                    <a:spcPct val="150000"/>
                  </a:lnSpc>
                </a:pPr>
                <a:r>
                  <a:rPr lang="en-GB" dirty="0">
                    <a:latin typeface="Times New Roman" panose="02020603050405020304" pitchFamily="18" charset="0"/>
                  </a:rPr>
                  <a:t>The amount collected every year as depreciation fund does </a:t>
                </a:r>
                <a:r>
                  <a:rPr lang="en-GB" dirty="0" smtClean="0">
                    <a:latin typeface="Times New Roman" panose="02020603050405020304" pitchFamily="18" charset="0"/>
                  </a:rPr>
                  <a:t>not depend </a:t>
                </a:r>
                <a:r>
                  <a:rPr lang="en-GB" dirty="0">
                    <a:latin typeface="Times New Roman" panose="02020603050405020304" pitchFamily="18" charset="0"/>
                  </a:rPr>
                  <a:t>on the interest it may draw. Any interest if earned by </a:t>
                </a:r>
                <a:r>
                  <a:rPr lang="en-GB" dirty="0" smtClean="0">
                    <a:latin typeface="Times New Roman" panose="02020603050405020304" pitchFamily="18" charset="0"/>
                  </a:rPr>
                  <a:t>the depreciation </a:t>
                </a:r>
                <a:r>
                  <a:rPr lang="en-GB" dirty="0">
                    <a:latin typeface="Times New Roman" panose="02020603050405020304" pitchFamily="18" charset="0"/>
                  </a:rPr>
                  <a:t>amount is considered as income</a:t>
                </a:r>
                <a:r>
                  <a:rPr lang="en-GB" dirty="0" smtClean="0">
                    <a:latin typeface="Times New Roman" panose="02020603050405020304" pitchFamily="18" charset="0"/>
                  </a:rPr>
                  <a:t>.</a:t>
                </a:r>
                <a:endParaRPr lang="en-GB" dirty="0">
                  <a:latin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65410" y="1529426"/>
                <a:ext cx="10938456" cy="4355038"/>
              </a:xfrm>
              <a:prstGeom prst="rect">
                <a:avLst/>
              </a:prstGeom>
              <a:blipFill rotWithShape="0">
                <a:blip r:embed="rId2"/>
                <a:stretch>
                  <a:fillRect l="-836" b="-280"/>
                </a:stretch>
              </a:blipFill>
            </p:spPr>
            <p:txBody>
              <a:bodyPr/>
              <a:lstStyle/>
              <a:p>
                <a:r>
                  <a:rPr lang="en-GB">
                    <a:noFill/>
                  </a:rPr>
                  <a:t> </a:t>
                </a:r>
              </a:p>
            </p:txBody>
          </p:sp>
        </mc:Fallback>
      </mc:AlternateContent>
      <p:sp>
        <p:nvSpPr>
          <p:cNvPr id="5" name="Rectangle 4"/>
          <p:cNvSpPr/>
          <p:nvPr/>
        </p:nvSpPr>
        <p:spPr>
          <a:xfrm>
            <a:off x="1596980" y="341733"/>
            <a:ext cx="8873543" cy="823752"/>
          </a:xfrm>
          <a:prstGeom prst="rect">
            <a:avLst/>
          </a:prstGeom>
          <a:ln>
            <a:solidFill>
              <a:schemeClr val="tx1">
                <a:lumMod val="95000"/>
                <a:lumOff val="5000"/>
              </a:schemeClr>
            </a:solidFill>
          </a:ln>
        </p:spPr>
        <p:txBody>
          <a:bodyPr wrap="square">
            <a:spAutoFit/>
          </a:bodyPr>
          <a:lstStyle/>
          <a:p>
            <a:pPr algn="ctr">
              <a:lnSpc>
                <a:spcPct val="150000"/>
              </a:lnSpc>
            </a:pPr>
            <a:r>
              <a:rPr lang="en-GB" sz="3600" b="1" dirty="0">
                <a:latin typeface="Times New Roman" panose="02020603050405020304" pitchFamily="18" charset="0"/>
              </a:rPr>
              <a:t>Straight Line </a:t>
            </a:r>
            <a:r>
              <a:rPr lang="en-GB" sz="3600" b="1" dirty="0" smtClean="0">
                <a:latin typeface="Times New Roman" panose="02020603050405020304" pitchFamily="18" charset="0"/>
              </a:rPr>
              <a:t>Method</a:t>
            </a:r>
            <a:endParaRPr lang="en-GB" sz="3600" dirty="0">
              <a:latin typeface="Times New Roman" panose="02020603050405020304" pitchFamily="18" charset="0"/>
            </a:endParaRPr>
          </a:p>
        </p:txBody>
      </p:sp>
    </p:spTree>
    <p:extLst>
      <p:ext uri="{BB962C8B-B14F-4D97-AF65-F5344CB8AC3E}">
        <p14:creationId xmlns:p14="http://schemas.microsoft.com/office/powerpoint/2010/main" val="3330482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973"/>
            <a:ext cx="10515600" cy="870397"/>
          </a:xfrm>
        </p:spPr>
        <p:style>
          <a:lnRef idx="2">
            <a:schemeClr val="dk1"/>
          </a:lnRef>
          <a:fillRef idx="1">
            <a:schemeClr val="lt1"/>
          </a:fillRef>
          <a:effectRef idx="0">
            <a:schemeClr val="dk1"/>
          </a:effectRef>
          <a:fontRef idx="minor">
            <a:schemeClr val="dk1"/>
          </a:fontRef>
        </p:style>
        <p:txBody>
          <a:bodyPr>
            <a:normAutofit/>
          </a:bodyPr>
          <a:lstStyle/>
          <a:p>
            <a:pPr algn="ctr"/>
            <a:r>
              <a:rPr lang="en-GB" sz="3200" b="1" dirty="0">
                <a:latin typeface="Times New Roman" panose="02020603050405020304" pitchFamily="18" charset="0"/>
              </a:rPr>
              <a:t>Sinking Fund Method</a:t>
            </a:r>
            <a:endParaRPr lang="en-GB" sz="3200" b="1" dirty="0"/>
          </a:p>
        </p:txBody>
      </p:sp>
      <p:sp>
        <p:nvSpPr>
          <p:cNvPr id="3" name="Rectangle 2"/>
          <p:cNvSpPr/>
          <p:nvPr/>
        </p:nvSpPr>
        <p:spPr>
          <a:xfrm>
            <a:off x="838200" y="1736926"/>
            <a:ext cx="10289146" cy="1569660"/>
          </a:xfrm>
          <a:prstGeom prst="rect">
            <a:avLst/>
          </a:prstGeom>
        </p:spPr>
        <p:txBody>
          <a:bodyPr wrap="square">
            <a:spAutoFit/>
          </a:bodyPr>
          <a:lstStyle/>
          <a:p>
            <a:pPr algn="just"/>
            <a:r>
              <a:rPr lang="en-GB" sz="2400" b="1" dirty="0">
                <a:latin typeface="Times New Roman" panose="02020603050405020304" pitchFamily="18" charset="0"/>
              </a:rPr>
              <a:t>(b) Sinking Fund </a:t>
            </a:r>
            <a:r>
              <a:rPr lang="en-GB" sz="2400" b="1" dirty="0" smtClean="0">
                <a:latin typeface="Times New Roman" panose="02020603050405020304" pitchFamily="18" charset="0"/>
              </a:rPr>
              <a:t>Method </a:t>
            </a:r>
          </a:p>
          <a:p>
            <a:pPr algn="just"/>
            <a:r>
              <a:rPr lang="en-GB" dirty="0" smtClean="0">
                <a:latin typeface="Times New Roman" panose="02020603050405020304" pitchFamily="18" charset="0"/>
              </a:rPr>
              <a:t>In </a:t>
            </a:r>
            <a:r>
              <a:rPr lang="en-GB" dirty="0">
                <a:latin typeface="Times New Roman" panose="02020603050405020304" pitchFamily="18" charset="0"/>
              </a:rPr>
              <a:t>this method the annual </a:t>
            </a:r>
            <a:r>
              <a:rPr lang="en-GB" dirty="0" smtClean="0">
                <a:latin typeface="Times New Roman" panose="02020603050405020304" pitchFamily="18" charset="0"/>
              </a:rPr>
              <a:t>amount to </a:t>
            </a:r>
            <a:r>
              <a:rPr lang="en-GB" dirty="0">
                <a:latin typeface="Times New Roman" panose="02020603050405020304" pitchFamily="18" charset="0"/>
              </a:rPr>
              <a:t>be set aside per year consist of annual </a:t>
            </a:r>
            <a:r>
              <a:rPr lang="en-GB" dirty="0" smtClean="0">
                <a:latin typeface="Times New Roman" panose="02020603050405020304" pitchFamily="18" charset="0"/>
              </a:rPr>
              <a:t>instalments </a:t>
            </a:r>
            <a:r>
              <a:rPr lang="en-GB" dirty="0">
                <a:latin typeface="Times New Roman" panose="02020603050405020304" pitchFamily="18" charset="0"/>
              </a:rPr>
              <a:t>plus </a:t>
            </a:r>
            <a:r>
              <a:rPr lang="en-GB" dirty="0" smtClean="0">
                <a:latin typeface="Times New Roman" panose="02020603050405020304" pitchFamily="18" charset="0"/>
              </a:rPr>
              <a:t>the interest </a:t>
            </a:r>
            <a:r>
              <a:rPr lang="en-GB" dirty="0">
                <a:latin typeface="Times New Roman" panose="02020603050405020304" pitchFamily="18" charset="0"/>
              </a:rPr>
              <a:t>on all the instalments.</a:t>
            </a:r>
          </a:p>
          <a:p>
            <a:pPr algn="just"/>
            <a:endParaRPr lang="en-GB" dirty="0" smtClean="0">
              <a:latin typeface="Times New Roman" panose="02020603050405020304" pitchFamily="18" charset="0"/>
            </a:endParaRPr>
          </a:p>
          <a:p>
            <a:pPr algn="just"/>
            <a:r>
              <a:rPr lang="en-GB" dirty="0" smtClean="0">
                <a:latin typeface="Times New Roman" panose="02020603050405020304" pitchFamily="18" charset="0"/>
              </a:rPr>
              <a:t>Annual </a:t>
            </a:r>
            <a:r>
              <a:rPr lang="en-GB" dirty="0">
                <a:latin typeface="Times New Roman" panose="02020603050405020304" pitchFamily="18" charset="0"/>
              </a:rPr>
              <a:t>depreciation </a:t>
            </a:r>
            <a:r>
              <a:rPr lang="en-GB" dirty="0" smtClean="0">
                <a:latin typeface="Times New Roman" panose="02020603050405020304" pitchFamily="18" charset="0"/>
              </a:rPr>
              <a:t>reserve = </a:t>
            </a:r>
            <a:endParaRPr lang="en-GB" dirty="0"/>
          </a:p>
        </p:txBody>
      </p:sp>
      <p:pic>
        <p:nvPicPr>
          <p:cNvPr id="4" name="Picture 3"/>
          <p:cNvPicPr>
            <a:picLocks noChangeAspect="1"/>
          </p:cNvPicPr>
          <p:nvPr/>
        </p:nvPicPr>
        <p:blipFill>
          <a:blip r:embed="rId2"/>
          <a:stretch>
            <a:fillRect/>
          </a:stretch>
        </p:blipFill>
        <p:spPr>
          <a:xfrm>
            <a:off x="3867217" y="2658391"/>
            <a:ext cx="2713888" cy="892577"/>
          </a:xfrm>
          <a:prstGeom prst="rect">
            <a:avLst/>
          </a:prstGeom>
        </p:spPr>
      </p:pic>
      <p:sp>
        <p:nvSpPr>
          <p:cNvPr id="5" name="Rectangle 4"/>
          <p:cNvSpPr/>
          <p:nvPr/>
        </p:nvSpPr>
        <p:spPr>
          <a:xfrm>
            <a:off x="1021619" y="3820868"/>
            <a:ext cx="10148762" cy="1323439"/>
          </a:xfrm>
          <a:prstGeom prst="rect">
            <a:avLst/>
          </a:prstGeom>
        </p:spPr>
        <p:txBody>
          <a:bodyPr wrap="square">
            <a:spAutoFit/>
          </a:bodyPr>
          <a:lstStyle/>
          <a:p>
            <a:r>
              <a:rPr lang="en-GB" sz="2000" dirty="0">
                <a:latin typeface="Times New Roman" panose="02020603050405020304" pitchFamily="18" charset="0"/>
                <a:cs typeface="Times New Roman" panose="02020603050405020304" pitchFamily="18" charset="0"/>
              </a:rPr>
              <a:t>where </a:t>
            </a:r>
            <a:r>
              <a:rPr lang="en-GB" sz="2000" i="1" dirty="0">
                <a:latin typeface="Times New Roman" panose="02020603050405020304" pitchFamily="18" charset="0"/>
                <a:cs typeface="Times New Roman" panose="02020603050405020304" pitchFamily="18" charset="0"/>
              </a:rPr>
              <a:t>r </a:t>
            </a:r>
            <a:r>
              <a:rPr lang="en-GB" sz="2000" dirty="0">
                <a:latin typeface="Times New Roman" panose="02020603050405020304" pitchFamily="18" charset="0"/>
                <a:cs typeface="Times New Roman" panose="02020603050405020304" pitchFamily="18" charset="0"/>
              </a:rPr>
              <a:t>= rate of </a:t>
            </a:r>
            <a:r>
              <a:rPr lang="en-GB" sz="2000" dirty="0" smtClean="0">
                <a:latin typeface="Times New Roman" panose="02020603050405020304" pitchFamily="18" charset="0"/>
                <a:cs typeface="Times New Roman" panose="02020603050405020304" pitchFamily="18" charset="0"/>
              </a:rPr>
              <a:t>interest.</a:t>
            </a:r>
          </a:p>
          <a:p>
            <a:r>
              <a:rPr lang="en-GB" sz="2000" i="1" dirty="0" smtClean="0">
                <a:latin typeface="Times New Roman" panose="02020603050405020304" pitchFamily="18" charset="0"/>
                <a:cs typeface="Times New Roman" panose="02020603050405020304" pitchFamily="18" charset="0"/>
              </a:rPr>
              <a:t>P </a:t>
            </a:r>
            <a:r>
              <a:rPr lang="en-GB" sz="2000" dirty="0">
                <a:latin typeface="Times New Roman" panose="02020603050405020304" pitchFamily="18" charset="0"/>
                <a:cs typeface="Times New Roman" panose="02020603050405020304" pitchFamily="18" charset="0"/>
              </a:rPr>
              <a:t>= Principal sum (capital cost of the plant)</a:t>
            </a:r>
          </a:p>
          <a:p>
            <a:r>
              <a:rPr lang="en-GB" sz="2000" dirty="0">
                <a:latin typeface="Times New Roman" panose="02020603050405020304" pitchFamily="18" charset="0"/>
                <a:cs typeface="Times New Roman" panose="02020603050405020304" pitchFamily="18" charset="0"/>
              </a:rPr>
              <a:t>S = Salvage value</a:t>
            </a:r>
          </a:p>
          <a:p>
            <a:r>
              <a:rPr lang="en-GB" sz="2000" i="1" dirty="0">
                <a:latin typeface="Times New Roman" panose="02020603050405020304" pitchFamily="18" charset="0"/>
                <a:cs typeface="Times New Roman" panose="02020603050405020304" pitchFamily="18" charset="0"/>
              </a:rPr>
              <a:t>n </a:t>
            </a:r>
            <a:r>
              <a:rPr lang="en-GB" sz="2000" dirty="0">
                <a:latin typeface="Times New Roman" panose="02020603050405020304" pitchFamily="18" charset="0"/>
                <a:cs typeface="Times New Roman" panose="02020603050405020304" pitchFamily="18" charset="0"/>
              </a:rPr>
              <a:t>= Useful life in </a:t>
            </a:r>
            <a:r>
              <a:rPr lang="en-GB" sz="2000" dirty="0" smtClean="0">
                <a:latin typeface="Times New Roman" panose="02020603050405020304" pitchFamily="18" charset="0"/>
                <a:cs typeface="Times New Roman" panose="02020603050405020304" pitchFamily="18" charset="0"/>
              </a:rPr>
              <a:t>years</a:t>
            </a:r>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8513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3805" y="196738"/>
            <a:ext cx="10314904" cy="4154984"/>
          </a:xfrm>
          <a:prstGeom prst="rect">
            <a:avLst/>
          </a:prstGeom>
        </p:spPr>
        <p:txBody>
          <a:bodyPr wrap="square">
            <a:spAutoFit/>
          </a:bodyPr>
          <a:lstStyle/>
          <a:p>
            <a:r>
              <a:rPr lang="en-GB" sz="2400" b="1" dirty="0">
                <a:latin typeface="Times New Roman" panose="02020603050405020304" pitchFamily="18" charset="0"/>
              </a:rPr>
              <a:t>Example 2.15.</a:t>
            </a:r>
            <a:r>
              <a:rPr lang="en-GB" sz="2400" dirty="0">
                <a:latin typeface="Times New Roman" panose="02020603050405020304" pitchFamily="18" charset="0"/>
              </a:rPr>
              <a:t> Determine the annual cost of a feed water softener</a:t>
            </a:r>
          </a:p>
          <a:p>
            <a:r>
              <a:rPr lang="en-GB" sz="2400" dirty="0" smtClean="0">
                <a:latin typeface="Times New Roman" panose="02020603050405020304" pitchFamily="18" charset="0"/>
              </a:rPr>
              <a:t>from </a:t>
            </a:r>
            <a:r>
              <a:rPr lang="en-GB" sz="2400" dirty="0">
                <a:latin typeface="Times New Roman" panose="02020603050405020304" pitchFamily="18" charset="0"/>
              </a:rPr>
              <a:t>the following data</a:t>
            </a:r>
          </a:p>
          <a:p>
            <a:r>
              <a:rPr lang="en-GB" sz="2400" dirty="0">
                <a:latin typeface="Times New Roman" panose="02020603050405020304" pitchFamily="18" charset="0"/>
              </a:rPr>
              <a:t>Cost = </a:t>
            </a:r>
            <a:r>
              <a:rPr lang="en-GB" sz="2400" dirty="0" err="1">
                <a:latin typeface="Times New Roman" panose="02020603050405020304" pitchFamily="18" charset="0"/>
              </a:rPr>
              <a:t>Rs</a:t>
            </a:r>
            <a:r>
              <a:rPr lang="en-GB" sz="2400" dirty="0">
                <a:latin typeface="Times New Roman" panose="02020603050405020304" pitchFamily="18" charset="0"/>
              </a:rPr>
              <a:t>. 80,000</a:t>
            </a:r>
          </a:p>
          <a:p>
            <a:r>
              <a:rPr lang="en-GB" sz="2400" dirty="0">
                <a:latin typeface="Times New Roman" panose="02020603050405020304" pitchFamily="18" charset="0"/>
              </a:rPr>
              <a:t>Salvage value = 5</a:t>
            </a:r>
            <a:r>
              <a:rPr lang="en-GB" sz="2400" dirty="0" smtClean="0">
                <a:latin typeface="Times New Roman" panose="02020603050405020304" pitchFamily="18" charset="0"/>
              </a:rPr>
              <a:t>%               Salvage value, S=(</a:t>
            </a:r>
            <a:r>
              <a:rPr lang="en-GB" sz="2400" smtClean="0">
                <a:latin typeface="Times New Roman" panose="02020603050405020304" pitchFamily="18" charset="0"/>
              </a:rPr>
              <a:t>800000*5/100)=</a:t>
            </a:r>
            <a:endParaRPr lang="en-GB" sz="2400" dirty="0">
              <a:latin typeface="Times New Roman" panose="02020603050405020304" pitchFamily="18" charset="0"/>
            </a:endParaRPr>
          </a:p>
          <a:p>
            <a:r>
              <a:rPr lang="en-GB" sz="2400" dirty="0">
                <a:latin typeface="Times New Roman" panose="02020603050405020304" pitchFamily="18" charset="0"/>
              </a:rPr>
              <a:t>Life = 10 years.</a:t>
            </a:r>
          </a:p>
          <a:p>
            <a:r>
              <a:rPr lang="en-GB" sz="2400" dirty="0">
                <a:latin typeface="Times New Roman" panose="02020603050405020304" pitchFamily="18" charset="0"/>
              </a:rPr>
              <a:t>Annual repair and maintenance cost = </a:t>
            </a:r>
            <a:r>
              <a:rPr lang="en-GB" sz="2400" dirty="0" err="1">
                <a:latin typeface="Times New Roman" panose="02020603050405020304" pitchFamily="18" charset="0"/>
              </a:rPr>
              <a:t>Rs</a:t>
            </a:r>
            <a:r>
              <a:rPr lang="en-GB" sz="2400" dirty="0">
                <a:latin typeface="Times New Roman" panose="02020603050405020304" pitchFamily="18" charset="0"/>
              </a:rPr>
              <a:t>. 2500</a:t>
            </a:r>
          </a:p>
          <a:p>
            <a:r>
              <a:rPr lang="en-GB" sz="2400" dirty="0">
                <a:latin typeface="Times New Roman" panose="02020603050405020304" pitchFamily="18" charset="0"/>
              </a:rPr>
              <a:t>Annual cost of chemicals = </a:t>
            </a:r>
            <a:r>
              <a:rPr lang="en-GB" sz="2400" dirty="0" err="1">
                <a:latin typeface="Times New Roman" panose="02020603050405020304" pitchFamily="18" charset="0"/>
              </a:rPr>
              <a:t>Rs</a:t>
            </a:r>
            <a:r>
              <a:rPr lang="en-GB" sz="2400" dirty="0">
                <a:latin typeface="Times New Roman" panose="02020603050405020304" pitchFamily="18" charset="0"/>
              </a:rPr>
              <a:t>. 5,000</a:t>
            </a:r>
          </a:p>
          <a:p>
            <a:r>
              <a:rPr lang="en-GB" sz="2400" dirty="0">
                <a:latin typeface="Times New Roman" panose="02020603050405020304" pitchFamily="18" charset="0"/>
              </a:rPr>
              <a:t>Labour cost per month = </a:t>
            </a:r>
            <a:r>
              <a:rPr lang="en-GB" sz="2400" dirty="0" err="1">
                <a:latin typeface="Times New Roman" panose="02020603050405020304" pitchFamily="18" charset="0"/>
              </a:rPr>
              <a:t>Rs</a:t>
            </a:r>
            <a:r>
              <a:rPr lang="en-GB" sz="2400" dirty="0">
                <a:latin typeface="Times New Roman" panose="02020603050405020304" pitchFamily="18" charset="0"/>
              </a:rPr>
              <a:t>. 300</a:t>
            </a:r>
          </a:p>
          <a:p>
            <a:r>
              <a:rPr lang="en-GB" sz="2400" dirty="0">
                <a:latin typeface="Times New Roman" panose="02020603050405020304" pitchFamily="18" charset="0"/>
              </a:rPr>
              <a:t>Interest on sinking fund = 5</a:t>
            </a:r>
            <a:r>
              <a:rPr lang="en-GB" sz="2400" dirty="0" smtClean="0">
                <a:latin typeface="Times New Roman" panose="02020603050405020304" pitchFamily="18" charset="0"/>
              </a:rPr>
              <a:t>%.</a:t>
            </a:r>
          </a:p>
          <a:p>
            <a:endParaRPr lang="en-GB" sz="2400" dirty="0">
              <a:latin typeface="Times New Roman" panose="02020603050405020304" pitchFamily="18" charset="0"/>
            </a:endParaRPr>
          </a:p>
          <a:p>
            <a:r>
              <a:rPr lang="en-GB" sz="2400" dirty="0" smtClean="0">
                <a:latin typeface="Times New Roman" panose="02020603050405020304" pitchFamily="18" charset="0"/>
              </a:rPr>
              <a:t>Annual depreciation cost=  </a:t>
            </a:r>
            <a:endParaRPr lang="en-GB" sz="2400" dirty="0"/>
          </a:p>
        </p:txBody>
      </p:sp>
      <p:pic>
        <p:nvPicPr>
          <p:cNvPr id="4" name="Picture 3"/>
          <p:cNvPicPr>
            <a:picLocks noChangeAspect="1"/>
          </p:cNvPicPr>
          <p:nvPr/>
        </p:nvPicPr>
        <p:blipFill>
          <a:blip r:embed="rId2"/>
          <a:stretch>
            <a:fillRect/>
          </a:stretch>
        </p:blipFill>
        <p:spPr>
          <a:xfrm>
            <a:off x="4192799" y="3604618"/>
            <a:ext cx="2713888" cy="892577"/>
          </a:xfrm>
          <a:prstGeom prst="rect">
            <a:avLst/>
          </a:prstGeom>
        </p:spPr>
      </p:pic>
    </p:spTree>
    <p:extLst>
      <p:ext uri="{BB962C8B-B14F-4D97-AF65-F5344CB8AC3E}">
        <p14:creationId xmlns:p14="http://schemas.microsoft.com/office/powerpoint/2010/main" val="2379842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201" y="313705"/>
            <a:ext cx="10750163" cy="225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3" name="TextBox 2"/>
              <p:cNvSpPr txBox="1"/>
              <p:nvPr/>
            </p:nvSpPr>
            <p:spPr>
              <a:xfrm>
                <a:off x="1059872" y="2791691"/>
                <a:ext cx="9282545" cy="3298211"/>
              </a:xfrm>
              <a:prstGeom prst="rect">
                <a:avLst/>
              </a:prstGeom>
              <a:noFill/>
            </p:spPr>
            <p:txBody>
              <a:bodyPr wrap="square" rtlCol="0">
                <a:spAutoFit/>
              </a:bodyPr>
              <a:lstStyle/>
              <a:p>
                <a:r>
                  <a:rPr lang="en-US" dirty="0" smtClean="0"/>
                  <a:t>For maximum efficiency</a:t>
                </a:r>
                <a:r>
                  <a:rPr lang="en-US" sz="2800" dirty="0" smtClean="0"/>
                  <a:t>,                 </a:t>
                </a:r>
                <a14:m>
                  <m:oMath xmlns:m="http://schemas.openxmlformats.org/officeDocument/2006/math">
                    <m:f>
                      <m:fPr>
                        <m:ctrlPr>
                          <a:rPr lang="en-US" sz="2800" i="1" smtClean="0">
                            <a:latin typeface="Cambria Math"/>
                          </a:rPr>
                        </m:ctrlPr>
                      </m:fPr>
                      <m:num>
                        <m:r>
                          <a:rPr lang="en-US" sz="2800" b="0" i="1" smtClean="0">
                            <a:latin typeface="Cambria Math"/>
                          </a:rPr>
                          <m:t>𝐼</m:t>
                        </m:r>
                      </m:num>
                      <m:den>
                        <m:r>
                          <a:rPr lang="en-US" sz="2800" b="0" i="1" smtClean="0">
                            <a:latin typeface="Cambria Math"/>
                          </a:rPr>
                          <m:t>𝐿</m:t>
                        </m:r>
                      </m:den>
                    </m:f>
                    <m:r>
                      <a:rPr lang="en-US" sz="2800" b="0" i="1" smtClean="0">
                        <a:latin typeface="Cambria Math"/>
                      </a:rPr>
                      <m:t>= </m:t>
                    </m:r>
                    <m:f>
                      <m:fPr>
                        <m:ctrlPr>
                          <a:rPr lang="en-US" sz="2800" b="0" i="1" smtClean="0">
                            <a:latin typeface="Cambria Math"/>
                          </a:rPr>
                        </m:ctrlPr>
                      </m:fPr>
                      <m:num>
                        <m:r>
                          <a:rPr lang="en-US" sz="2800" b="0" i="1" smtClean="0">
                            <a:latin typeface="Cambria Math"/>
                          </a:rPr>
                          <m:t>𝑑𝐼</m:t>
                        </m:r>
                      </m:num>
                      <m:den>
                        <m:r>
                          <a:rPr lang="en-US" sz="2800" b="0" i="1" smtClean="0">
                            <a:latin typeface="Cambria Math"/>
                          </a:rPr>
                          <m:t>𝑑𝐿</m:t>
                        </m:r>
                      </m:den>
                    </m:f>
                  </m:oMath>
                </a14:m>
                <a:endParaRPr lang="en-US" sz="2800" b="0" dirty="0" smtClean="0"/>
              </a:p>
              <a:p>
                <a:r>
                  <a:rPr lang="en-US" sz="2800" dirty="0" smtClean="0"/>
                  <a:t>                                 </a:t>
                </a:r>
                <a:r>
                  <a:rPr lang="en-US" sz="2800" dirty="0" smtClean="0"/>
                  <a:t>or,(10+8L+0.4L^2)/L= (0+8+0.4*2L)</a:t>
                </a:r>
              </a:p>
              <a:p>
                <a:r>
                  <a:rPr lang="en-US" sz="2800" dirty="0"/>
                  <a:t> </a:t>
                </a:r>
                <a:r>
                  <a:rPr lang="en-US" sz="2800" dirty="0" smtClean="0"/>
                  <a:t>                                 or, 10/L+ 8+ 0.4L= 8+0.8L</a:t>
                </a:r>
              </a:p>
              <a:p>
                <a:r>
                  <a:rPr lang="en-US" sz="2800" dirty="0"/>
                  <a:t> </a:t>
                </a:r>
                <a:r>
                  <a:rPr lang="en-US" sz="2800" dirty="0" smtClean="0"/>
                  <a:t>                                 or, 10/L=0.4L</a:t>
                </a:r>
              </a:p>
              <a:p>
                <a:r>
                  <a:rPr lang="en-US" sz="2800" dirty="0"/>
                  <a:t> </a:t>
                </a:r>
                <a:r>
                  <a:rPr lang="en-US" sz="2800" dirty="0" smtClean="0"/>
                  <a:t>                                 or, L^2=10/0.4</a:t>
                </a:r>
              </a:p>
              <a:p>
                <a:endParaRPr lang="en-US" sz="2800" dirty="0"/>
              </a:p>
              <a:p>
                <a:endParaRPr lang="en-US" sz="2800" dirty="0"/>
              </a:p>
            </p:txBody>
          </p:sp>
        </mc:Choice>
        <mc:Fallback>
          <p:sp>
            <p:nvSpPr>
              <p:cNvPr id="3" name="TextBox 2"/>
              <p:cNvSpPr txBox="1">
                <a:spLocks noRot="1" noChangeAspect="1" noMove="1" noResize="1" noEditPoints="1" noAdjustHandles="1" noChangeArrowheads="1" noChangeShapeType="1" noTextEdit="1"/>
              </p:cNvSpPr>
              <p:nvPr/>
            </p:nvSpPr>
            <p:spPr>
              <a:xfrm>
                <a:off x="1059872" y="2791691"/>
                <a:ext cx="9282545" cy="3298211"/>
              </a:xfrm>
              <a:prstGeom prst="rect">
                <a:avLst/>
              </a:prstGeom>
              <a:blipFill rotWithShape="1">
                <a:blip r:embed="rId3"/>
                <a:stretch>
                  <a:fillRect l="-591"/>
                </a:stretch>
              </a:blipFill>
            </p:spPr>
            <p:txBody>
              <a:bodyPr/>
              <a:lstStyle/>
              <a:p>
                <a:r>
                  <a:rPr lang="en-US">
                    <a:noFill/>
                  </a:rPr>
                  <a:t> </a:t>
                </a:r>
              </a:p>
            </p:txBody>
          </p:sp>
        </mc:Fallback>
      </mc:AlternateContent>
    </p:spTree>
    <p:extLst>
      <p:ext uri="{BB962C8B-B14F-4D97-AF65-F5344CB8AC3E}">
        <p14:creationId xmlns:p14="http://schemas.microsoft.com/office/powerpoint/2010/main" val="1971186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409" y="379882"/>
            <a:ext cx="10792323" cy="2335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3" name="TextBox 2"/>
              <p:cNvSpPr txBox="1"/>
              <p:nvPr/>
            </p:nvSpPr>
            <p:spPr>
              <a:xfrm>
                <a:off x="907473" y="2909455"/>
                <a:ext cx="9518072" cy="3390544"/>
              </a:xfrm>
              <a:prstGeom prst="rect">
                <a:avLst/>
              </a:prstGeom>
              <a:noFill/>
            </p:spPr>
            <p:txBody>
              <a:bodyPr wrap="square" rtlCol="0">
                <a:spAutoFit/>
              </a:bodyPr>
              <a:lstStyle/>
              <a:p>
                <a:r>
                  <a:rPr lang="en-US" dirty="0" smtClean="0"/>
                  <a:t>                             </a:t>
                </a:r>
                <a14:m>
                  <m:oMath xmlns:m="http://schemas.openxmlformats.org/officeDocument/2006/math">
                    <m:sSub>
                      <m:sSubPr>
                        <m:ctrlPr>
                          <a:rPr lang="en-US" sz="3600" i="1" smtClean="0">
                            <a:latin typeface="Cambria Math"/>
                          </a:rPr>
                        </m:ctrlPr>
                      </m:sSubPr>
                      <m:e>
                        <m:r>
                          <a:rPr lang="en-US" sz="3600" b="0" i="1" smtClean="0">
                            <a:latin typeface="Cambria Math"/>
                          </a:rPr>
                          <m:t>𝑃</m:t>
                        </m:r>
                      </m:e>
                      <m:sub>
                        <m:r>
                          <a:rPr lang="en-US" sz="3600" b="0" i="1" smtClean="0">
                            <a:latin typeface="Cambria Math"/>
                          </a:rPr>
                          <m:t>𝐴</m:t>
                        </m:r>
                      </m:sub>
                    </m:sSub>
                    <m:r>
                      <a:rPr lang="en-US" sz="3600" b="0" i="1" smtClean="0">
                        <a:latin typeface="Cambria Math"/>
                      </a:rPr>
                      <m:t>+</m:t>
                    </m:r>
                    <m:sSub>
                      <m:sSubPr>
                        <m:ctrlPr>
                          <a:rPr lang="en-US" sz="3600" i="1" smtClean="0">
                            <a:latin typeface="Cambria Math"/>
                          </a:rPr>
                        </m:ctrlPr>
                      </m:sSubPr>
                      <m:e>
                        <m:r>
                          <a:rPr lang="en-US" sz="3600" b="0" i="1" smtClean="0">
                            <a:latin typeface="Cambria Math"/>
                          </a:rPr>
                          <m:t>𝑃</m:t>
                        </m:r>
                      </m:e>
                      <m:sub>
                        <m:r>
                          <a:rPr lang="en-US" sz="3600" b="0" i="1" smtClean="0">
                            <a:latin typeface="Cambria Math"/>
                          </a:rPr>
                          <m:t>𝐵</m:t>
                        </m:r>
                      </m:sub>
                    </m:sSub>
                    <m:r>
                      <a:rPr lang="en-US" sz="3600" b="0" i="1" smtClean="0">
                        <a:latin typeface="Cambria Math"/>
                      </a:rPr>
                      <m:t>=150</m:t>
                    </m:r>
                  </m:oMath>
                </a14:m>
                <a:endParaRPr lang="en-US" sz="3600" dirty="0" smtClean="0"/>
              </a:p>
              <a:p>
                <a:endParaRPr lang="en-US" dirty="0"/>
              </a:p>
              <a:p>
                <a:r>
                  <a:rPr lang="en-US" dirty="0" smtClean="0"/>
                  <a:t>For economical load sharing,</a:t>
                </a:r>
              </a:p>
              <a:p>
                <a:r>
                  <a:rPr lang="en-US" sz="2800" dirty="0"/>
                  <a:t> </a:t>
                </a:r>
                <a:r>
                  <a:rPr lang="en-US" sz="2800" dirty="0" smtClean="0"/>
                  <a:t>                               </a:t>
                </a:r>
                <a14:m>
                  <m:oMath xmlns:m="http://schemas.openxmlformats.org/officeDocument/2006/math">
                    <m:f>
                      <m:fPr>
                        <m:ctrlPr>
                          <a:rPr lang="en-US" sz="2800" i="1" smtClean="0">
                            <a:latin typeface="Cambria Math"/>
                          </a:rPr>
                        </m:ctrlPr>
                      </m:fPr>
                      <m:num>
                        <m:r>
                          <a:rPr lang="en-US" sz="2800" b="0" i="1" smtClean="0">
                            <a:latin typeface="Cambria Math"/>
                          </a:rPr>
                          <m:t>𝑑𝐹𝑎</m:t>
                        </m:r>
                      </m:num>
                      <m:den>
                        <m:r>
                          <a:rPr lang="en-US" sz="2800" b="0" i="1" smtClean="0">
                            <a:latin typeface="Cambria Math"/>
                          </a:rPr>
                          <m:t>𝑑𝑃𝑎</m:t>
                        </m:r>
                      </m:den>
                    </m:f>
                    <m:r>
                      <a:rPr lang="en-US" sz="2800" b="0" i="1" smtClean="0">
                        <a:latin typeface="Cambria Math"/>
                      </a:rPr>
                      <m:t>=</m:t>
                    </m:r>
                    <m:f>
                      <m:fPr>
                        <m:ctrlPr>
                          <a:rPr lang="en-US" sz="2800" i="1" smtClean="0">
                            <a:latin typeface="Cambria Math"/>
                          </a:rPr>
                        </m:ctrlPr>
                      </m:fPr>
                      <m:num>
                        <m:r>
                          <a:rPr lang="en-US" sz="2800" b="0" i="1" smtClean="0">
                            <a:latin typeface="Cambria Math"/>
                          </a:rPr>
                          <m:t>𝑑𝐹𝑏</m:t>
                        </m:r>
                      </m:num>
                      <m:den>
                        <m:r>
                          <a:rPr lang="en-US" sz="2800" b="0" i="1" smtClean="0">
                            <a:latin typeface="Cambria Math"/>
                          </a:rPr>
                          <m:t>𝑑𝑃𝑏</m:t>
                        </m:r>
                      </m:den>
                    </m:f>
                  </m:oMath>
                </a14:m>
                <a:endParaRPr lang="en-US" sz="2800" dirty="0" smtClean="0"/>
              </a:p>
              <a:p>
                <a:r>
                  <a:rPr lang="en-US" sz="2800" dirty="0"/>
                  <a:t> </a:t>
                </a:r>
                <a:r>
                  <a:rPr lang="en-US" sz="2800" dirty="0" smtClean="0"/>
                  <a:t>                  </a:t>
                </a:r>
                <a:r>
                  <a:rPr lang="en-US" sz="2800" dirty="0" smtClean="0"/>
                  <a:t>or, 0.06 </a:t>
                </a:r>
                <a14:m>
                  <m:oMath xmlns:m="http://schemas.openxmlformats.org/officeDocument/2006/math">
                    <m:sSub>
                      <m:sSubPr>
                        <m:ctrlPr>
                          <a:rPr lang="en-US" sz="2800" i="1" smtClean="0">
                            <a:latin typeface="Cambria Math"/>
                          </a:rPr>
                        </m:ctrlPr>
                      </m:sSubPr>
                      <m:e>
                        <m:r>
                          <a:rPr lang="en-US" sz="2800" b="0" i="1" smtClean="0">
                            <a:latin typeface="Cambria Math"/>
                          </a:rPr>
                          <m:t>𝑃</m:t>
                        </m:r>
                      </m:e>
                      <m:sub>
                        <m:r>
                          <a:rPr lang="en-US" sz="2800" b="0" i="1" smtClean="0">
                            <a:latin typeface="Cambria Math"/>
                          </a:rPr>
                          <m:t>𝐴</m:t>
                        </m:r>
                      </m:sub>
                    </m:sSub>
                    <m:r>
                      <a:rPr lang="en-US" sz="2800" b="0" i="1" smtClean="0">
                        <a:latin typeface="Cambria Math"/>
                      </a:rPr>
                      <m:t>+11.4=0.07</m:t>
                    </m:r>
                    <m:sSub>
                      <m:sSubPr>
                        <m:ctrlPr>
                          <a:rPr lang="en-US" sz="2800" b="0" i="1" smtClean="0">
                            <a:latin typeface="Cambria Math"/>
                          </a:rPr>
                        </m:ctrlPr>
                      </m:sSubPr>
                      <m:e>
                        <m:r>
                          <a:rPr lang="en-US" sz="2800" b="0" i="1" smtClean="0">
                            <a:latin typeface="Cambria Math"/>
                          </a:rPr>
                          <m:t>𝑃</m:t>
                        </m:r>
                      </m:e>
                      <m:sub>
                        <m:r>
                          <a:rPr lang="en-US" sz="2800" b="0" i="1" smtClean="0">
                            <a:latin typeface="Cambria Math"/>
                          </a:rPr>
                          <m:t>𝐵</m:t>
                        </m:r>
                      </m:sub>
                    </m:sSub>
                    <m:r>
                      <a:rPr lang="en-US" sz="2800" b="0" i="1" smtClean="0">
                        <a:latin typeface="Cambria Math"/>
                      </a:rPr>
                      <m:t>+10</m:t>
                    </m:r>
                  </m:oMath>
                </a14:m>
                <a:endParaRPr lang="en-US" sz="2800" b="0" dirty="0" smtClean="0"/>
              </a:p>
              <a:p>
                <a:r>
                  <a:rPr lang="en-US" sz="2800" dirty="0" smtClean="0"/>
                  <a:t>                   or, 0.06(150-</a:t>
                </a:r>
                <a14:m>
                  <m:oMath xmlns:m="http://schemas.openxmlformats.org/officeDocument/2006/math">
                    <m:sSub>
                      <m:sSubPr>
                        <m:ctrlPr>
                          <a:rPr lang="en-US" sz="2800" i="1" smtClean="0">
                            <a:latin typeface="Cambria Math"/>
                          </a:rPr>
                        </m:ctrlPr>
                      </m:sSubPr>
                      <m:e>
                        <m:r>
                          <a:rPr lang="en-US" sz="2800" b="0" i="1" smtClean="0">
                            <a:latin typeface="Cambria Math"/>
                          </a:rPr>
                          <m:t>𝑃</m:t>
                        </m:r>
                      </m:e>
                      <m:sub>
                        <m:r>
                          <a:rPr lang="en-US" sz="2800" b="0" i="1" smtClean="0">
                            <a:latin typeface="Cambria Math"/>
                          </a:rPr>
                          <m:t>𝐵</m:t>
                        </m:r>
                      </m:sub>
                    </m:sSub>
                    <m:r>
                      <a:rPr lang="en-US" sz="2800" b="0" i="1" smtClean="0">
                        <a:latin typeface="Cambria Math"/>
                      </a:rPr>
                      <m:t>)+11.4=0.07 </m:t>
                    </m:r>
                    <m:r>
                      <a:rPr lang="en-US" sz="2800" b="0" i="1" smtClean="0">
                        <a:latin typeface="Cambria Math"/>
                      </a:rPr>
                      <m:t>𝑃𝐵</m:t>
                    </m:r>
                    <m:r>
                      <a:rPr lang="en-US" sz="2800" b="0" i="1" smtClean="0">
                        <a:latin typeface="Cambria Math"/>
                      </a:rPr>
                      <m:t>+10</m:t>
                    </m:r>
                  </m:oMath>
                </a14:m>
                <a:endParaRPr lang="en-US" sz="2800" dirty="0"/>
              </a:p>
              <a:p>
                <a:endParaRPr lang="en-US" sz="2800" dirty="0"/>
              </a:p>
              <a:p>
                <a:r>
                  <a:rPr lang="en-US" dirty="0" smtClean="0"/>
                  <a:t>                                  </a:t>
                </a:r>
                <a:endParaRPr lang="en-US" dirty="0"/>
              </a:p>
            </p:txBody>
          </p:sp>
        </mc:Choice>
        <mc:Fallback>
          <p:sp>
            <p:nvSpPr>
              <p:cNvPr id="3" name="TextBox 2"/>
              <p:cNvSpPr txBox="1">
                <a:spLocks noRot="1" noChangeAspect="1" noMove="1" noResize="1" noEditPoints="1" noAdjustHandles="1" noChangeArrowheads="1" noChangeShapeType="1" noTextEdit="1"/>
              </p:cNvSpPr>
              <p:nvPr/>
            </p:nvSpPr>
            <p:spPr>
              <a:xfrm>
                <a:off x="907473" y="2909455"/>
                <a:ext cx="9518072" cy="3390544"/>
              </a:xfrm>
              <a:prstGeom prst="rect">
                <a:avLst/>
              </a:prstGeom>
              <a:blipFill rotWithShape="1">
                <a:blip r:embed="rId3"/>
                <a:stretch>
                  <a:fillRect l="-577"/>
                </a:stretch>
              </a:blipFill>
            </p:spPr>
            <p:txBody>
              <a:bodyPr/>
              <a:lstStyle/>
              <a:p>
                <a:r>
                  <a:rPr lang="en-US">
                    <a:noFill/>
                  </a:rPr>
                  <a:t> </a:t>
                </a:r>
              </a:p>
            </p:txBody>
          </p:sp>
        </mc:Fallback>
      </mc:AlternateContent>
    </p:spTree>
    <p:extLst>
      <p:ext uri="{BB962C8B-B14F-4D97-AF65-F5344CB8AC3E}">
        <p14:creationId xmlns:p14="http://schemas.microsoft.com/office/powerpoint/2010/main" val="4206103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3048000" y="2413338"/>
            <a:ext cx="6096000" cy="2031325"/>
          </a:xfrm>
          <a:prstGeom prst="rect">
            <a:avLst/>
          </a:prstGeom>
        </p:spPr>
        <p:txBody>
          <a:bodyPr>
            <a:spAutoFit/>
          </a:bodyPr>
          <a:lstStyle/>
          <a:p>
            <a:r>
              <a:rPr lang="en-US" dirty="0"/>
              <a:t>,                 I/L=</a:t>
            </a:r>
            <a:r>
              <a:rPr lang="en-US" dirty="0" err="1"/>
              <a:t>dI</a:t>
            </a:r>
            <a:r>
              <a:rPr lang="en-US" dirty="0"/>
              <a:t>/</a:t>
            </a:r>
            <a:r>
              <a:rPr lang="en-US" dirty="0" err="1"/>
              <a:t>dL</a:t>
            </a:r>
            <a:endParaRPr lang="en-US" dirty="0"/>
          </a:p>
          <a:p>
            <a:r>
              <a:rPr lang="en-US" dirty="0"/>
              <a:t>                                                     or, (10+8L+0.4L^2)/L=0+8+0.4*2L</a:t>
            </a:r>
          </a:p>
          <a:p>
            <a:r>
              <a:rPr lang="en-US" dirty="0"/>
              <a:t>                                                      or, 10/L+8+0.4 L=8+0.8L</a:t>
            </a:r>
          </a:p>
          <a:p>
            <a:r>
              <a:rPr lang="en-US" dirty="0"/>
              <a:t>                                                     or,10/L=0.8L-0.4L</a:t>
            </a:r>
          </a:p>
          <a:p>
            <a:r>
              <a:rPr lang="en-US" dirty="0"/>
              <a:t>                                                     or, 10/L=o.4L</a:t>
            </a:r>
          </a:p>
          <a:p>
            <a:r>
              <a:rPr lang="en-US" dirty="0"/>
              <a:t>                                                      0r, L^2=10/0.4</a:t>
            </a:r>
          </a:p>
          <a:p>
            <a:r>
              <a:rPr lang="en-US" dirty="0"/>
              <a:t>                                                        or,</a:t>
            </a:r>
          </a:p>
        </p:txBody>
      </p:sp>
    </p:spTree>
    <p:extLst>
      <p:ext uri="{BB962C8B-B14F-4D97-AF65-F5344CB8AC3E}">
        <p14:creationId xmlns:p14="http://schemas.microsoft.com/office/powerpoint/2010/main" val="2590060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27042"/>
          </a:xfrm>
          <a:ln>
            <a:solidFill>
              <a:schemeClr val="tx1"/>
            </a:solidFill>
          </a:ln>
        </p:spPr>
        <p:txBody>
          <a:bodyPr>
            <a:normAutofit/>
          </a:bodyPr>
          <a:lstStyle/>
          <a:p>
            <a:pPr algn="ctr"/>
            <a:r>
              <a:rPr lang="en-US" sz="4000" b="1" dirty="0">
                <a:latin typeface="Times New Roman" panose="02020603050405020304" pitchFamily="18" charset="0"/>
                <a:cs typeface="Times New Roman" panose="02020603050405020304" pitchFamily="18" charset="0"/>
              </a:rPr>
              <a:t>Economic of Power Generation</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1764406"/>
            <a:ext cx="10058400" cy="4104688"/>
          </a:xfrm>
        </p:spPr>
        <p:txBody>
          <a:bodyPr>
            <a:normAutofit fontScale="85000" lnSpcReduction="10000"/>
          </a:bodyPr>
          <a:lstStyle/>
          <a:p>
            <a:pPr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Economy is the main principle of design </a:t>
            </a:r>
            <a:r>
              <a:rPr lang="en-US" sz="2800" dirty="0" smtClean="0">
                <a:solidFill>
                  <a:schemeClr val="tx1"/>
                </a:solidFill>
                <a:latin typeface="Times New Roman" panose="02020603050405020304" pitchFamily="18" charset="0"/>
                <a:cs typeface="Times New Roman" panose="02020603050405020304" pitchFamily="18" charset="0"/>
              </a:rPr>
              <a:t>of a </a:t>
            </a:r>
            <a:r>
              <a:rPr lang="en-US" sz="2800" dirty="0">
                <a:solidFill>
                  <a:schemeClr val="tx1"/>
                </a:solidFill>
                <a:latin typeface="Times New Roman" panose="02020603050405020304" pitchFamily="18" charset="0"/>
                <a:cs typeface="Times New Roman" panose="02020603050405020304" pitchFamily="18" charset="0"/>
              </a:rPr>
              <a:t>power </a:t>
            </a:r>
            <a:r>
              <a:rPr lang="en-US" sz="2800" dirty="0" smtClean="0">
                <a:solidFill>
                  <a:schemeClr val="tx1"/>
                </a:solidFill>
                <a:latin typeface="Times New Roman" panose="02020603050405020304" pitchFamily="18" charset="0"/>
                <a:cs typeface="Times New Roman" panose="02020603050405020304" pitchFamily="18" charset="0"/>
              </a:rPr>
              <a:t>plant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Power plant </a:t>
            </a:r>
            <a:r>
              <a:rPr lang="en-US" sz="2800" dirty="0">
                <a:solidFill>
                  <a:schemeClr val="tx1"/>
                </a:solidFill>
                <a:latin typeface="Times New Roman" panose="02020603050405020304" pitchFamily="18" charset="0"/>
                <a:cs typeface="Times New Roman" panose="02020603050405020304" pitchFamily="18" charset="0"/>
              </a:rPr>
              <a:t>economics is important in controlling the total power costs </a:t>
            </a:r>
            <a:r>
              <a:rPr lang="en-US" sz="2800" dirty="0" smtClean="0">
                <a:solidFill>
                  <a:schemeClr val="tx1"/>
                </a:solidFill>
                <a:latin typeface="Times New Roman" panose="02020603050405020304" pitchFamily="18" charset="0"/>
                <a:cs typeface="Times New Roman" panose="02020603050405020304" pitchFamily="18" charset="0"/>
              </a:rPr>
              <a:t>to the </a:t>
            </a:r>
            <a:r>
              <a:rPr lang="en-US" sz="2800" dirty="0">
                <a:solidFill>
                  <a:schemeClr val="tx1"/>
                </a:solidFill>
                <a:latin typeface="Times New Roman" panose="02020603050405020304" pitchFamily="18" charset="0"/>
                <a:cs typeface="Times New Roman" panose="02020603050405020304" pitchFamily="18" charset="0"/>
              </a:rPr>
              <a:t>consumer. Power should be supplied to the consumer at </a:t>
            </a:r>
            <a:r>
              <a:rPr lang="en-US" sz="2800" dirty="0" smtClean="0">
                <a:solidFill>
                  <a:schemeClr val="tx1"/>
                </a:solidFill>
                <a:latin typeface="Times New Roman" panose="02020603050405020304" pitchFamily="18" charset="0"/>
                <a:cs typeface="Times New Roman" panose="02020603050405020304" pitchFamily="18" charset="0"/>
              </a:rPr>
              <a:t>the lowest </a:t>
            </a:r>
            <a:r>
              <a:rPr lang="en-US" sz="2800" dirty="0">
                <a:solidFill>
                  <a:schemeClr val="tx1"/>
                </a:solidFill>
                <a:latin typeface="Times New Roman" panose="02020603050405020304" pitchFamily="18" charset="0"/>
                <a:cs typeface="Times New Roman" panose="02020603050405020304" pitchFamily="18" charset="0"/>
              </a:rPr>
              <a:t>possible cost per kWh. The total cost of power generation </a:t>
            </a:r>
            <a:r>
              <a:rPr lang="en-US" sz="2800" dirty="0" smtClean="0">
                <a:solidFill>
                  <a:schemeClr val="tx1"/>
                </a:solidFill>
                <a:latin typeface="Times New Roman" panose="02020603050405020304" pitchFamily="18" charset="0"/>
                <a:cs typeface="Times New Roman" panose="02020603050405020304" pitchFamily="18" charset="0"/>
              </a:rPr>
              <a:t>is made </a:t>
            </a:r>
            <a:r>
              <a:rPr lang="en-US" sz="2800" dirty="0">
                <a:solidFill>
                  <a:schemeClr val="tx1"/>
                </a:solidFill>
                <a:latin typeface="Times New Roman" panose="02020603050405020304" pitchFamily="18" charset="0"/>
                <a:cs typeface="Times New Roman" panose="02020603050405020304" pitchFamily="18" charset="0"/>
              </a:rPr>
              <a:t>up of fixed cost and operating cost. Fixed cost consists </a:t>
            </a:r>
            <a:r>
              <a:rPr lang="en-US" sz="2800" dirty="0" smtClean="0">
                <a:solidFill>
                  <a:schemeClr val="tx1"/>
                </a:solidFill>
                <a:latin typeface="Times New Roman" panose="02020603050405020304" pitchFamily="18" charset="0"/>
                <a:cs typeface="Times New Roman" panose="02020603050405020304" pitchFamily="18" charset="0"/>
              </a:rPr>
              <a:t>of interest </a:t>
            </a:r>
            <a:r>
              <a:rPr lang="en-US" sz="2800" dirty="0">
                <a:solidFill>
                  <a:schemeClr val="tx1"/>
                </a:solidFill>
                <a:latin typeface="Times New Roman" panose="02020603050405020304" pitchFamily="18" charset="0"/>
                <a:cs typeface="Times New Roman" panose="02020603050405020304" pitchFamily="18" charset="0"/>
              </a:rPr>
              <a:t>on capital, taxes, insurance and management cost. </a:t>
            </a:r>
            <a:r>
              <a:rPr lang="en-US" sz="2800" dirty="0" smtClean="0">
                <a:solidFill>
                  <a:schemeClr val="tx1"/>
                </a:solidFill>
                <a:latin typeface="Times New Roman" panose="02020603050405020304" pitchFamily="18" charset="0"/>
                <a:cs typeface="Times New Roman" panose="02020603050405020304" pitchFamily="18" charset="0"/>
              </a:rPr>
              <a:t>Operating cost </a:t>
            </a:r>
            <a:r>
              <a:rPr lang="en-US" sz="2800" dirty="0">
                <a:solidFill>
                  <a:schemeClr val="tx1"/>
                </a:solidFill>
                <a:latin typeface="Times New Roman" panose="02020603050405020304" pitchFamily="18" charset="0"/>
                <a:cs typeface="Times New Roman" panose="02020603050405020304" pitchFamily="18" charset="0"/>
              </a:rPr>
              <a:t>consists of cost of fuel </a:t>
            </a:r>
            <a:r>
              <a:rPr lang="en-US" sz="2800" dirty="0" smtClean="0">
                <a:solidFill>
                  <a:schemeClr val="tx1"/>
                </a:solidFill>
                <a:latin typeface="Times New Roman" panose="02020603050405020304" pitchFamily="18" charset="0"/>
                <a:cs typeface="Times New Roman" panose="02020603050405020304" pitchFamily="18" charset="0"/>
              </a:rPr>
              <a:t>labor, </a:t>
            </a:r>
            <a:r>
              <a:rPr lang="en-US" sz="2800" dirty="0">
                <a:solidFill>
                  <a:schemeClr val="tx1"/>
                </a:solidFill>
                <a:latin typeface="Times New Roman" panose="02020603050405020304" pitchFamily="18" charset="0"/>
                <a:cs typeface="Times New Roman" panose="02020603050405020304" pitchFamily="18" charset="0"/>
              </a:rPr>
              <a:t>repairs, stores and </a:t>
            </a:r>
            <a:r>
              <a:rPr lang="en-US" sz="2800" dirty="0" smtClean="0">
                <a:solidFill>
                  <a:schemeClr val="tx1"/>
                </a:solidFill>
                <a:latin typeface="Times New Roman" panose="02020603050405020304" pitchFamily="18" charset="0"/>
                <a:cs typeface="Times New Roman" panose="02020603050405020304" pitchFamily="18" charset="0"/>
              </a:rPr>
              <a:t>supervision. The </a:t>
            </a:r>
            <a:r>
              <a:rPr lang="en-US" sz="2800" dirty="0">
                <a:solidFill>
                  <a:schemeClr val="tx1"/>
                </a:solidFill>
                <a:latin typeface="Times New Roman" panose="02020603050405020304" pitchFamily="18" charset="0"/>
                <a:cs typeface="Times New Roman" panose="02020603050405020304" pitchFamily="18" charset="0"/>
              </a:rPr>
              <a:t>cost of power generation can he reduced by,</a:t>
            </a:r>
          </a:p>
        </p:txBody>
      </p:sp>
    </p:spTree>
    <p:extLst>
      <p:ext uri="{BB962C8B-B14F-4D97-AF65-F5344CB8AC3E}">
        <p14:creationId xmlns:p14="http://schemas.microsoft.com/office/powerpoint/2010/main" val="3548265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01283"/>
          </a:xfrm>
          <a:ln>
            <a:solidFill>
              <a:schemeClr val="tx1"/>
            </a:solidFill>
          </a:ln>
        </p:spPr>
        <p:txBody>
          <a:bodyPr>
            <a:normAutofit/>
          </a:bodyPr>
          <a:lstStyle/>
          <a:p>
            <a:pPr algn="ctr"/>
            <a:r>
              <a:rPr lang="en-US" sz="4000" b="1" dirty="0">
                <a:latin typeface="Times New Roman" panose="02020603050405020304" pitchFamily="18" charset="0"/>
                <a:cs typeface="Times New Roman" panose="02020603050405020304" pitchFamily="18" charset="0"/>
              </a:rPr>
              <a:t>Economic of Power Generation</a:t>
            </a:r>
            <a:endParaRPr lang="en-US" sz="4000" dirty="0"/>
          </a:p>
        </p:txBody>
      </p:sp>
      <p:sp>
        <p:nvSpPr>
          <p:cNvPr id="3" name="Content Placeholder 2"/>
          <p:cNvSpPr>
            <a:spLocks noGrp="1"/>
          </p:cNvSpPr>
          <p:nvPr>
            <p:ph idx="1"/>
          </p:nvPr>
        </p:nvSpPr>
        <p:spPr/>
        <p:txBody>
          <a:bodyPr>
            <a:noAutofit/>
          </a:bodyPr>
          <a:lstStyle/>
          <a:p>
            <a:pPr algn="just">
              <a:buFont typeface="Wingdings" panose="05000000000000000000" pitchFamily="2" charset="2"/>
              <a:buChar char="q"/>
            </a:pPr>
            <a:r>
              <a:rPr lang="en-US" sz="2400" dirty="0" smtClean="0">
                <a:solidFill>
                  <a:schemeClr val="tx1"/>
                </a:solidFill>
                <a:latin typeface="Times New Roman" panose="02020603050405020304" pitchFamily="18" charset="0"/>
                <a:cs typeface="Times New Roman" panose="02020603050405020304" pitchFamily="18" charset="0"/>
              </a:rPr>
              <a:t> Selecting </a:t>
            </a:r>
            <a:r>
              <a:rPr lang="en-US" sz="2400" dirty="0">
                <a:solidFill>
                  <a:schemeClr val="tx1"/>
                </a:solidFill>
                <a:latin typeface="Times New Roman" panose="02020603050405020304" pitchFamily="18" charset="0"/>
                <a:cs typeface="Times New Roman" panose="02020603050405020304" pitchFamily="18" charset="0"/>
              </a:rPr>
              <a:t>equipment of longer life and proper </a:t>
            </a:r>
            <a:r>
              <a:rPr lang="en-US" sz="2400" dirty="0" smtClean="0">
                <a:solidFill>
                  <a:schemeClr val="tx1"/>
                </a:solidFill>
                <a:latin typeface="Times New Roman" panose="02020603050405020304" pitchFamily="18" charset="0"/>
                <a:cs typeface="Times New Roman" panose="02020603050405020304" pitchFamily="18" charset="0"/>
              </a:rPr>
              <a:t>capacities.</a:t>
            </a:r>
          </a:p>
          <a:p>
            <a:pPr algn="just">
              <a:buFont typeface="Wingdings" panose="05000000000000000000" pitchFamily="2" charset="2"/>
              <a:buChar char="q"/>
            </a:pPr>
            <a:r>
              <a:rPr lang="en-US" sz="2400" dirty="0" smtClean="0">
                <a:solidFill>
                  <a:schemeClr val="tx1"/>
                </a:solidFill>
                <a:latin typeface="Times New Roman" panose="02020603050405020304" pitchFamily="18" charset="0"/>
                <a:cs typeface="Times New Roman" panose="02020603050405020304" pitchFamily="18" charset="0"/>
              </a:rPr>
              <a:t> Running </a:t>
            </a:r>
            <a:r>
              <a:rPr lang="en-US" sz="2400" dirty="0">
                <a:solidFill>
                  <a:schemeClr val="tx1"/>
                </a:solidFill>
                <a:latin typeface="Times New Roman" panose="02020603050405020304" pitchFamily="18" charset="0"/>
                <a:cs typeface="Times New Roman" panose="02020603050405020304" pitchFamily="18" charset="0"/>
              </a:rPr>
              <a:t>the power station at </a:t>
            </a:r>
            <a:r>
              <a:rPr lang="en-US" sz="2400">
                <a:solidFill>
                  <a:schemeClr val="tx1"/>
                </a:solidFill>
                <a:latin typeface="Times New Roman" panose="02020603050405020304" pitchFamily="18" charset="0"/>
                <a:cs typeface="Times New Roman" panose="02020603050405020304" pitchFamily="18" charset="0"/>
              </a:rPr>
              <a:t>high </a:t>
            </a:r>
            <a:r>
              <a:rPr lang="en-US" sz="2400" smtClean="0">
                <a:solidFill>
                  <a:schemeClr val="tx1"/>
                </a:solidFill>
                <a:latin typeface="Times New Roman" panose="02020603050405020304" pitchFamily="18" charset="0"/>
                <a:cs typeface="Times New Roman" panose="02020603050405020304" pitchFamily="18" charset="0"/>
              </a:rPr>
              <a:t>load </a:t>
            </a:r>
            <a:r>
              <a:rPr lang="en-US" sz="2400" dirty="0" smtClean="0">
                <a:solidFill>
                  <a:schemeClr val="tx1"/>
                </a:solidFill>
                <a:latin typeface="Times New Roman" panose="02020603050405020304" pitchFamily="18" charset="0"/>
                <a:cs typeface="Times New Roman" panose="02020603050405020304" pitchFamily="18" charset="0"/>
              </a:rPr>
              <a:t>factor.</a:t>
            </a:r>
          </a:p>
          <a:p>
            <a:pPr algn="just">
              <a:buFont typeface="Wingdings" panose="05000000000000000000" pitchFamily="2" charset="2"/>
              <a:buChar char="q"/>
            </a:pPr>
            <a:r>
              <a:rPr lang="en-US" sz="2400" dirty="0" smtClean="0">
                <a:solidFill>
                  <a:schemeClr val="tx1"/>
                </a:solidFill>
                <a:latin typeface="Times New Roman" panose="02020603050405020304" pitchFamily="18" charset="0"/>
                <a:cs typeface="Times New Roman" panose="02020603050405020304" pitchFamily="18" charset="0"/>
              </a:rPr>
              <a:t> Increasing </a:t>
            </a:r>
            <a:r>
              <a:rPr lang="en-US" sz="2400" dirty="0">
                <a:solidFill>
                  <a:schemeClr val="tx1"/>
                </a:solidFill>
                <a:latin typeface="Times New Roman" panose="02020603050405020304" pitchFamily="18" charset="0"/>
                <a:cs typeface="Times New Roman" panose="02020603050405020304" pitchFamily="18" charset="0"/>
              </a:rPr>
              <a:t>the efficiency of the power </a:t>
            </a:r>
            <a:r>
              <a:rPr lang="en-US" sz="2400" dirty="0" smtClean="0">
                <a:solidFill>
                  <a:schemeClr val="tx1"/>
                </a:solidFill>
                <a:latin typeface="Times New Roman" panose="02020603050405020304" pitchFamily="18" charset="0"/>
                <a:cs typeface="Times New Roman" panose="02020603050405020304" pitchFamily="18" charset="0"/>
              </a:rPr>
              <a:t>plant.</a:t>
            </a:r>
          </a:p>
          <a:p>
            <a:pPr algn="just">
              <a:buFont typeface="Wingdings" panose="05000000000000000000" pitchFamily="2" charset="2"/>
              <a:buChar char="q"/>
            </a:pPr>
            <a:r>
              <a:rPr lang="en-US" sz="2400" dirty="0" smtClean="0">
                <a:solidFill>
                  <a:schemeClr val="tx1"/>
                </a:solidFill>
                <a:latin typeface="Times New Roman" panose="02020603050405020304" pitchFamily="18" charset="0"/>
                <a:cs typeface="Times New Roman" panose="02020603050405020304" pitchFamily="18" charset="0"/>
              </a:rPr>
              <a:t> Carrying out proper maintenance of power plant equipment to avoid plant breakdowns.</a:t>
            </a:r>
            <a:endParaRPr lang="en-US" sz="2400"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2400" dirty="0" smtClean="0">
                <a:solidFill>
                  <a:schemeClr val="tx1"/>
                </a:solidFill>
                <a:latin typeface="Times New Roman" panose="02020603050405020304" pitchFamily="18" charset="0"/>
                <a:cs typeface="Times New Roman" panose="02020603050405020304" pitchFamily="18" charset="0"/>
              </a:rPr>
              <a:t> Keeping </a:t>
            </a:r>
            <a:r>
              <a:rPr lang="en-US" sz="2400" dirty="0">
                <a:solidFill>
                  <a:schemeClr val="tx1"/>
                </a:solidFill>
                <a:latin typeface="Times New Roman" panose="02020603050405020304" pitchFamily="18" charset="0"/>
                <a:cs typeface="Times New Roman" panose="02020603050405020304" pitchFamily="18" charset="0"/>
              </a:rPr>
              <a:t>proper supervision as a good supervision </a:t>
            </a:r>
            <a:r>
              <a:rPr lang="en-US" sz="2400" dirty="0" smtClean="0">
                <a:solidFill>
                  <a:schemeClr val="tx1"/>
                </a:solidFill>
                <a:latin typeface="Times New Roman" panose="02020603050405020304" pitchFamily="18" charset="0"/>
                <a:cs typeface="Times New Roman" panose="02020603050405020304" pitchFamily="18" charset="0"/>
              </a:rPr>
              <a:t>is reflected </a:t>
            </a:r>
            <a:r>
              <a:rPr lang="en-US" sz="2400" dirty="0">
                <a:solidFill>
                  <a:schemeClr val="tx1"/>
                </a:solidFill>
                <a:latin typeface="Times New Roman" panose="02020603050405020304" pitchFamily="18" charset="0"/>
                <a:cs typeface="Times New Roman" panose="02020603050405020304" pitchFamily="18" charset="0"/>
              </a:rPr>
              <a:t>in lesser breakdowns and extended plant </a:t>
            </a:r>
            <a:r>
              <a:rPr lang="en-US" sz="2400" dirty="0" smtClean="0">
                <a:solidFill>
                  <a:schemeClr val="tx1"/>
                </a:solidFill>
                <a:latin typeface="Times New Roman" panose="02020603050405020304" pitchFamily="18" charset="0"/>
                <a:cs typeface="Times New Roman" panose="02020603050405020304" pitchFamily="18" charset="0"/>
              </a:rPr>
              <a:t>life.</a:t>
            </a:r>
          </a:p>
          <a:p>
            <a:pPr algn="just">
              <a:buFont typeface="Wingdings" panose="05000000000000000000" pitchFamily="2" charset="2"/>
              <a:buChar char="q"/>
            </a:pPr>
            <a:r>
              <a:rPr lang="en-US" sz="2400" dirty="0" smtClean="0">
                <a:solidFill>
                  <a:schemeClr val="tx1"/>
                </a:solidFill>
                <a:latin typeface="Times New Roman" panose="02020603050405020304" pitchFamily="18" charset="0"/>
                <a:cs typeface="Times New Roman" panose="02020603050405020304" pitchFamily="18" charset="0"/>
              </a:rPr>
              <a:t> Using </a:t>
            </a:r>
            <a:r>
              <a:rPr lang="en-US" sz="2400" dirty="0">
                <a:solidFill>
                  <a:schemeClr val="tx1"/>
                </a:solidFill>
                <a:latin typeface="Times New Roman" panose="02020603050405020304" pitchFamily="18" charset="0"/>
                <a:cs typeface="Times New Roman" panose="02020603050405020304" pitchFamily="18" charset="0"/>
              </a:rPr>
              <a:t>a plant of simple design that </a:t>
            </a:r>
            <a:r>
              <a:rPr lang="en-US" sz="2400" dirty="0" smtClean="0">
                <a:solidFill>
                  <a:schemeClr val="tx1"/>
                </a:solidFill>
                <a:latin typeface="Times New Roman" panose="02020603050405020304" pitchFamily="18" charset="0"/>
                <a:cs typeface="Times New Roman" panose="02020603050405020304" pitchFamily="18" charset="0"/>
              </a:rPr>
              <a:t>does not </a:t>
            </a:r>
            <a:r>
              <a:rPr lang="en-US" sz="2400" dirty="0">
                <a:solidFill>
                  <a:schemeClr val="tx1"/>
                </a:solidFill>
                <a:latin typeface="Times New Roman" panose="02020603050405020304" pitchFamily="18" charset="0"/>
                <a:cs typeface="Times New Roman" panose="02020603050405020304" pitchFamily="18" charset="0"/>
              </a:rPr>
              <a:t>need </a:t>
            </a:r>
            <a:r>
              <a:rPr lang="en-US" sz="2400" dirty="0" smtClean="0">
                <a:solidFill>
                  <a:schemeClr val="tx1"/>
                </a:solidFill>
                <a:latin typeface="Times New Roman" panose="02020603050405020304" pitchFamily="18" charset="0"/>
                <a:cs typeface="Times New Roman" panose="02020603050405020304" pitchFamily="18" charset="0"/>
              </a:rPr>
              <a:t>highly skilled </a:t>
            </a:r>
            <a:r>
              <a:rPr lang="en-US" sz="2400" dirty="0">
                <a:solidFill>
                  <a:schemeClr val="tx1"/>
                </a:solidFill>
                <a:latin typeface="Times New Roman" panose="02020603050405020304" pitchFamily="18" charset="0"/>
                <a:cs typeface="Times New Roman" panose="02020603050405020304" pitchFamily="18" charset="0"/>
              </a:rPr>
              <a:t>personnel.</a:t>
            </a:r>
          </a:p>
        </p:txBody>
      </p:sp>
    </p:spTree>
    <p:extLst>
      <p:ext uri="{BB962C8B-B14F-4D97-AF65-F5344CB8AC3E}">
        <p14:creationId xmlns:p14="http://schemas.microsoft.com/office/powerpoint/2010/main" val="340346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38672"/>
          </a:xfrm>
          <a:ln>
            <a:solidFill>
              <a:schemeClr val="tx1"/>
            </a:solidFill>
          </a:ln>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Various Cost Curve </a:t>
            </a:r>
            <a:endParaRPr lang="en-US" sz="40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1097280" y="2076987"/>
            <a:ext cx="4749728" cy="3638550"/>
          </a:xfrm>
          <a:prstGeom prst="rect">
            <a:avLst/>
          </a:prstGeom>
        </p:spPr>
      </p:pic>
      <p:pic>
        <p:nvPicPr>
          <p:cNvPr id="5" name="Picture 4"/>
          <p:cNvPicPr>
            <a:picLocks noChangeAspect="1"/>
          </p:cNvPicPr>
          <p:nvPr/>
        </p:nvPicPr>
        <p:blipFill>
          <a:blip r:embed="rId3"/>
          <a:stretch>
            <a:fillRect/>
          </a:stretch>
        </p:blipFill>
        <p:spPr>
          <a:xfrm>
            <a:off x="6272011" y="2076987"/>
            <a:ext cx="4883669" cy="3638550"/>
          </a:xfrm>
          <a:prstGeom prst="rect">
            <a:avLst/>
          </a:prstGeom>
        </p:spPr>
      </p:pic>
    </p:spTree>
    <p:extLst>
      <p:ext uri="{BB962C8B-B14F-4D97-AF65-F5344CB8AC3E}">
        <p14:creationId xmlns:p14="http://schemas.microsoft.com/office/powerpoint/2010/main" val="1184878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normAutofit/>
          </a:bodyPr>
          <a:lstStyle/>
          <a:p>
            <a:pPr algn="ctr"/>
            <a:r>
              <a:rPr lang="en-US" sz="4000" b="1" dirty="0">
                <a:latin typeface="Times New Roman" panose="02020603050405020304" pitchFamily="18" charset="0"/>
                <a:cs typeface="Times New Roman" panose="02020603050405020304" pitchFamily="18" charset="0"/>
              </a:rPr>
              <a:t>Plant Performance and Operation Characteristics</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buFont typeface="Wingdings" panose="05000000000000000000" pitchFamily="2" charset="2"/>
              <a:buChar char="q"/>
            </a:pPr>
            <a:r>
              <a:rPr lang="en-US" i="1" dirty="0" smtClean="0"/>
              <a:t> </a:t>
            </a:r>
            <a:r>
              <a:rPr lang="en-US" b="1" i="1" u="sng" dirty="0" smtClean="0">
                <a:solidFill>
                  <a:srgbClr val="0070C0"/>
                </a:solidFill>
                <a:latin typeface="Times New Roman" panose="02020603050405020304" pitchFamily="18" charset="0"/>
                <a:cs typeface="Times New Roman" panose="02020603050405020304" pitchFamily="18" charset="0"/>
              </a:rPr>
              <a:t>Input Output Curve: </a:t>
            </a:r>
          </a:p>
          <a:p>
            <a:pPr marL="0" indent="0">
              <a:buNone/>
            </a:pPr>
            <a:endParaRPr lang="en-US" b="1" u="sng" dirty="0" smtClean="0">
              <a:solidFill>
                <a:srgbClr val="0070C0"/>
              </a:solidFill>
              <a:latin typeface="Times New Roman" panose="02020603050405020304" pitchFamily="18" charset="0"/>
              <a:cs typeface="Times New Roman" panose="02020603050405020304" pitchFamily="18" charset="0"/>
            </a:endParaRPr>
          </a:p>
          <a:p>
            <a:pPr marL="0" indent="0">
              <a:buNone/>
            </a:pPr>
            <a:endParaRPr lang="en-US" b="1" u="sng" dirty="0">
              <a:solidFill>
                <a:srgbClr val="0070C0"/>
              </a:solidFill>
              <a:latin typeface="Times New Roman" panose="02020603050405020304" pitchFamily="18" charset="0"/>
              <a:cs typeface="Times New Roman" panose="02020603050405020304" pitchFamily="18" charset="0"/>
            </a:endParaRPr>
          </a:p>
          <a:p>
            <a:pPr marL="0" indent="0">
              <a:buNone/>
            </a:pPr>
            <a:endParaRPr lang="en-US" b="1" u="sng" dirty="0" smtClean="0">
              <a:solidFill>
                <a:srgbClr val="0070C0"/>
              </a:solidFill>
              <a:latin typeface="Times New Roman" panose="02020603050405020304" pitchFamily="18" charset="0"/>
              <a:cs typeface="Times New Roman" panose="02020603050405020304" pitchFamily="18" charset="0"/>
            </a:endParaRPr>
          </a:p>
          <a:p>
            <a:pPr marL="0" indent="0">
              <a:buNone/>
            </a:pPr>
            <a:endParaRPr lang="en-US" b="1" u="sng" dirty="0">
              <a:solidFill>
                <a:srgbClr val="0070C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b="1" dirty="0" smtClean="0">
                <a:solidFill>
                  <a:srgbClr val="0070C0"/>
                </a:solidFill>
                <a:latin typeface="Times New Roman" panose="02020603050405020304" pitchFamily="18" charset="0"/>
                <a:cs typeface="Times New Roman" panose="02020603050405020304" pitchFamily="18" charset="0"/>
              </a:rPr>
              <a:t> </a:t>
            </a:r>
            <a:r>
              <a:rPr lang="en-US" b="1" i="1" u="sng" dirty="0" smtClean="0">
                <a:solidFill>
                  <a:srgbClr val="0070C0"/>
                </a:solidFill>
                <a:latin typeface="Times New Roman" panose="02020603050405020304" pitchFamily="18" charset="0"/>
                <a:cs typeface="Times New Roman" panose="02020603050405020304" pitchFamily="18" charset="0"/>
              </a:rPr>
              <a:t>Efficiency Curve:</a:t>
            </a:r>
            <a:endParaRPr lang="en-US" b="1" i="1" u="sng" dirty="0">
              <a:solidFill>
                <a:srgbClr val="0070C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023422" y="1877539"/>
            <a:ext cx="3550158" cy="2106064"/>
          </a:xfrm>
          <a:prstGeom prst="rect">
            <a:avLst/>
          </a:prstGeom>
        </p:spPr>
      </p:pic>
      <p:pic>
        <p:nvPicPr>
          <p:cNvPr id="5" name="Picture 4"/>
          <p:cNvPicPr>
            <a:picLocks noChangeAspect="1"/>
          </p:cNvPicPr>
          <p:nvPr/>
        </p:nvPicPr>
        <p:blipFill>
          <a:blip r:embed="rId3"/>
          <a:stretch>
            <a:fillRect/>
          </a:stretch>
        </p:blipFill>
        <p:spPr>
          <a:xfrm>
            <a:off x="3969710" y="4231890"/>
            <a:ext cx="3113669" cy="1996225"/>
          </a:xfrm>
          <a:prstGeom prst="rect">
            <a:avLst/>
          </a:prstGeom>
        </p:spPr>
      </p:pic>
    </p:spTree>
    <p:extLst>
      <p:ext uri="{BB962C8B-B14F-4D97-AF65-F5344CB8AC3E}">
        <p14:creationId xmlns:p14="http://schemas.microsoft.com/office/powerpoint/2010/main" val="3052028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normAutofit/>
          </a:bodyPr>
          <a:lstStyle/>
          <a:p>
            <a:pPr algn="ctr"/>
            <a:r>
              <a:rPr lang="en-US" sz="4000" b="1" dirty="0">
                <a:latin typeface="Times New Roman" panose="02020603050405020304" pitchFamily="18" charset="0"/>
                <a:cs typeface="Times New Roman" panose="02020603050405020304" pitchFamily="18" charset="0"/>
              </a:rPr>
              <a:t>Plant Performance and Operation Characteristics</a:t>
            </a:r>
            <a:endParaRPr lang="en-US" sz="4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buFont typeface="Wingdings" panose="05000000000000000000" pitchFamily="2" charset="2"/>
                  <a:buChar char="q"/>
                </a:pPr>
                <a:r>
                  <a:rPr lang="en-US" dirty="0" smtClean="0"/>
                  <a:t> </a:t>
                </a:r>
                <a:r>
                  <a:rPr lang="en-US" b="1" i="1" u="sng" dirty="0" smtClean="0">
                    <a:solidFill>
                      <a:srgbClr val="0070C0"/>
                    </a:solidFill>
                    <a:latin typeface="Times New Roman" panose="02020603050405020304" pitchFamily="18" charset="0"/>
                    <a:cs typeface="Times New Roman" panose="02020603050405020304" pitchFamily="18" charset="0"/>
                  </a:rPr>
                  <a:t>Heat rate &amp; Incremental rate Curve: </a:t>
                </a:r>
              </a:p>
              <a:p>
                <a:pPr marL="0" indent="0" algn="ctr">
                  <a:buNone/>
                </a:pPr>
                <a:r>
                  <a:rPr lang="en-US" b="1" i="1" dirty="0" smtClean="0">
                    <a:solidFill>
                      <a:schemeClr val="tx1"/>
                    </a:solidFill>
                    <a:latin typeface="Times New Roman" panose="02020603050405020304" pitchFamily="18" charset="0"/>
                    <a:cs typeface="Times New Roman" panose="02020603050405020304" pitchFamily="18" charset="0"/>
                  </a:rPr>
                  <a:t>HR= I/L                 &amp;                IR= </a:t>
                </a:r>
                <a:r>
                  <a:rPr lang="en-US" b="1" i="1" dirty="0" err="1" smtClean="0">
                    <a:solidFill>
                      <a:schemeClr val="tx1"/>
                    </a:solidFill>
                    <a:latin typeface="Times New Roman" panose="02020603050405020304" pitchFamily="18" charset="0"/>
                    <a:cs typeface="Times New Roman" panose="02020603050405020304" pitchFamily="18" charset="0"/>
                  </a:rPr>
                  <a:t>dI</a:t>
                </a:r>
                <a:r>
                  <a:rPr lang="en-US" b="1" i="1" dirty="0" smtClean="0">
                    <a:solidFill>
                      <a:schemeClr val="tx1"/>
                    </a:solidFill>
                    <a:latin typeface="Times New Roman" panose="02020603050405020304" pitchFamily="18" charset="0"/>
                    <a:cs typeface="Times New Roman" panose="02020603050405020304" pitchFamily="18" charset="0"/>
                  </a:rPr>
                  <a:t>/</a:t>
                </a:r>
                <a:r>
                  <a:rPr lang="en-US" b="1" i="1" dirty="0" err="1" smtClean="0">
                    <a:solidFill>
                      <a:schemeClr val="tx1"/>
                    </a:solidFill>
                    <a:latin typeface="Times New Roman" panose="02020603050405020304" pitchFamily="18" charset="0"/>
                    <a:cs typeface="Times New Roman" panose="02020603050405020304" pitchFamily="18" charset="0"/>
                  </a:rPr>
                  <a:t>dL</a:t>
                </a:r>
                <a:r>
                  <a:rPr lang="en-US" b="1" i="1"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b="1" i="1" smtClean="0">
                            <a:solidFill>
                              <a:schemeClr val="tx1"/>
                            </a:solidFill>
                            <a:latin typeface="Cambria Math"/>
                            <a:cs typeface="Times New Roman" panose="02020603050405020304" pitchFamily="18" charset="0"/>
                          </a:rPr>
                        </m:ctrlPr>
                      </m:fPr>
                      <m:num>
                        <m:r>
                          <a:rPr lang="en-US" b="1" i="1" smtClean="0">
                            <a:solidFill>
                              <a:schemeClr val="tx1"/>
                            </a:solidFill>
                            <a:latin typeface="Cambria Math"/>
                            <a:cs typeface="Times New Roman" panose="02020603050405020304" pitchFamily="18" charset="0"/>
                          </a:rPr>
                          <m:t>𝒅𝑰</m:t>
                        </m:r>
                      </m:num>
                      <m:den>
                        <m:r>
                          <a:rPr lang="en-US" b="1" i="1" smtClean="0">
                            <a:solidFill>
                              <a:schemeClr val="tx1"/>
                            </a:solidFill>
                            <a:latin typeface="Cambria Math"/>
                            <a:cs typeface="Times New Roman" panose="02020603050405020304" pitchFamily="18" charset="0"/>
                          </a:rPr>
                          <m:t>𝒅𝑳</m:t>
                        </m:r>
                      </m:den>
                    </m:f>
                  </m:oMath>
                </a14:m>
                <a:endParaRPr lang="en-US" b="1" i="1" dirty="0" smtClean="0">
                  <a:solidFill>
                    <a:schemeClr val="tx1"/>
                  </a:solidFill>
                  <a:latin typeface="Times New Roman" panose="02020603050405020304" pitchFamily="18" charset="0"/>
                  <a:cs typeface="Times New Roman" panose="02020603050405020304" pitchFamily="18" charset="0"/>
                </a:endParaRPr>
              </a:p>
              <a:p>
                <a:pPr marL="0" indent="0" algn="ctr">
                  <a:buNone/>
                </a:pPr>
                <a:endParaRPr lang="en-US" b="1" i="1" dirty="0" smtClean="0">
                  <a:solidFill>
                    <a:schemeClr val="tx1"/>
                  </a:solidFill>
                  <a:latin typeface="Times New Roman" panose="02020603050405020304" pitchFamily="18" charset="0"/>
                  <a:cs typeface="Times New Roman" panose="02020603050405020304" pitchFamily="18" charset="0"/>
                </a:endParaRPr>
              </a:p>
              <a:p>
                <a:pPr marL="0" indent="0" algn="ctr">
                  <a:buNone/>
                </a:pPr>
                <a:endParaRPr lang="en-US" b="1" i="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043" t="-2521"/>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4316730" y="3131282"/>
            <a:ext cx="3977264" cy="3272905"/>
          </a:xfrm>
          <a:prstGeom prst="rect">
            <a:avLst/>
          </a:prstGeom>
        </p:spPr>
      </p:pic>
    </p:spTree>
    <p:extLst>
      <p:ext uri="{BB962C8B-B14F-4D97-AF65-F5344CB8AC3E}">
        <p14:creationId xmlns:p14="http://schemas.microsoft.com/office/powerpoint/2010/main" val="2267819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4126"/>
          </a:xfrm>
          <a:ln>
            <a:solidFill>
              <a:schemeClr val="tx1"/>
            </a:solidFill>
          </a:ln>
        </p:spPr>
        <p:txBody>
          <a:bodyPr>
            <a:normAutofit/>
          </a:bodyPr>
          <a:lstStyle/>
          <a:p>
            <a:pPr algn="ctr"/>
            <a:r>
              <a:rPr lang="en-US" sz="4000" b="1" dirty="0">
                <a:latin typeface="Times New Roman" panose="02020603050405020304" pitchFamily="18" charset="0"/>
                <a:cs typeface="Times New Roman" panose="02020603050405020304" pitchFamily="18" charset="0"/>
              </a:rPr>
              <a:t>Economic Load Sharing</a:t>
            </a:r>
            <a:endParaRPr lang="en-US" sz="40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1119784" y="1825625"/>
            <a:ext cx="9952431" cy="4351338"/>
          </a:xfrm>
          <a:prstGeom prst="rect">
            <a:avLst/>
          </a:prstGeom>
        </p:spPr>
      </p:pic>
    </p:spTree>
    <p:extLst>
      <p:ext uri="{BB962C8B-B14F-4D97-AF65-F5344CB8AC3E}">
        <p14:creationId xmlns:p14="http://schemas.microsoft.com/office/powerpoint/2010/main" val="3065635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60592"/>
          </a:xfrm>
          <a:ln>
            <a:solidFill>
              <a:schemeClr val="tx1"/>
            </a:solidFill>
          </a:ln>
        </p:spPr>
        <p:txBody>
          <a:bodyPr>
            <a:normAutofit/>
          </a:bodyPr>
          <a:lstStyle/>
          <a:p>
            <a:pPr algn="ctr"/>
            <a:r>
              <a:rPr lang="en-US" sz="4000" b="1" dirty="0">
                <a:latin typeface="Times New Roman" panose="02020603050405020304" pitchFamily="18" charset="0"/>
                <a:cs typeface="Times New Roman" panose="02020603050405020304" pitchFamily="18" charset="0"/>
              </a:rPr>
              <a:t>Economic Load Sharing</a:t>
            </a:r>
            <a:endParaRPr lang="en-US" sz="4000" dirty="0"/>
          </a:p>
        </p:txBody>
      </p:sp>
      <p:pic>
        <p:nvPicPr>
          <p:cNvPr id="4" name="Content Placeholder 3"/>
          <p:cNvPicPr>
            <a:picLocks noGrp="1" noChangeAspect="1"/>
          </p:cNvPicPr>
          <p:nvPr>
            <p:ph idx="1"/>
          </p:nvPr>
        </p:nvPicPr>
        <p:blipFill>
          <a:blip r:embed="rId2"/>
          <a:stretch>
            <a:fillRect/>
          </a:stretch>
        </p:blipFill>
        <p:spPr>
          <a:xfrm>
            <a:off x="619994" y="437654"/>
            <a:ext cx="10467105" cy="5906862"/>
          </a:xfrm>
          <a:prstGeom prst="rect">
            <a:avLst/>
          </a:prstGeom>
        </p:spPr>
      </p:pic>
      <p:pic>
        <p:nvPicPr>
          <p:cNvPr id="5" name="Picture 4"/>
          <p:cNvPicPr>
            <a:picLocks noChangeAspect="1"/>
          </p:cNvPicPr>
          <p:nvPr/>
        </p:nvPicPr>
        <p:blipFill>
          <a:blip r:embed="rId3"/>
          <a:stretch>
            <a:fillRect/>
          </a:stretch>
        </p:blipFill>
        <p:spPr>
          <a:xfrm>
            <a:off x="8592785" y="2349588"/>
            <a:ext cx="2724150" cy="3291357"/>
          </a:xfrm>
          <a:prstGeom prst="rect">
            <a:avLst/>
          </a:prstGeom>
        </p:spPr>
      </p:pic>
    </p:spTree>
    <p:extLst>
      <p:ext uri="{BB962C8B-B14F-4D97-AF65-F5344CB8AC3E}">
        <p14:creationId xmlns:p14="http://schemas.microsoft.com/office/powerpoint/2010/main" val="16141749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5641"/>
          </a:xfrm>
          <a:ln>
            <a:solidFill>
              <a:schemeClr val="tx1"/>
            </a:solidFill>
          </a:ln>
        </p:spPr>
        <p:txBody>
          <a:bodyPr>
            <a:normAutofit/>
          </a:bodyPr>
          <a:lstStyle/>
          <a:p>
            <a:pPr algn="ctr"/>
            <a:r>
              <a:rPr lang="en-US" sz="4000" b="1" dirty="0">
                <a:latin typeface="Times New Roman" panose="02020603050405020304" pitchFamily="18" charset="0"/>
                <a:cs typeface="Times New Roman" panose="02020603050405020304" pitchFamily="18" charset="0"/>
              </a:rPr>
              <a:t>Condition for Maximum Efficiency</a:t>
            </a:r>
            <a:endParaRPr lang="en-US" sz="40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1352282" y="1309255"/>
            <a:ext cx="9311425" cy="3352897"/>
          </a:xfrm>
          <a:prstGeom prst="rect">
            <a:avLst/>
          </a:prstGeom>
        </p:spPr>
      </p:pic>
      <p:pic>
        <p:nvPicPr>
          <p:cNvPr id="5" name="Picture 4"/>
          <p:cNvPicPr>
            <a:picLocks noChangeAspect="1"/>
          </p:cNvPicPr>
          <p:nvPr/>
        </p:nvPicPr>
        <p:blipFill>
          <a:blip r:embed="rId3"/>
          <a:stretch>
            <a:fillRect/>
          </a:stretch>
        </p:blipFill>
        <p:spPr>
          <a:xfrm>
            <a:off x="1352282" y="4662152"/>
            <a:ext cx="9311425" cy="933450"/>
          </a:xfrm>
          <a:prstGeom prst="rect">
            <a:avLst/>
          </a:prstGeom>
        </p:spPr>
      </p:pic>
      <p:cxnSp>
        <p:nvCxnSpPr>
          <p:cNvPr id="6" name="Straight Connector 5"/>
          <p:cNvCxnSpPr/>
          <p:nvPr/>
        </p:nvCxnSpPr>
        <p:spPr>
          <a:xfrm>
            <a:off x="4373217" y="4913906"/>
            <a:ext cx="135173" cy="0"/>
          </a:xfrm>
          <a:prstGeom prst="line">
            <a:avLst/>
          </a:prstGeom>
          <a:ln w="952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373217" y="4993419"/>
            <a:ext cx="135173" cy="0"/>
          </a:xfrm>
          <a:prstGeom prst="line">
            <a:avLst/>
          </a:prstGeom>
          <a:ln cmpd="dbl">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4878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2335</TotalTime>
  <Words>625</Words>
  <Application>Microsoft Office PowerPoint</Application>
  <PresentationFormat>Custom</PresentationFormat>
  <Paragraphs>74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    Economics of Power Generation  </vt:lpstr>
      <vt:lpstr>Economic of Power Generation</vt:lpstr>
      <vt:lpstr>Economic of Power Generation</vt:lpstr>
      <vt:lpstr>Various Cost Curve </vt:lpstr>
      <vt:lpstr>Plant Performance and Operation Characteristics</vt:lpstr>
      <vt:lpstr>Plant Performance and Operation Characteristics</vt:lpstr>
      <vt:lpstr>Economic Load Sharing</vt:lpstr>
      <vt:lpstr>Economic Load Sharing</vt:lpstr>
      <vt:lpstr>Condition for Maximum Efficiency</vt:lpstr>
      <vt:lpstr>Depreciation Cost: the amount to be set aside per year from income to meet the depreciation caused by the age of service, wear and tear of machinery. Depreciation amount collected per year helps in replacing and repairing the equipment.</vt:lpstr>
      <vt:lpstr>PowerPoint Presentation</vt:lpstr>
      <vt:lpstr>Sinking Fund Method</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Plant Economics  Part 02</dc:title>
  <dc:creator>DIU</dc:creator>
  <cp:lastModifiedBy>Asus</cp:lastModifiedBy>
  <cp:revision>53</cp:revision>
  <dcterms:created xsi:type="dcterms:W3CDTF">2018-06-03T06:08:01Z</dcterms:created>
  <dcterms:modified xsi:type="dcterms:W3CDTF">2020-08-18T13:17:15Z</dcterms:modified>
</cp:coreProperties>
</file>