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9"/>
  </p:notesMasterIdLst>
  <p:sldIdLst>
    <p:sldId id="256" r:id="rId2"/>
    <p:sldId id="263" r:id="rId3"/>
    <p:sldId id="264" r:id="rId4"/>
    <p:sldId id="260" r:id="rId5"/>
    <p:sldId id="265" r:id="rId6"/>
    <p:sldId id="259" r:id="rId7"/>
    <p:sldId id="258" r:id="rId8"/>
    <p:sldId id="257" r:id="rId9"/>
    <p:sldId id="266" r:id="rId10"/>
    <p:sldId id="267" r:id="rId11"/>
    <p:sldId id="268" r:id="rId12"/>
    <p:sldId id="273" r:id="rId13"/>
    <p:sldId id="271" r:id="rId14"/>
    <p:sldId id="272" r:id="rId15"/>
    <p:sldId id="269" r:id="rId16"/>
    <p:sldId id="270"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12A1BA-30BD-44E7-B68C-B8B9A5168277}" type="datetimeFigureOut">
              <a:rPr lang="en-US" smtClean="0"/>
              <a:t>4/26/2020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355FE1-02CC-4ED7-B709-06484A27EB8E}" type="slidenum">
              <a:rPr lang="en-US" smtClean="0"/>
              <a:t>‹#›</a:t>
            </a:fld>
            <a:endParaRPr lang="en-US" dirty="0"/>
          </a:p>
        </p:txBody>
      </p:sp>
    </p:spTree>
    <p:extLst>
      <p:ext uri="{BB962C8B-B14F-4D97-AF65-F5344CB8AC3E}">
        <p14:creationId xmlns:p14="http://schemas.microsoft.com/office/powerpoint/2010/main" val="3333486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BD99319-5D4C-4832-835C-BA0F8A6960E7}" type="datetimeFigureOut">
              <a:rPr lang="en-US" smtClean="0"/>
              <a:t>4/26/2020</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6B417C5C-02AB-45B9-9DE1-EBAB9A579352}"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417C5C-02AB-45B9-9DE1-EBAB9A57935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6B417C5C-02AB-45B9-9DE1-EBAB9A57935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417C5C-02AB-45B9-9DE1-EBAB9A579352}"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BD99319-5D4C-4832-835C-BA0F8A6960E7}" type="datetimeFigureOut">
              <a:rPr lang="en-US" smtClean="0"/>
              <a:t>4/26/2020</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6B417C5C-02AB-45B9-9DE1-EBAB9A579352}"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417C5C-02AB-45B9-9DE1-EBAB9A579352}"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417C5C-02AB-45B9-9DE1-EBAB9A579352}"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417C5C-02AB-45B9-9DE1-EBAB9A579352}"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B417C5C-02AB-45B9-9DE1-EBAB9A57935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6B417C5C-02AB-45B9-9DE1-EBAB9A579352}"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D99319-5D4C-4832-835C-BA0F8A6960E7}" type="datetimeFigureOut">
              <a:rPr lang="en-US" smtClean="0"/>
              <a:t>4/26/2020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417C5C-02AB-45B9-9DE1-EBAB9A579352}"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BD99319-5D4C-4832-835C-BA0F8A6960E7}" type="datetimeFigureOut">
              <a:rPr lang="en-US" smtClean="0"/>
              <a:t>4/26/2020</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6B417C5C-02AB-45B9-9DE1-EBAB9A57935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Chapter 7</a:t>
            </a:r>
            <a:endParaRPr lang="en-US" dirty="0"/>
          </a:p>
        </p:txBody>
      </p:sp>
      <p:sp>
        <p:nvSpPr>
          <p:cNvPr id="2" name="Title 1"/>
          <p:cNvSpPr>
            <a:spLocks noGrp="1"/>
          </p:cNvSpPr>
          <p:nvPr>
            <p:ph type="title"/>
          </p:nvPr>
        </p:nvSpPr>
        <p:spPr/>
        <p:txBody>
          <a:bodyPr/>
          <a:lstStyle/>
          <a:p>
            <a:r>
              <a:rPr lang="en-US" dirty="0" smtClean="0"/>
              <a:t>Free Consent</a:t>
            </a:r>
            <a:endParaRPr lang="en-US" dirty="0"/>
          </a:p>
        </p:txBody>
      </p:sp>
    </p:spTree>
    <p:extLst>
      <p:ext uri="{BB962C8B-B14F-4D97-AF65-F5344CB8AC3E}">
        <p14:creationId xmlns:p14="http://schemas.microsoft.com/office/powerpoint/2010/main" val="17960709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800" b="1" i="1" dirty="0" smtClean="0"/>
              <a:t>High rates of interest: </a:t>
            </a:r>
            <a:r>
              <a:rPr lang="en-US" sz="1800" dirty="0" smtClean="0"/>
              <a:t>It is usual for moneylenders to charge high rates of interest from needy borrowers.</a:t>
            </a:r>
          </a:p>
          <a:p>
            <a:pPr marL="45720" indent="0">
              <a:buNone/>
            </a:pPr>
            <a:endParaRPr lang="en-US" sz="1800" dirty="0" smtClean="0"/>
          </a:p>
          <a:p>
            <a:r>
              <a:rPr lang="en-US" sz="1800" b="1" i="1" dirty="0" smtClean="0"/>
              <a:t>Mental Distress: </a:t>
            </a:r>
            <a:r>
              <a:rPr lang="en-US" sz="1800" dirty="0" smtClean="0"/>
              <a:t>A poor Hindu widow was badly in need of money for her maintenance. A money-lender availed of the opportunity of her predicament and persuaded her to make an agreement to pay 100% interest. The court reduced the interest.</a:t>
            </a:r>
          </a:p>
          <a:p>
            <a:endParaRPr lang="en-US" sz="1800" dirty="0"/>
          </a:p>
          <a:p>
            <a:r>
              <a:rPr lang="en-US" sz="1800" b="1" i="1" dirty="0" smtClean="0"/>
              <a:t>High Prices: </a:t>
            </a:r>
            <a:r>
              <a:rPr lang="en-US" sz="1800" dirty="0" smtClean="0"/>
              <a:t>As regards high prices the general opinion is that if a trader puts hi prices up during scarcity and buyer agrees to pay such high prices, it is a transaction in the ordinary course o business and is not a case of undue influence.</a:t>
            </a:r>
          </a:p>
          <a:p>
            <a:endParaRPr lang="en-US" sz="1800" dirty="0"/>
          </a:p>
          <a:p>
            <a:r>
              <a:rPr lang="en-US" sz="1800" b="1" i="1" dirty="0" err="1" smtClean="0"/>
              <a:t>Pardanishin</a:t>
            </a:r>
            <a:r>
              <a:rPr lang="en-US" sz="1800" b="1" i="1" dirty="0" smtClean="0"/>
              <a:t> Woman: </a:t>
            </a:r>
            <a:r>
              <a:rPr lang="en-US" sz="1800" dirty="0" smtClean="0"/>
              <a:t>Women, who observe the custom of Prada, i.e., seclusion from contact with people outside her own family, are peculiarly susceptible t undue influence.  </a:t>
            </a:r>
            <a:endParaRPr lang="en-US" sz="1800" dirty="0"/>
          </a:p>
        </p:txBody>
      </p:sp>
      <p:sp>
        <p:nvSpPr>
          <p:cNvPr id="3" name="Title 2"/>
          <p:cNvSpPr>
            <a:spLocks noGrp="1"/>
          </p:cNvSpPr>
          <p:nvPr>
            <p:ph type="title"/>
          </p:nvPr>
        </p:nvSpPr>
        <p:spPr/>
        <p:txBody>
          <a:bodyPr/>
          <a:lstStyle/>
          <a:p>
            <a:r>
              <a:rPr lang="en-US" sz="2000" dirty="0"/>
              <a:t>Undue influence</a:t>
            </a:r>
          </a:p>
        </p:txBody>
      </p:sp>
    </p:spTree>
    <p:extLst>
      <p:ext uri="{BB962C8B-B14F-4D97-AF65-F5344CB8AC3E}">
        <p14:creationId xmlns:p14="http://schemas.microsoft.com/office/powerpoint/2010/main" val="1301261864"/>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75132693"/>
              </p:ext>
            </p:extLst>
          </p:nvPr>
        </p:nvGraphicFramePr>
        <p:xfrm>
          <a:off x="1066800" y="2209800"/>
          <a:ext cx="7010400" cy="2209800"/>
        </p:xfrm>
        <a:graphic>
          <a:graphicData uri="http://schemas.openxmlformats.org/drawingml/2006/table">
            <a:tbl>
              <a:tblPr firstRow="1" bandRow="1">
                <a:tableStyleId>{5C22544A-7EE6-4342-B048-85BDC9FD1C3A}</a:tableStyleId>
              </a:tblPr>
              <a:tblGrid>
                <a:gridCol w="3229509"/>
                <a:gridCol w="3780891"/>
              </a:tblGrid>
              <a:tr h="597994">
                <a:tc>
                  <a:txBody>
                    <a:bodyPr/>
                    <a:lstStyle/>
                    <a:p>
                      <a:pPr algn="ctr"/>
                      <a:r>
                        <a:rPr lang="en-US" sz="2000" b="0" dirty="0" smtClean="0"/>
                        <a:t>Coercion</a:t>
                      </a:r>
                      <a:endParaRPr lang="en-US" sz="2000" b="0" dirty="0"/>
                    </a:p>
                  </a:txBody>
                  <a:tcPr/>
                </a:tc>
                <a:tc>
                  <a:txBody>
                    <a:bodyPr/>
                    <a:lstStyle/>
                    <a:p>
                      <a:pPr algn="ctr"/>
                      <a:r>
                        <a:rPr lang="en-US" sz="2000" b="0" dirty="0" smtClean="0"/>
                        <a:t>Undue</a:t>
                      </a:r>
                      <a:endParaRPr lang="en-US" sz="2000" b="0" dirty="0"/>
                    </a:p>
                  </a:txBody>
                  <a:tcPr/>
                </a:tc>
              </a:tr>
              <a:tr h="805903">
                <a:tc>
                  <a:txBody>
                    <a:bodyPr/>
                    <a:lstStyle/>
                    <a:p>
                      <a:r>
                        <a:rPr lang="en-US" sz="1800" dirty="0" smtClean="0"/>
                        <a:t>1) Influence arises from committing</a:t>
                      </a:r>
                      <a:r>
                        <a:rPr lang="en-US" sz="1800" baseline="0" dirty="0" smtClean="0"/>
                        <a:t> or threatening</a:t>
                      </a:r>
                      <a:endParaRPr lang="en-US" sz="1800" dirty="0"/>
                    </a:p>
                  </a:txBody>
                  <a:tcPr/>
                </a:tc>
                <a:tc>
                  <a:txBody>
                    <a:bodyPr/>
                    <a:lstStyle/>
                    <a:p>
                      <a:r>
                        <a:rPr lang="en-US" sz="1800" dirty="0" smtClean="0"/>
                        <a:t>1) Influence</a:t>
                      </a:r>
                      <a:r>
                        <a:rPr lang="en-US" sz="1800" baseline="0" dirty="0" smtClean="0"/>
                        <a:t> arises from domination</a:t>
                      </a:r>
                      <a:endParaRPr lang="en-US" sz="1800" dirty="0"/>
                    </a:p>
                  </a:txBody>
                  <a:tcPr/>
                </a:tc>
              </a:tr>
              <a:tr h="805903">
                <a:tc>
                  <a:txBody>
                    <a:bodyPr/>
                    <a:lstStyle/>
                    <a:p>
                      <a:r>
                        <a:rPr lang="en-US" sz="1800" dirty="0" smtClean="0"/>
                        <a:t>2) Use physical force</a:t>
                      </a:r>
                      <a:endParaRPr lang="en-US" sz="1800" dirty="0"/>
                    </a:p>
                  </a:txBody>
                  <a:tcPr/>
                </a:tc>
                <a:tc>
                  <a:txBody>
                    <a:bodyPr/>
                    <a:lstStyle/>
                    <a:p>
                      <a:r>
                        <a:rPr lang="en-US" sz="1800" dirty="0" smtClean="0"/>
                        <a:t>2) Use mental pressure</a:t>
                      </a:r>
                      <a:endParaRPr lang="en-US" sz="1800" dirty="0"/>
                    </a:p>
                  </a:txBody>
                  <a:tcPr/>
                </a:tc>
              </a:tr>
            </a:tbl>
          </a:graphicData>
        </a:graphic>
      </p:graphicFrame>
      <p:sp>
        <p:nvSpPr>
          <p:cNvPr id="3" name="Title 2"/>
          <p:cNvSpPr>
            <a:spLocks noGrp="1"/>
          </p:cNvSpPr>
          <p:nvPr>
            <p:ph type="title"/>
          </p:nvPr>
        </p:nvSpPr>
        <p:spPr/>
        <p:txBody>
          <a:bodyPr/>
          <a:lstStyle/>
          <a:p>
            <a:r>
              <a:rPr lang="en-US" sz="2000" dirty="0" smtClean="0"/>
              <a:t>Difference between undue Influence and coercion</a:t>
            </a:r>
            <a:endParaRPr lang="en-US" sz="2000" dirty="0"/>
          </a:p>
        </p:txBody>
      </p:sp>
    </p:spTree>
    <p:extLst>
      <p:ext uri="{BB962C8B-B14F-4D97-AF65-F5344CB8AC3E}">
        <p14:creationId xmlns:p14="http://schemas.microsoft.com/office/powerpoint/2010/main" val="34093612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800" b="1" i="1" dirty="0"/>
              <a:t>Definition</a:t>
            </a:r>
            <a:r>
              <a:rPr lang="en-US" sz="1800" b="1" i="1" dirty="0" smtClean="0"/>
              <a:t>: </a:t>
            </a:r>
            <a:r>
              <a:rPr lang="en-US" sz="1800" dirty="0" smtClean="0"/>
              <a:t>Representation is a statement or assertion, made by one party to the other, before or at the time of the contract, regarding some fact relating to it. Misrepresentation arises when the representation made is inaccurate but the inaccuracy is not due to any desire to defraud the other party.</a:t>
            </a:r>
          </a:p>
          <a:p>
            <a:pPr marL="45720" indent="0">
              <a:buNone/>
            </a:pPr>
            <a:endParaRPr lang="en-US" sz="1800" dirty="0"/>
          </a:p>
          <a:p>
            <a:pPr marL="388620" indent="-342900">
              <a:buAutoNum type="arabicParenR"/>
            </a:pPr>
            <a:r>
              <a:rPr lang="en-US" sz="1800" b="1" i="1" dirty="0" smtClean="0"/>
              <a:t>Unwarranted Assertion: </a:t>
            </a:r>
            <a:r>
              <a:rPr lang="en-US" sz="1800" dirty="0" smtClean="0"/>
              <a:t>“The positive assertion, in a manner not warranted by the information of the person making it, of that which is not true, through he believes it to be true.”</a:t>
            </a:r>
          </a:p>
          <a:p>
            <a:pPr marL="388620" indent="-342900">
              <a:buAutoNum type="arabicParenR"/>
            </a:pPr>
            <a:r>
              <a:rPr lang="en-US" sz="1800" b="1" i="1" dirty="0" smtClean="0"/>
              <a:t>Breach of Duty: </a:t>
            </a:r>
            <a:r>
              <a:rPr lang="en-US" sz="1800" dirty="0" smtClean="0"/>
              <a:t>“Any breach of duty which, without an intent to deceive, gains an advantage to the persons committing it, or anyone claiming under him.”</a:t>
            </a:r>
          </a:p>
          <a:p>
            <a:pPr marL="388620" indent="-342900">
              <a:buAutoNum type="arabicParenR"/>
            </a:pPr>
            <a:r>
              <a:rPr lang="en-US" sz="1800" b="1" i="1" dirty="0" smtClean="0"/>
              <a:t>Innocent Mistake: </a:t>
            </a:r>
            <a:r>
              <a:rPr lang="en-US" sz="1800" dirty="0" smtClean="0"/>
              <a:t>“Causing, however innocently, a party to an agreement to make a mistake as to the substance of the thing which is the subject of</a:t>
            </a:r>
          </a:p>
          <a:p>
            <a:pPr marL="45720" indent="0">
              <a:buNone/>
            </a:pPr>
            <a:r>
              <a:rPr lang="en-US" sz="1800" dirty="0"/>
              <a:t>t</a:t>
            </a:r>
            <a:r>
              <a:rPr lang="en-US" sz="1800" dirty="0" smtClean="0"/>
              <a:t>he agreement.” </a:t>
            </a:r>
            <a:endParaRPr lang="en-US" sz="1800" dirty="0"/>
          </a:p>
        </p:txBody>
      </p:sp>
      <p:sp>
        <p:nvSpPr>
          <p:cNvPr id="3" name="Title 2"/>
          <p:cNvSpPr>
            <a:spLocks noGrp="1"/>
          </p:cNvSpPr>
          <p:nvPr>
            <p:ph type="title"/>
          </p:nvPr>
        </p:nvSpPr>
        <p:spPr/>
        <p:txBody>
          <a:bodyPr/>
          <a:lstStyle/>
          <a:p>
            <a:r>
              <a:rPr lang="en-US" sz="2000" dirty="0" smtClean="0"/>
              <a:t>Misrepresentation</a:t>
            </a:r>
            <a:endParaRPr lang="en-US" sz="2000" dirty="0"/>
          </a:p>
        </p:txBody>
      </p:sp>
    </p:spTree>
    <p:extLst>
      <p:ext uri="{BB962C8B-B14F-4D97-AF65-F5344CB8AC3E}">
        <p14:creationId xmlns:p14="http://schemas.microsoft.com/office/powerpoint/2010/main" val="4191308848"/>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dirty="0" smtClean="0"/>
              <a:t> avoid the agreement, or</a:t>
            </a:r>
          </a:p>
          <a:p>
            <a:r>
              <a:rPr lang="en-US" sz="1800" dirty="0" smtClean="0"/>
              <a:t>Insist that the contract be performed and that he shall be put in the position in which he would have been if the representation made been true.</a:t>
            </a:r>
            <a:endParaRPr lang="en-US" sz="1800" dirty="0"/>
          </a:p>
        </p:txBody>
      </p:sp>
      <p:sp>
        <p:nvSpPr>
          <p:cNvPr id="3" name="Title 2"/>
          <p:cNvSpPr>
            <a:spLocks noGrp="1"/>
          </p:cNvSpPr>
          <p:nvPr>
            <p:ph type="title"/>
          </p:nvPr>
        </p:nvSpPr>
        <p:spPr/>
        <p:txBody>
          <a:bodyPr/>
          <a:lstStyle/>
          <a:p>
            <a:r>
              <a:rPr lang="en-US" sz="2000" dirty="0" smtClean="0"/>
              <a:t>Consequences of misrepresentation</a:t>
            </a:r>
            <a:endParaRPr lang="en-US" sz="2000" dirty="0"/>
          </a:p>
        </p:txBody>
      </p:sp>
    </p:spTree>
    <p:extLst>
      <p:ext uri="{BB962C8B-B14F-4D97-AF65-F5344CB8AC3E}">
        <p14:creationId xmlns:p14="http://schemas.microsoft.com/office/powerpoint/2010/main" val="17320250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b="1" i="1" dirty="0"/>
              <a:t>Definition: </a:t>
            </a:r>
            <a:r>
              <a:rPr lang="en-US" sz="1800" dirty="0" smtClean="0"/>
              <a:t>Intention to deceive another person is called fraud. “To deceive” means to “induce a man to believe that a thing is true which is false.”</a:t>
            </a:r>
          </a:p>
          <a:p>
            <a:pPr marL="502920" indent="-457200">
              <a:buAutoNum type="arabicParenR"/>
            </a:pPr>
            <a:r>
              <a:rPr lang="en-US" sz="1800" b="1" i="1" dirty="0" smtClean="0"/>
              <a:t>False statement: </a:t>
            </a:r>
            <a:r>
              <a:rPr lang="en-US" sz="1800" dirty="0" smtClean="0"/>
              <a:t>Not saying exact statement</a:t>
            </a:r>
          </a:p>
          <a:p>
            <a:pPr marL="502920" indent="-457200">
              <a:buAutoNum type="arabicParenR"/>
            </a:pPr>
            <a:r>
              <a:rPr lang="en-US" sz="1800" dirty="0" smtClean="0"/>
              <a:t>Active Concealment: Through acting when you are hiding something willingly. For example: When you are selling sick cow and won’t inform that to the buyer.</a:t>
            </a:r>
          </a:p>
          <a:p>
            <a:pPr marL="502920" indent="-457200">
              <a:buAutoNum type="arabicParenR"/>
            </a:pPr>
            <a:r>
              <a:rPr lang="en-US" sz="1800" dirty="0"/>
              <a:t> </a:t>
            </a:r>
            <a:r>
              <a:rPr lang="en-US" sz="1800" b="1" i="1" dirty="0" smtClean="0"/>
              <a:t>Intentional Non-Performance: </a:t>
            </a:r>
            <a:r>
              <a:rPr lang="en-US" sz="1800" dirty="0" smtClean="0"/>
              <a:t>“A promise made without any intention of performing it.” For example: Purchase of goods without any intention of paying for them.</a:t>
            </a:r>
          </a:p>
          <a:p>
            <a:pPr marL="502920" indent="-457200">
              <a:buAutoNum type="arabicParenR"/>
            </a:pPr>
            <a:r>
              <a:rPr lang="en-US" sz="1800" b="1" i="1" dirty="0" smtClean="0"/>
              <a:t>Deception: </a:t>
            </a:r>
            <a:r>
              <a:rPr lang="en-US" sz="1800" dirty="0" smtClean="0"/>
              <a:t>“Any other act fitted to deceive.” </a:t>
            </a:r>
          </a:p>
          <a:p>
            <a:pPr marL="502920" indent="-457200">
              <a:buAutoNum type="arabicParenR"/>
            </a:pPr>
            <a:r>
              <a:rPr lang="en-US" sz="1800" b="1" i="1" dirty="0" smtClean="0"/>
              <a:t>Fraudulent Act or Omission: </a:t>
            </a:r>
            <a:r>
              <a:rPr lang="en-US" sz="1800" dirty="0" smtClean="0"/>
              <a:t>When you are aware of your problematic product, but without any acting you won’t tell the customer or buyer anything about this.</a:t>
            </a:r>
            <a:endParaRPr lang="en-US" sz="1800" dirty="0"/>
          </a:p>
        </p:txBody>
      </p:sp>
      <p:sp>
        <p:nvSpPr>
          <p:cNvPr id="3" name="Title 2"/>
          <p:cNvSpPr>
            <a:spLocks noGrp="1"/>
          </p:cNvSpPr>
          <p:nvPr>
            <p:ph type="title"/>
          </p:nvPr>
        </p:nvSpPr>
        <p:spPr/>
        <p:txBody>
          <a:bodyPr/>
          <a:lstStyle/>
          <a:p>
            <a:r>
              <a:rPr lang="en-US" sz="2000" dirty="0" smtClean="0"/>
              <a:t>Fraud</a:t>
            </a:r>
            <a:endParaRPr lang="en-US" sz="2000" dirty="0"/>
          </a:p>
        </p:txBody>
      </p:sp>
    </p:spTree>
    <p:extLst>
      <p:ext uri="{BB962C8B-B14F-4D97-AF65-F5344CB8AC3E}">
        <p14:creationId xmlns:p14="http://schemas.microsoft.com/office/powerpoint/2010/main" val="17042129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dirty="0" smtClean="0"/>
              <a:t>1) The general rule is that mere silence I not fraud.</a:t>
            </a:r>
          </a:p>
          <a:p>
            <a:r>
              <a:rPr lang="en-US" sz="1800" dirty="0" smtClean="0"/>
              <a:t>2) Silence is fraudulent, “if the circumstances of the case are such that, regard being had to them, it is the duty of the person keeping silence to speak”.</a:t>
            </a:r>
          </a:p>
          <a:p>
            <a:r>
              <a:rPr lang="en-US" sz="1800" dirty="0" smtClean="0"/>
              <a:t>3) “Silence is in itself equivalent to speech”.</a:t>
            </a:r>
          </a:p>
          <a:p>
            <a:pPr marL="45720" indent="0">
              <a:buNone/>
            </a:pPr>
            <a:endParaRPr lang="en-US" sz="1800" dirty="0" smtClean="0"/>
          </a:p>
          <a:p>
            <a:r>
              <a:rPr lang="en-US" sz="1800" b="1" i="1" dirty="0" smtClean="0"/>
              <a:t>Example: </a:t>
            </a:r>
            <a:r>
              <a:rPr lang="en-US" sz="1800" dirty="0" smtClean="0"/>
              <a:t>B says to A “if you do not deny it, I shall assume that the horse is sound”. A says nothing. Here A’s silence is equivalent to speech. If the horse is unsound A’s silence is fraudulent.</a:t>
            </a:r>
            <a:endParaRPr lang="en-US" sz="1800" dirty="0"/>
          </a:p>
        </p:txBody>
      </p:sp>
      <p:sp>
        <p:nvSpPr>
          <p:cNvPr id="3" name="Title 2"/>
          <p:cNvSpPr>
            <a:spLocks noGrp="1"/>
          </p:cNvSpPr>
          <p:nvPr>
            <p:ph type="title"/>
          </p:nvPr>
        </p:nvSpPr>
        <p:spPr/>
        <p:txBody>
          <a:bodyPr/>
          <a:lstStyle/>
          <a:p>
            <a:r>
              <a:rPr lang="en-US" sz="2000" dirty="0" smtClean="0"/>
              <a:t>Can silence be fraudulent?</a:t>
            </a:r>
            <a:endParaRPr lang="en-US" sz="2000" dirty="0"/>
          </a:p>
        </p:txBody>
      </p:sp>
    </p:spTree>
    <p:extLst>
      <p:ext uri="{BB962C8B-B14F-4D97-AF65-F5344CB8AC3E}">
        <p14:creationId xmlns:p14="http://schemas.microsoft.com/office/powerpoint/2010/main" val="18849534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52516041"/>
              </p:ext>
            </p:extLst>
          </p:nvPr>
        </p:nvGraphicFramePr>
        <p:xfrm>
          <a:off x="381000" y="1676400"/>
          <a:ext cx="8011712" cy="4343400"/>
        </p:xfrm>
        <a:graphic>
          <a:graphicData uri="http://schemas.openxmlformats.org/drawingml/2006/table">
            <a:tbl>
              <a:tblPr firstRow="1" bandRow="1">
                <a:tableStyleId>{00A15C55-8517-42AA-B614-E9B94910E393}</a:tableStyleId>
              </a:tblPr>
              <a:tblGrid>
                <a:gridCol w="2346389"/>
                <a:gridCol w="2911411"/>
                <a:gridCol w="2753912"/>
              </a:tblGrid>
              <a:tr h="594359">
                <a:tc>
                  <a:txBody>
                    <a:bodyPr/>
                    <a:lstStyle/>
                    <a:p>
                      <a:r>
                        <a:rPr lang="en-US" dirty="0" smtClean="0"/>
                        <a:t>Point</a:t>
                      </a:r>
                      <a:endParaRPr lang="en-US" dirty="0"/>
                    </a:p>
                  </a:txBody>
                  <a:tcPr/>
                </a:tc>
                <a:tc>
                  <a:txBody>
                    <a:bodyPr/>
                    <a:lstStyle/>
                    <a:p>
                      <a:r>
                        <a:rPr lang="en-US" b="0" dirty="0" smtClean="0"/>
                        <a:t>Fraud</a:t>
                      </a:r>
                      <a:endParaRPr lang="en-US" b="0" dirty="0"/>
                    </a:p>
                  </a:txBody>
                  <a:tcPr/>
                </a:tc>
                <a:tc>
                  <a:txBody>
                    <a:bodyPr/>
                    <a:lstStyle/>
                    <a:p>
                      <a:r>
                        <a:rPr lang="en-US" b="0" dirty="0" smtClean="0"/>
                        <a:t>Misrepresentation</a:t>
                      </a:r>
                      <a:endParaRPr lang="en-US" b="0" dirty="0"/>
                    </a:p>
                  </a:txBody>
                  <a:tcPr/>
                </a:tc>
              </a:tr>
              <a:tr h="929641">
                <a:tc>
                  <a:txBody>
                    <a:bodyPr/>
                    <a:lstStyle/>
                    <a:p>
                      <a:r>
                        <a:rPr lang="en-US" dirty="0" smtClean="0"/>
                        <a:t>1) Different Intention</a:t>
                      </a:r>
                      <a:endParaRPr lang="en-US" dirty="0"/>
                    </a:p>
                  </a:txBody>
                  <a:tcPr/>
                </a:tc>
                <a:tc>
                  <a:txBody>
                    <a:bodyPr/>
                    <a:lstStyle/>
                    <a:p>
                      <a:r>
                        <a:rPr lang="en-US" dirty="0" smtClean="0"/>
                        <a:t>When it’s your Intention to deceive others</a:t>
                      </a:r>
                      <a:endParaRPr lang="en-US" dirty="0"/>
                    </a:p>
                  </a:txBody>
                  <a:tcPr/>
                </a:tc>
                <a:tc>
                  <a:txBody>
                    <a:bodyPr/>
                    <a:lstStyle/>
                    <a:p>
                      <a:r>
                        <a:rPr lang="en-US" dirty="0" smtClean="0"/>
                        <a:t>Your Intention</a:t>
                      </a:r>
                      <a:r>
                        <a:rPr lang="en-US" baseline="0" dirty="0" smtClean="0"/>
                        <a:t> is not to deceive, but you are just giving wrong information</a:t>
                      </a:r>
                      <a:endParaRPr lang="en-US" dirty="0"/>
                    </a:p>
                  </a:txBody>
                  <a:tcPr/>
                </a:tc>
              </a:tr>
              <a:tr h="914400">
                <a:tc>
                  <a:txBody>
                    <a:bodyPr/>
                    <a:lstStyle/>
                    <a:p>
                      <a:r>
                        <a:rPr lang="en-US" dirty="0" smtClean="0"/>
                        <a:t>2) Different Belief</a:t>
                      </a:r>
                      <a:endParaRPr lang="en-US" dirty="0"/>
                    </a:p>
                  </a:txBody>
                  <a:tcPr/>
                </a:tc>
                <a:tc>
                  <a:txBody>
                    <a:bodyPr/>
                    <a:lstStyle/>
                    <a:p>
                      <a:r>
                        <a:rPr lang="en-US" dirty="0" smtClean="0"/>
                        <a:t>In case of fraud,</a:t>
                      </a:r>
                      <a:r>
                        <a:rPr lang="en-US" baseline="0" dirty="0" smtClean="0"/>
                        <a:t> your belief is dishonest</a:t>
                      </a:r>
                      <a:endParaRPr lang="en-US" dirty="0"/>
                    </a:p>
                  </a:txBody>
                  <a:tcPr/>
                </a:tc>
                <a:tc>
                  <a:txBody>
                    <a:bodyPr/>
                    <a:lstStyle/>
                    <a:p>
                      <a:r>
                        <a:rPr lang="en-US" dirty="0" smtClean="0"/>
                        <a:t>In case of misrepresentation,</a:t>
                      </a:r>
                      <a:r>
                        <a:rPr lang="en-US" baseline="0" dirty="0" smtClean="0"/>
                        <a:t> your belief is honest</a:t>
                      </a:r>
                      <a:endParaRPr lang="en-US" dirty="0"/>
                    </a:p>
                  </a:txBody>
                  <a:tcPr/>
                </a:tc>
              </a:tr>
              <a:tr h="914400">
                <a:tc>
                  <a:txBody>
                    <a:bodyPr/>
                    <a:lstStyle/>
                    <a:p>
                      <a:r>
                        <a:rPr lang="en-US" dirty="0" smtClean="0"/>
                        <a:t>3) Different Rights</a:t>
                      </a:r>
                      <a:endParaRPr lang="en-US" dirty="0"/>
                    </a:p>
                  </a:txBody>
                  <a:tcPr/>
                </a:tc>
                <a:tc>
                  <a:txBody>
                    <a:bodyPr/>
                    <a:lstStyle/>
                    <a:p>
                      <a:r>
                        <a:rPr lang="en-US" dirty="0" smtClean="0"/>
                        <a:t>Can sue for the damage</a:t>
                      </a:r>
                      <a:endParaRPr lang="en-US" dirty="0"/>
                    </a:p>
                  </a:txBody>
                  <a:tcPr/>
                </a:tc>
                <a:tc>
                  <a:txBody>
                    <a:bodyPr/>
                    <a:lstStyle/>
                    <a:p>
                      <a:r>
                        <a:rPr lang="en-US" dirty="0" smtClean="0"/>
                        <a:t>Can’t sue for the damage</a:t>
                      </a:r>
                      <a:endParaRPr lang="en-US" dirty="0"/>
                    </a:p>
                  </a:txBody>
                  <a:tcPr/>
                </a:tc>
              </a:tr>
              <a:tr h="990600">
                <a:tc>
                  <a:txBody>
                    <a:bodyPr/>
                    <a:lstStyle/>
                    <a:p>
                      <a:r>
                        <a:rPr lang="en-US" dirty="0" smtClean="0"/>
                        <a:t>4) Different Defense</a:t>
                      </a:r>
                      <a:endParaRPr lang="en-US" dirty="0"/>
                    </a:p>
                  </a:txBody>
                  <a:tcPr/>
                </a:tc>
                <a:tc>
                  <a:txBody>
                    <a:bodyPr/>
                    <a:lstStyle/>
                    <a:p>
                      <a:r>
                        <a:rPr lang="en-US" dirty="0" smtClean="0"/>
                        <a:t>Can sue against</a:t>
                      </a:r>
                      <a:r>
                        <a:rPr lang="en-US" baseline="0" dirty="0" smtClean="0"/>
                        <a:t> </a:t>
                      </a:r>
                      <a:r>
                        <a:rPr lang="en-US" dirty="0" smtClean="0"/>
                        <a:t>other party</a:t>
                      </a:r>
                      <a:endParaRPr lang="en-US" dirty="0"/>
                    </a:p>
                  </a:txBody>
                  <a:tcPr/>
                </a:tc>
                <a:tc>
                  <a:txBody>
                    <a:bodyPr/>
                    <a:lstStyle/>
                    <a:p>
                      <a:r>
                        <a:rPr lang="en-US" dirty="0" smtClean="0"/>
                        <a:t>If the other party discovers the truth,</a:t>
                      </a:r>
                      <a:r>
                        <a:rPr lang="en-US" baseline="0" dirty="0" smtClean="0"/>
                        <a:t> the contract can’t be avoided</a:t>
                      </a:r>
                      <a:endParaRPr lang="en-US" dirty="0"/>
                    </a:p>
                  </a:txBody>
                  <a:tcPr/>
                </a:tc>
              </a:tr>
            </a:tbl>
          </a:graphicData>
        </a:graphic>
      </p:graphicFrame>
      <p:sp>
        <p:nvSpPr>
          <p:cNvPr id="3" name="Title 2"/>
          <p:cNvSpPr>
            <a:spLocks noGrp="1"/>
          </p:cNvSpPr>
          <p:nvPr>
            <p:ph type="title"/>
          </p:nvPr>
        </p:nvSpPr>
        <p:spPr/>
        <p:txBody>
          <a:bodyPr/>
          <a:lstStyle/>
          <a:p>
            <a:r>
              <a:rPr lang="en-US" sz="2000" dirty="0" smtClean="0"/>
              <a:t>Distinction between fraud and misrepresentation</a:t>
            </a:r>
            <a:endParaRPr lang="en-US" sz="2000" dirty="0"/>
          </a:p>
        </p:txBody>
      </p:sp>
    </p:spTree>
    <p:extLst>
      <p:ext uri="{BB962C8B-B14F-4D97-AF65-F5344CB8AC3E}">
        <p14:creationId xmlns:p14="http://schemas.microsoft.com/office/powerpoint/2010/main" val="3294455976"/>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a:xfrm>
            <a:off x="381000" y="838200"/>
            <a:ext cx="8381260" cy="4825753"/>
          </a:xfrm>
        </p:spPr>
        <p:txBody>
          <a:bodyPr/>
          <a:lstStyle/>
          <a:p>
            <a:r>
              <a:rPr lang="en-US" cap="none" dirty="0" smtClean="0">
                <a:solidFill>
                  <a:schemeClr val="accent1">
                    <a:lumMod val="50000"/>
                  </a:schemeClr>
                </a:solidFill>
                <a:latin typeface="Algerian" pitchFamily="82" charset="0"/>
              </a:rPr>
              <a:t/>
            </a:r>
            <a:br>
              <a:rPr lang="en-US" cap="none" dirty="0" smtClean="0">
                <a:solidFill>
                  <a:schemeClr val="accent1">
                    <a:lumMod val="50000"/>
                  </a:schemeClr>
                </a:solidFill>
                <a:latin typeface="Algerian" pitchFamily="82" charset="0"/>
              </a:rPr>
            </a:br>
            <a:r>
              <a:rPr lang="en-US" cap="none" dirty="0">
                <a:solidFill>
                  <a:schemeClr val="accent1">
                    <a:lumMod val="50000"/>
                  </a:schemeClr>
                </a:solidFill>
                <a:latin typeface="Algerian" pitchFamily="82" charset="0"/>
              </a:rPr>
              <a:t> </a:t>
            </a:r>
            <a:r>
              <a:rPr lang="en-US" cap="none" dirty="0" smtClean="0">
                <a:solidFill>
                  <a:schemeClr val="accent1">
                    <a:lumMod val="50000"/>
                  </a:schemeClr>
                </a:solidFill>
                <a:latin typeface="Algerian" pitchFamily="82" charset="0"/>
              </a:rPr>
              <a:t>Thank You</a:t>
            </a:r>
            <a:endParaRPr lang="en-US" cap="none" dirty="0">
              <a:solidFill>
                <a:schemeClr val="accent1">
                  <a:lumMod val="50000"/>
                </a:schemeClr>
              </a:solidFill>
              <a:latin typeface="Algerian" pitchFamily="82" charset="0"/>
            </a:endParaRPr>
          </a:p>
        </p:txBody>
      </p:sp>
    </p:spTree>
    <p:extLst>
      <p:ext uri="{BB962C8B-B14F-4D97-AF65-F5344CB8AC3E}">
        <p14:creationId xmlns:p14="http://schemas.microsoft.com/office/powerpoint/2010/main" val="13085890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800" dirty="0" smtClean="0"/>
              <a:t>An Agreement is valid only when it is the result of the “free consent” of all the parties to it. Section 13 of the act defines the meaning of the term ‘consent’ and Section 14 specifies under what circumstances consent is ‘free’. So basically, a contract without free consent is voidable contract. To make a contract valid not only consent is necessary but the consent should also be free. </a:t>
            </a:r>
            <a:endParaRPr lang="en-US" sz="1800" dirty="0"/>
          </a:p>
        </p:txBody>
      </p:sp>
      <p:sp>
        <p:nvSpPr>
          <p:cNvPr id="2" name="Title 1"/>
          <p:cNvSpPr>
            <a:spLocks noGrp="1"/>
          </p:cNvSpPr>
          <p:nvPr>
            <p:ph type="title"/>
          </p:nvPr>
        </p:nvSpPr>
        <p:spPr/>
        <p:txBody>
          <a:bodyPr/>
          <a:lstStyle/>
          <a:p>
            <a:r>
              <a:rPr lang="en-US" sz="2000" dirty="0" smtClean="0"/>
              <a:t>Free Consent</a:t>
            </a:r>
            <a:endParaRPr lang="en-US" sz="2000" dirty="0"/>
          </a:p>
        </p:txBody>
      </p:sp>
    </p:spTree>
    <p:extLst>
      <p:ext uri="{BB962C8B-B14F-4D97-AF65-F5344CB8AC3E}">
        <p14:creationId xmlns:p14="http://schemas.microsoft.com/office/powerpoint/2010/main" val="359484536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p:cNvSpPr>
            <a:spLocks noGrp="1"/>
          </p:cNvSpPr>
          <p:nvPr>
            <p:ph idx="1"/>
          </p:nvPr>
        </p:nvSpPr>
        <p:spPr/>
        <p:txBody>
          <a:bodyPr/>
          <a:lstStyle/>
          <a:p>
            <a:endParaRPr lang="en-US" dirty="0"/>
          </a:p>
        </p:txBody>
      </p:sp>
      <p:sp>
        <p:nvSpPr>
          <p:cNvPr id="19" name="Title 18"/>
          <p:cNvSpPr>
            <a:spLocks noGrp="1"/>
          </p:cNvSpPr>
          <p:nvPr>
            <p:ph type="title"/>
          </p:nvPr>
        </p:nvSpPr>
        <p:spPr/>
        <p:txBody>
          <a:bodyPr/>
          <a:lstStyle/>
          <a:p>
            <a:r>
              <a:rPr lang="en-US" sz="2000" cap="none" dirty="0" smtClean="0"/>
              <a:t>SECTION 13 SAYS THE CONSENT IS SAID TO BE FREE WHEN IT IS NOT CAUSED BY ANY OF THE FOLLOWING:</a:t>
            </a:r>
            <a:endParaRPr lang="en-US" sz="2000" cap="none" dirty="0"/>
          </a:p>
        </p:txBody>
      </p:sp>
      <p:sp>
        <p:nvSpPr>
          <p:cNvPr id="4" name="Rounded Rectangle 3"/>
          <p:cNvSpPr/>
          <p:nvPr/>
        </p:nvSpPr>
        <p:spPr>
          <a:xfrm>
            <a:off x="3657600" y="2151797"/>
            <a:ext cx="1905000" cy="1371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Flaw in consent</a:t>
            </a:r>
            <a:endParaRPr lang="en-US" sz="1400" dirty="0"/>
          </a:p>
        </p:txBody>
      </p:sp>
      <p:sp>
        <p:nvSpPr>
          <p:cNvPr id="52" name="Rounded Rectangle 51"/>
          <p:cNvSpPr/>
          <p:nvPr/>
        </p:nvSpPr>
        <p:spPr>
          <a:xfrm>
            <a:off x="381000" y="4343401"/>
            <a:ext cx="1981200" cy="160020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Coercion</a:t>
            </a:r>
            <a:endParaRPr lang="en-US" sz="1400" dirty="0"/>
          </a:p>
        </p:txBody>
      </p:sp>
      <p:sp>
        <p:nvSpPr>
          <p:cNvPr id="61" name="Rounded Rectangle 60"/>
          <p:cNvSpPr/>
          <p:nvPr/>
        </p:nvSpPr>
        <p:spPr>
          <a:xfrm>
            <a:off x="2590800" y="4329753"/>
            <a:ext cx="1904999" cy="160020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Undue Influence</a:t>
            </a:r>
            <a:endParaRPr lang="en-US" sz="1400" dirty="0"/>
          </a:p>
        </p:txBody>
      </p:sp>
      <p:sp>
        <p:nvSpPr>
          <p:cNvPr id="62" name="Rounded Rectangle 61"/>
          <p:cNvSpPr/>
          <p:nvPr/>
        </p:nvSpPr>
        <p:spPr>
          <a:xfrm>
            <a:off x="6858000" y="4343400"/>
            <a:ext cx="1676400" cy="160020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Fraud</a:t>
            </a:r>
            <a:endParaRPr lang="en-US" sz="1400" dirty="0"/>
          </a:p>
        </p:txBody>
      </p:sp>
      <p:sp>
        <p:nvSpPr>
          <p:cNvPr id="65" name="Rounded Rectangle 64"/>
          <p:cNvSpPr/>
          <p:nvPr/>
        </p:nvSpPr>
        <p:spPr>
          <a:xfrm>
            <a:off x="4781550" y="4343402"/>
            <a:ext cx="1847850" cy="1600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smtClean="0"/>
              <a:t>Misrepresentation</a:t>
            </a:r>
          </a:p>
        </p:txBody>
      </p:sp>
      <p:cxnSp>
        <p:nvCxnSpPr>
          <p:cNvPr id="76" name="Straight Connector 75"/>
          <p:cNvCxnSpPr/>
          <p:nvPr/>
        </p:nvCxnSpPr>
        <p:spPr>
          <a:xfrm>
            <a:off x="4610100" y="3523397"/>
            <a:ext cx="0" cy="362803"/>
          </a:xfrm>
          <a:prstGeom prst="line">
            <a:avLst/>
          </a:prstGeom>
        </p:spPr>
        <p:style>
          <a:lnRef idx="1">
            <a:schemeClr val="accent4"/>
          </a:lnRef>
          <a:fillRef idx="0">
            <a:schemeClr val="accent4"/>
          </a:fillRef>
          <a:effectRef idx="0">
            <a:schemeClr val="accent4"/>
          </a:effectRef>
          <a:fontRef idx="minor">
            <a:schemeClr val="tx1"/>
          </a:fontRef>
        </p:style>
      </p:cxnSp>
      <p:cxnSp>
        <p:nvCxnSpPr>
          <p:cNvPr id="81" name="Straight Connector 80"/>
          <p:cNvCxnSpPr/>
          <p:nvPr/>
        </p:nvCxnSpPr>
        <p:spPr>
          <a:xfrm flipH="1">
            <a:off x="1371600" y="3886200"/>
            <a:ext cx="3238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a:endCxn id="52" idx="0"/>
          </p:cNvCxnSpPr>
          <p:nvPr/>
        </p:nvCxnSpPr>
        <p:spPr>
          <a:xfrm>
            <a:off x="1371600" y="3886200"/>
            <a:ext cx="0" cy="457201"/>
          </a:xfrm>
          <a:prstGeom prst="line">
            <a:avLst/>
          </a:prstGeom>
        </p:spPr>
        <p:style>
          <a:lnRef idx="1">
            <a:schemeClr val="accent4"/>
          </a:lnRef>
          <a:fillRef idx="0">
            <a:schemeClr val="accent4"/>
          </a:fillRef>
          <a:effectRef idx="0">
            <a:schemeClr val="accent4"/>
          </a:effectRef>
          <a:fontRef idx="minor">
            <a:schemeClr val="tx1"/>
          </a:fontRef>
        </p:style>
      </p:cxnSp>
      <p:cxnSp>
        <p:nvCxnSpPr>
          <p:cNvPr id="88" name="Straight Connector 87"/>
          <p:cNvCxnSpPr>
            <a:endCxn id="61" idx="0"/>
          </p:cNvCxnSpPr>
          <p:nvPr/>
        </p:nvCxnSpPr>
        <p:spPr>
          <a:xfrm>
            <a:off x="3543299" y="3886200"/>
            <a:ext cx="1" cy="443553"/>
          </a:xfrm>
          <a:prstGeom prst="line">
            <a:avLst/>
          </a:prstGeom>
        </p:spPr>
        <p:style>
          <a:lnRef idx="1">
            <a:schemeClr val="accent4"/>
          </a:lnRef>
          <a:fillRef idx="0">
            <a:schemeClr val="accent4"/>
          </a:fillRef>
          <a:effectRef idx="0">
            <a:schemeClr val="accent4"/>
          </a:effectRef>
          <a:fontRef idx="minor">
            <a:schemeClr val="tx1"/>
          </a:fontRef>
        </p:style>
      </p:cxnSp>
      <p:cxnSp>
        <p:nvCxnSpPr>
          <p:cNvPr id="90" name="Straight Connector 89"/>
          <p:cNvCxnSpPr/>
          <p:nvPr/>
        </p:nvCxnSpPr>
        <p:spPr>
          <a:xfrm>
            <a:off x="1371600" y="3886200"/>
            <a:ext cx="632460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92" name="Straight Connector 91"/>
          <p:cNvCxnSpPr>
            <a:endCxn id="62" idx="0"/>
          </p:cNvCxnSpPr>
          <p:nvPr/>
        </p:nvCxnSpPr>
        <p:spPr>
          <a:xfrm>
            <a:off x="7696200" y="3886200"/>
            <a:ext cx="0" cy="457200"/>
          </a:xfrm>
          <a:prstGeom prst="line">
            <a:avLst/>
          </a:prstGeom>
        </p:spPr>
        <p:style>
          <a:lnRef idx="1">
            <a:schemeClr val="accent4"/>
          </a:lnRef>
          <a:fillRef idx="0">
            <a:schemeClr val="accent4"/>
          </a:fillRef>
          <a:effectRef idx="0">
            <a:schemeClr val="accent4"/>
          </a:effectRef>
          <a:fontRef idx="minor">
            <a:schemeClr val="tx1"/>
          </a:fontRef>
        </p:style>
      </p:cxnSp>
      <p:cxnSp>
        <p:nvCxnSpPr>
          <p:cNvPr id="94" name="Straight Connector 93"/>
          <p:cNvCxnSpPr>
            <a:endCxn id="65" idx="0"/>
          </p:cNvCxnSpPr>
          <p:nvPr/>
        </p:nvCxnSpPr>
        <p:spPr>
          <a:xfrm>
            <a:off x="5705475" y="3886200"/>
            <a:ext cx="0" cy="457202"/>
          </a:xfrm>
          <a:prstGeom prst="line">
            <a:avLst/>
          </a:prstGeom>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60166529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800" b="1" i="1" dirty="0" smtClean="0"/>
              <a:t>Definition: </a:t>
            </a:r>
            <a:r>
              <a:rPr lang="en-US" sz="1800" dirty="0" smtClean="0"/>
              <a:t>Coercion is the committing or threating to commit, any act forbidden by the Indian Penal Code, or unlawful detaining, or threatening to detain, any property, to the prejudice of any person whatever with the intention of causing any person to enter into an agreement.</a:t>
            </a:r>
          </a:p>
          <a:p>
            <a:r>
              <a:rPr lang="en-US" sz="1800" b="1" i="1" dirty="0" smtClean="0"/>
              <a:t>Features or Requisites:</a:t>
            </a:r>
          </a:p>
          <a:p>
            <a:pPr marL="45720" indent="0">
              <a:buNone/>
            </a:pPr>
            <a:r>
              <a:rPr lang="en-US" sz="1800" dirty="0"/>
              <a:t> </a:t>
            </a:r>
            <a:r>
              <a:rPr lang="en-US" sz="1800" dirty="0" smtClean="0"/>
              <a:t>  1) Coercion means (i) committing or threating to commit an act forbidden by the Indian Penal Code, or (ii) the unlawful detaining or threatening to detain any property    </a:t>
            </a:r>
          </a:p>
          <a:p>
            <a:pPr marL="45720" indent="0">
              <a:buNone/>
            </a:pPr>
            <a:r>
              <a:rPr lang="en-US" sz="1800" dirty="0"/>
              <a:t> </a:t>
            </a:r>
            <a:r>
              <a:rPr lang="en-US" sz="1800" dirty="0" smtClean="0"/>
              <a:t>  2) The act, constituting coercion, must be directed at any person and not necessarily at the other party to the agreement</a:t>
            </a:r>
          </a:p>
          <a:p>
            <a:pPr marL="45720" indent="0">
              <a:buNone/>
            </a:pPr>
            <a:r>
              <a:rPr lang="en-US" sz="1800" dirty="0"/>
              <a:t> </a:t>
            </a:r>
            <a:r>
              <a:rPr lang="en-US" sz="1800" dirty="0" smtClean="0"/>
              <a:t>   3) The act</a:t>
            </a:r>
            <a:r>
              <a:rPr lang="en-US" sz="1800" dirty="0"/>
              <a:t>, constituting coercion, must </a:t>
            </a:r>
            <a:r>
              <a:rPr lang="en-US" sz="1800" dirty="0" smtClean="0"/>
              <a:t>have been or threatened with the intention of causing any person to enter into an agreement.</a:t>
            </a:r>
          </a:p>
          <a:p>
            <a:pPr marL="45720" indent="0">
              <a:buNone/>
            </a:pPr>
            <a:r>
              <a:rPr lang="en-US" sz="1800" dirty="0"/>
              <a:t> </a:t>
            </a:r>
            <a:r>
              <a:rPr lang="en-US" sz="1800" dirty="0" smtClean="0"/>
              <a:t>   4) It doesn’t matter whether the Indian Penal Code is or isn’t in force in the place where the coercion is employed.  </a:t>
            </a:r>
            <a:endParaRPr lang="en-US" sz="1800" dirty="0"/>
          </a:p>
        </p:txBody>
      </p:sp>
      <p:sp>
        <p:nvSpPr>
          <p:cNvPr id="2" name="Title 1"/>
          <p:cNvSpPr>
            <a:spLocks noGrp="1"/>
          </p:cNvSpPr>
          <p:nvPr>
            <p:ph type="title"/>
          </p:nvPr>
        </p:nvSpPr>
        <p:spPr/>
        <p:txBody>
          <a:bodyPr/>
          <a:lstStyle/>
          <a:p>
            <a:r>
              <a:rPr lang="en-US" sz="2000" cap="none" dirty="0" smtClean="0"/>
              <a:t>COERCION</a:t>
            </a:r>
            <a:endParaRPr lang="en-US" sz="2000" cap="none" dirty="0"/>
          </a:p>
        </p:txBody>
      </p:sp>
    </p:spTree>
    <p:extLst>
      <p:ext uri="{BB962C8B-B14F-4D97-AF65-F5344CB8AC3E}">
        <p14:creationId xmlns:p14="http://schemas.microsoft.com/office/powerpoint/2010/main" val="3410095313"/>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b="1" i="1" dirty="0"/>
              <a:t>E</a:t>
            </a:r>
            <a:r>
              <a:rPr lang="en-US" sz="1800" b="1" i="1" dirty="0" smtClean="0"/>
              <a:t>xample</a:t>
            </a:r>
            <a:r>
              <a:rPr lang="en-US" sz="1800" b="1" i="1" dirty="0"/>
              <a:t>: </a:t>
            </a:r>
            <a:endParaRPr lang="en-US" sz="1800" b="1" i="1" dirty="0" smtClean="0"/>
          </a:p>
          <a:p>
            <a:pPr marL="45720" indent="0">
              <a:buNone/>
            </a:pPr>
            <a:r>
              <a:rPr lang="en-US" sz="1800" dirty="0" smtClean="0"/>
              <a:t>(i) P </a:t>
            </a:r>
            <a:r>
              <a:rPr lang="en-US" sz="1800" dirty="0"/>
              <a:t>threatens to shoot Q if he doesn’t let out his house to P, and Q agrees to do so. </a:t>
            </a:r>
            <a:endParaRPr lang="en-US" sz="1800" dirty="0" smtClean="0"/>
          </a:p>
          <a:p>
            <a:endParaRPr lang="en-US" sz="1800" dirty="0"/>
          </a:p>
          <a:p>
            <a:pPr marL="45720" indent="0">
              <a:buNone/>
            </a:pPr>
            <a:r>
              <a:rPr lang="en-US" sz="1800" dirty="0" smtClean="0"/>
              <a:t>(ii) P </a:t>
            </a:r>
            <a:r>
              <a:rPr lang="en-US" sz="1800" dirty="0"/>
              <a:t>threatens to shoot Q if R doesn’t let out his house to P and R agrees to do so.</a:t>
            </a:r>
          </a:p>
        </p:txBody>
      </p:sp>
      <p:sp>
        <p:nvSpPr>
          <p:cNvPr id="3" name="Title 2"/>
          <p:cNvSpPr>
            <a:spLocks noGrp="1"/>
          </p:cNvSpPr>
          <p:nvPr>
            <p:ph type="title"/>
          </p:nvPr>
        </p:nvSpPr>
        <p:spPr/>
        <p:txBody>
          <a:bodyPr/>
          <a:lstStyle/>
          <a:p>
            <a:r>
              <a:rPr lang="en-US" sz="2000" dirty="0"/>
              <a:t>COERCION</a:t>
            </a:r>
          </a:p>
        </p:txBody>
      </p:sp>
    </p:spTree>
    <p:extLst>
      <p:ext uri="{BB962C8B-B14F-4D97-AF65-F5344CB8AC3E}">
        <p14:creationId xmlns:p14="http://schemas.microsoft.com/office/powerpoint/2010/main" val="52608221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b="1" i="1" dirty="0" smtClean="0"/>
              <a:t>Prosecution: </a:t>
            </a:r>
            <a:r>
              <a:rPr lang="en-US" sz="1800" dirty="0" smtClean="0"/>
              <a:t>A threat to prosecute a man or to file a suit against him doesn’t constitute coercion because it is not forbidden by the Indian Penal Code.</a:t>
            </a:r>
          </a:p>
          <a:p>
            <a:r>
              <a:rPr lang="en-US" sz="1800" b="1" i="1" dirty="0" smtClean="0"/>
              <a:t>High Prices and High Interest Rates: </a:t>
            </a:r>
            <a:r>
              <a:rPr lang="en-US" sz="1800" dirty="0" smtClean="0"/>
              <a:t>It isn’t coercion to charge high prices or high interest rates because such acts are not forbidden by the Indian Penal Code.</a:t>
            </a:r>
          </a:p>
          <a:p>
            <a:r>
              <a:rPr lang="en-US" sz="1800" b="1" i="1" dirty="0" smtClean="0"/>
              <a:t>A Threat to Commit Suicide: </a:t>
            </a:r>
            <a:r>
              <a:rPr lang="en-US" sz="1800" dirty="0" smtClean="0"/>
              <a:t>Consent to an agreement may be obtained by threatening to commit suicide e.g., by a fast to death. Suicide is not punishable by the law; only the attempt to commit suicide is punishable. Therefore, suicide is not a crime and the threat to commit suicide is not coercion.</a:t>
            </a:r>
          </a:p>
          <a:p>
            <a:pPr marL="45720" indent="0">
              <a:buNone/>
            </a:pPr>
            <a:r>
              <a:rPr lang="en-US" sz="1800" dirty="0"/>
              <a:t> </a:t>
            </a:r>
            <a:r>
              <a:rPr lang="en-US" sz="1800" dirty="0" smtClean="0"/>
              <a:t>       </a:t>
            </a:r>
          </a:p>
          <a:p>
            <a:pPr marL="45720" indent="0">
              <a:buNone/>
            </a:pPr>
            <a:endParaRPr lang="en-US" dirty="0"/>
          </a:p>
        </p:txBody>
      </p:sp>
      <p:sp>
        <p:nvSpPr>
          <p:cNvPr id="2" name="Title 1"/>
          <p:cNvSpPr>
            <a:spLocks noGrp="1"/>
          </p:cNvSpPr>
          <p:nvPr>
            <p:ph type="title"/>
          </p:nvPr>
        </p:nvSpPr>
        <p:spPr/>
        <p:txBody>
          <a:bodyPr/>
          <a:lstStyle/>
          <a:p>
            <a:r>
              <a:rPr lang="en-US" sz="2000" dirty="0" smtClean="0"/>
              <a:t>Consequences of coercion</a:t>
            </a:r>
            <a:endParaRPr lang="en-US" sz="2000" dirty="0"/>
          </a:p>
        </p:txBody>
      </p:sp>
    </p:spTree>
    <p:extLst>
      <p:ext uri="{BB962C8B-B14F-4D97-AF65-F5344CB8AC3E}">
        <p14:creationId xmlns:p14="http://schemas.microsoft.com/office/powerpoint/2010/main" val="804729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800" b="1" i="1" dirty="0" smtClean="0"/>
              <a:t>Definition: </a:t>
            </a:r>
            <a:r>
              <a:rPr lang="en-US" sz="1800" dirty="0" smtClean="0"/>
              <a:t>A contract is said to be induced by undue influence where, (i) one of the parties is in a position to dominate the will of the other and (ii) he uses the position to obtain an unfair advantage over the other.</a:t>
            </a:r>
          </a:p>
          <a:p>
            <a:r>
              <a:rPr lang="en-US" sz="1800" b="1" i="1" dirty="0" smtClean="0"/>
              <a:t>Presumptions: </a:t>
            </a:r>
          </a:p>
          <a:p>
            <a:pPr marL="388620" indent="-342900">
              <a:buAutoNum type="arabicParenR"/>
            </a:pPr>
            <a:r>
              <a:rPr lang="en-US" sz="1800" dirty="0" smtClean="0"/>
              <a:t>Where one party holds a real or apparent authority over the other or where he stands in a fiduciary relationship to the other. Fiduciary relationship means a relationship of mutual trust and confidence. Such as: relationship between father and son, guardian and ward, doctor and patient etc. </a:t>
            </a:r>
          </a:p>
          <a:p>
            <a:pPr marL="388620" indent="-342900">
              <a:buAutoNum type="arabicParenR"/>
            </a:pPr>
            <a:r>
              <a:rPr lang="en-US" sz="1800" dirty="0"/>
              <a:t> </a:t>
            </a:r>
            <a:r>
              <a:rPr lang="en-US" sz="1800" dirty="0" smtClean="0"/>
              <a:t>Where a party makes a contract with a person whose mental capacity is temporarily or permanently affected by reason of age, illness or mental or bodily distress.</a:t>
            </a:r>
          </a:p>
          <a:p>
            <a:pPr marL="45720" indent="0">
              <a:buNone/>
            </a:pPr>
            <a:endParaRPr lang="en-US" sz="1600" dirty="0"/>
          </a:p>
        </p:txBody>
      </p:sp>
      <p:sp>
        <p:nvSpPr>
          <p:cNvPr id="2" name="Title 1"/>
          <p:cNvSpPr>
            <a:spLocks noGrp="1"/>
          </p:cNvSpPr>
          <p:nvPr>
            <p:ph type="title"/>
          </p:nvPr>
        </p:nvSpPr>
        <p:spPr/>
        <p:txBody>
          <a:bodyPr/>
          <a:lstStyle/>
          <a:p>
            <a:r>
              <a:rPr lang="en-US" sz="2000" dirty="0" smtClean="0"/>
              <a:t>Undue influence</a:t>
            </a:r>
            <a:endParaRPr lang="en-US" sz="2000" dirty="0"/>
          </a:p>
        </p:txBody>
      </p:sp>
    </p:spTree>
    <p:extLst>
      <p:ext uri="{BB962C8B-B14F-4D97-AF65-F5344CB8AC3E}">
        <p14:creationId xmlns:p14="http://schemas.microsoft.com/office/powerpoint/2010/main" val="42739748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800" b="1" i="1" dirty="0" smtClean="0"/>
              <a:t>Examples: </a:t>
            </a:r>
          </a:p>
          <a:p>
            <a:pPr marL="45720" indent="0">
              <a:buNone/>
            </a:pPr>
            <a:r>
              <a:rPr lang="en-US" sz="1800" dirty="0" smtClean="0"/>
              <a:t>(i) F having advanced money to his son B during his minority, upon B’s coming of age obtains by misuse of parental influence, a bond from B for greater amount than the sum advanced. F employs undue influence.</a:t>
            </a:r>
          </a:p>
        </p:txBody>
      </p:sp>
      <p:sp>
        <p:nvSpPr>
          <p:cNvPr id="2" name="Title 1"/>
          <p:cNvSpPr>
            <a:spLocks noGrp="1"/>
          </p:cNvSpPr>
          <p:nvPr>
            <p:ph type="title"/>
          </p:nvPr>
        </p:nvSpPr>
        <p:spPr/>
        <p:txBody>
          <a:bodyPr/>
          <a:lstStyle/>
          <a:p>
            <a:r>
              <a:rPr lang="en-US" sz="2000" dirty="0"/>
              <a:t>Undue influence</a:t>
            </a:r>
          </a:p>
        </p:txBody>
      </p:sp>
    </p:spTree>
    <p:extLst>
      <p:ext uri="{BB962C8B-B14F-4D97-AF65-F5344CB8AC3E}">
        <p14:creationId xmlns:p14="http://schemas.microsoft.com/office/powerpoint/2010/main" val="1715669256"/>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b="1" i="1" dirty="0" smtClean="0"/>
              <a:t>When suspected:</a:t>
            </a:r>
          </a:p>
          <a:p>
            <a:pPr marL="45720" indent="0">
              <a:buNone/>
            </a:pPr>
            <a:endParaRPr lang="en-US" sz="1800" dirty="0" smtClean="0"/>
          </a:p>
          <a:p>
            <a:pPr marL="560070" indent="-514350">
              <a:buAutoNum type="romanLcParenBoth"/>
            </a:pPr>
            <a:r>
              <a:rPr lang="en-US" sz="1800" dirty="0" smtClean="0"/>
              <a:t>Inadequacy of consideration</a:t>
            </a:r>
          </a:p>
          <a:p>
            <a:pPr marL="560070" indent="-514350">
              <a:buAutoNum type="romanLcParenBoth"/>
            </a:pPr>
            <a:r>
              <a:rPr lang="en-US" sz="1800" dirty="0" smtClean="0"/>
              <a:t>Fiduciary relationship between the parties</a:t>
            </a:r>
          </a:p>
          <a:p>
            <a:pPr marL="560070" indent="-514350">
              <a:buAutoNum type="romanLcParenBoth"/>
            </a:pPr>
            <a:r>
              <a:rPr lang="en-US" sz="1800" dirty="0" smtClean="0"/>
              <a:t>Inequality between the parties as regards age, intelligence, social status etc.</a:t>
            </a:r>
          </a:p>
          <a:p>
            <a:pPr marL="560070" indent="-514350">
              <a:buFont typeface="Wingdings 2" pitchFamily="18" charset="2"/>
              <a:buAutoNum type="romanLcParenBoth"/>
            </a:pPr>
            <a:r>
              <a:rPr lang="en-US" sz="1800" dirty="0" smtClean="0"/>
              <a:t>Absence of independent advisors for the weaker party.</a:t>
            </a:r>
          </a:p>
          <a:p>
            <a:pPr marL="560070" indent="-514350">
              <a:buAutoNum type="romanLcParenBoth"/>
            </a:pPr>
            <a:r>
              <a:rPr lang="en-US" sz="1800" dirty="0" smtClean="0"/>
              <a:t>Unconscionable bargain</a:t>
            </a:r>
            <a:endParaRPr lang="en-US" sz="1800" dirty="0"/>
          </a:p>
        </p:txBody>
      </p:sp>
      <p:sp>
        <p:nvSpPr>
          <p:cNvPr id="3" name="Title 2"/>
          <p:cNvSpPr>
            <a:spLocks noGrp="1"/>
          </p:cNvSpPr>
          <p:nvPr>
            <p:ph type="title"/>
          </p:nvPr>
        </p:nvSpPr>
        <p:spPr/>
        <p:txBody>
          <a:bodyPr/>
          <a:lstStyle/>
          <a:p>
            <a:r>
              <a:rPr lang="en-US" sz="2000" dirty="0"/>
              <a:t>Undue influence</a:t>
            </a:r>
          </a:p>
        </p:txBody>
      </p:sp>
    </p:spTree>
    <p:extLst>
      <p:ext uri="{BB962C8B-B14F-4D97-AF65-F5344CB8AC3E}">
        <p14:creationId xmlns:p14="http://schemas.microsoft.com/office/powerpoint/2010/main" val="25815821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276</TotalTime>
  <Words>1392</Words>
  <Application>Microsoft Office PowerPoint</Application>
  <PresentationFormat>On-screen Show (4:3)</PresentationFormat>
  <Paragraphs>98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Algerian</vt:lpstr>
      <vt:lpstr>Calibri</vt:lpstr>
      <vt:lpstr>Franklin Gothic Medium</vt:lpstr>
      <vt:lpstr>Wingdings</vt:lpstr>
      <vt:lpstr>Wingdings 2</vt:lpstr>
      <vt:lpstr>Grid</vt:lpstr>
      <vt:lpstr>Free Consent</vt:lpstr>
      <vt:lpstr>Free Consent</vt:lpstr>
      <vt:lpstr>SECTION 13 SAYS THE CONSENT IS SAID TO BE FREE WHEN IT IS NOT CAUSED BY ANY OF THE FOLLOWING:</vt:lpstr>
      <vt:lpstr>COERCION</vt:lpstr>
      <vt:lpstr>COERCION</vt:lpstr>
      <vt:lpstr>Consequences of coercion</vt:lpstr>
      <vt:lpstr>Undue influence</vt:lpstr>
      <vt:lpstr>Undue influence</vt:lpstr>
      <vt:lpstr>Undue influence</vt:lpstr>
      <vt:lpstr>Undue influence</vt:lpstr>
      <vt:lpstr>Difference between undue Influence and coercion</vt:lpstr>
      <vt:lpstr>Misrepresentation</vt:lpstr>
      <vt:lpstr>Consequences of misrepresentation</vt:lpstr>
      <vt:lpstr>Fraud</vt:lpstr>
      <vt:lpstr>Can silence be fraudulent?</vt:lpstr>
      <vt:lpstr>Distinction between fraud and misrepresentation</vt:lpstr>
      <vt:lpstr>  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Consent</dc:title>
  <dc:creator>User</dc:creator>
  <cp:lastModifiedBy>Lenovo</cp:lastModifiedBy>
  <cp:revision>45</cp:revision>
  <dcterms:created xsi:type="dcterms:W3CDTF">2020-04-21T11:35:05Z</dcterms:created>
  <dcterms:modified xsi:type="dcterms:W3CDTF">2020-04-26T17:24:39Z</dcterms:modified>
</cp:coreProperties>
</file>