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55078"/>
            <a:ext cx="9144000" cy="502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3609340"/>
          </a:xfrm>
          <a:custGeom>
            <a:avLst/>
            <a:gdLst/>
            <a:ahLst/>
            <a:cxnLst/>
            <a:rect l="l" t="t" r="r" b="b"/>
            <a:pathLst>
              <a:path w="9144000" h="3609340">
                <a:moveTo>
                  <a:pt x="9144000" y="0"/>
                </a:moveTo>
                <a:lnTo>
                  <a:pt x="0" y="0"/>
                </a:lnTo>
                <a:lnTo>
                  <a:pt x="0" y="3608831"/>
                </a:lnTo>
                <a:lnTo>
                  <a:pt x="9144000" y="3608831"/>
                </a:lnTo>
                <a:lnTo>
                  <a:pt x="9144000" y="0"/>
                </a:lnTo>
                <a:close/>
              </a:path>
            </a:pathLst>
          </a:custGeom>
          <a:solidFill>
            <a:srgbClr val="0E12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55078"/>
            <a:ext cx="9144000" cy="50291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481" y="636168"/>
            <a:ext cx="8959037" cy="2112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5425" y="1779651"/>
            <a:ext cx="8308975" cy="452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24015"/>
            <a:ext cx="9144000" cy="633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335279"/>
            <a:ext cx="2572512" cy="7071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14600" y="1492572"/>
            <a:ext cx="4876800" cy="3872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275"/>
              </a:lnSpc>
              <a:spcBef>
                <a:spcPts val="100"/>
              </a:spcBef>
            </a:pPr>
            <a:r>
              <a:rPr sz="3600" b="1" spc="-5" dirty="0">
                <a:solidFill>
                  <a:srgbClr val="006666"/>
                </a:solidFill>
                <a:latin typeface="Arial"/>
                <a:cs typeface="Arial"/>
              </a:rPr>
              <a:t>Health</a:t>
            </a:r>
            <a:r>
              <a:rPr sz="3600" b="1" spc="-45" dirty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6666"/>
                </a:solidFill>
                <a:latin typeface="Arial"/>
                <a:cs typeface="Arial"/>
              </a:rPr>
              <a:t>Economics:</a:t>
            </a:r>
            <a:endParaRPr sz="3600" dirty="0">
              <a:latin typeface="Arial"/>
              <a:cs typeface="Arial"/>
            </a:endParaRPr>
          </a:p>
          <a:p>
            <a:pPr marL="5080" algn="ctr">
              <a:lnSpc>
                <a:spcPts val="4275"/>
              </a:lnSpc>
            </a:pPr>
            <a:r>
              <a:rPr sz="3600" spc="-100" dirty="0">
                <a:solidFill>
                  <a:srgbClr val="1F487C"/>
                </a:solidFill>
              </a:rPr>
              <a:t>Measuring</a:t>
            </a:r>
            <a:r>
              <a:rPr sz="3600" spc="-415" dirty="0">
                <a:solidFill>
                  <a:srgbClr val="1F487C"/>
                </a:solidFill>
              </a:rPr>
              <a:t> </a:t>
            </a:r>
            <a:r>
              <a:rPr sz="3600" spc="-195" dirty="0">
                <a:solidFill>
                  <a:srgbClr val="1F487C"/>
                </a:solidFill>
              </a:rPr>
              <a:t>Health</a:t>
            </a:r>
            <a:br>
              <a:rPr lang="en-US" sz="3600" spc="-195" dirty="0">
                <a:solidFill>
                  <a:srgbClr val="1F487C"/>
                </a:solidFill>
              </a:rPr>
            </a:br>
            <a:br>
              <a:rPr lang="en-US" sz="3600" spc="-195" dirty="0">
                <a:solidFill>
                  <a:srgbClr val="1F487C"/>
                </a:solidFill>
              </a:rPr>
            </a:br>
            <a:br>
              <a:rPr lang="en-US" sz="3600" spc="-195" dirty="0">
                <a:solidFill>
                  <a:srgbClr val="1F487C"/>
                </a:solidFill>
              </a:rPr>
            </a:br>
            <a:r>
              <a:rPr lang="en-US" sz="3600" spc="-195" dirty="0" err="1">
                <a:solidFill>
                  <a:srgbClr val="7030A0"/>
                </a:solidFill>
              </a:rPr>
              <a:t>Bakibillah</a:t>
            </a:r>
            <a:r>
              <a:rPr lang="en-US" sz="3600" spc="-195" dirty="0">
                <a:solidFill>
                  <a:srgbClr val="7030A0"/>
                </a:solidFill>
              </a:rPr>
              <a:t> </a:t>
            </a:r>
            <a:br>
              <a:rPr lang="en-US" sz="3600" spc="-195" dirty="0">
                <a:solidFill>
                  <a:srgbClr val="7030A0"/>
                </a:solidFill>
              </a:rPr>
            </a:br>
            <a:r>
              <a:rPr lang="en-US" sz="3600" spc="-195" dirty="0">
                <a:solidFill>
                  <a:srgbClr val="7030A0"/>
                </a:solidFill>
              </a:rPr>
              <a:t>Lecturer </a:t>
            </a:r>
            <a:br>
              <a:rPr lang="en-US" sz="3600" spc="-195" dirty="0">
                <a:solidFill>
                  <a:srgbClr val="7030A0"/>
                </a:solidFill>
              </a:rPr>
            </a:br>
            <a:r>
              <a:rPr lang="en-US" sz="3600" spc="-195" dirty="0">
                <a:solidFill>
                  <a:srgbClr val="7030A0"/>
                </a:solidFill>
              </a:rPr>
              <a:t>Dept. of Public Health </a:t>
            </a:r>
            <a:endParaRPr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1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8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6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8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6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0044" y="189941"/>
            <a:ext cx="738949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195" dirty="0">
                <a:solidFill>
                  <a:srgbClr val="385622"/>
                </a:solidFill>
              </a:rPr>
              <a:t>Crude</a:t>
            </a:r>
            <a:r>
              <a:rPr sz="4000" spc="-465" dirty="0">
                <a:solidFill>
                  <a:srgbClr val="385622"/>
                </a:solidFill>
              </a:rPr>
              <a:t> </a:t>
            </a:r>
            <a:r>
              <a:rPr sz="4000" spc="-185" dirty="0">
                <a:solidFill>
                  <a:srgbClr val="385622"/>
                </a:solidFill>
              </a:rPr>
              <a:t>Death</a:t>
            </a:r>
            <a:r>
              <a:rPr sz="4000" spc="-465" dirty="0">
                <a:solidFill>
                  <a:srgbClr val="385622"/>
                </a:solidFill>
              </a:rPr>
              <a:t> </a:t>
            </a:r>
            <a:r>
              <a:rPr sz="4000" spc="-254" dirty="0">
                <a:solidFill>
                  <a:srgbClr val="385622"/>
                </a:solidFill>
              </a:rPr>
              <a:t>Rate</a:t>
            </a:r>
            <a:r>
              <a:rPr sz="4000" spc="-415" dirty="0">
                <a:solidFill>
                  <a:srgbClr val="385622"/>
                </a:solidFill>
              </a:rPr>
              <a:t> </a:t>
            </a:r>
            <a:r>
              <a:rPr sz="4000" spc="-215" dirty="0">
                <a:solidFill>
                  <a:srgbClr val="385622"/>
                </a:solidFill>
              </a:rPr>
              <a:t>(per</a:t>
            </a:r>
            <a:r>
              <a:rPr sz="4000" spc="-440" dirty="0">
                <a:solidFill>
                  <a:srgbClr val="385622"/>
                </a:solidFill>
              </a:rPr>
              <a:t> </a:t>
            </a:r>
            <a:r>
              <a:rPr sz="4000" spc="-165" dirty="0">
                <a:solidFill>
                  <a:srgbClr val="385622"/>
                </a:solidFill>
              </a:rPr>
              <a:t>1,000</a:t>
            </a:r>
            <a:r>
              <a:rPr sz="4000" spc="-440" dirty="0">
                <a:solidFill>
                  <a:srgbClr val="385622"/>
                </a:solidFill>
              </a:rPr>
              <a:t> </a:t>
            </a:r>
            <a:r>
              <a:rPr sz="4000" spc="-220" dirty="0">
                <a:solidFill>
                  <a:srgbClr val="385622"/>
                </a:solidFill>
              </a:rPr>
              <a:t>people)</a:t>
            </a:r>
            <a:endParaRPr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81786" rIns="0" bIns="0" rtlCol="0">
            <a:spAutoFit/>
          </a:bodyPr>
          <a:lstStyle/>
          <a:p>
            <a:pPr marL="836930" marR="120650">
              <a:lnSpc>
                <a:spcPts val="3020"/>
              </a:lnSpc>
              <a:spcBef>
                <a:spcPts val="490"/>
              </a:spcBef>
            </a:pPr>
            <a:r>
              <a:rPr spc="-15" dirty="0"/>
              <a:t>Life </a:t>
            </a:r>
            <a:r>
              <a:rPr spc="-5" dirty="0"/>
              <a:t>expectancy </a:t>
            </a:r>
            <a:r>
              <a:rPr dirty="0"/>
              <a:t>is </a:t>
            </a:r>
            <a:r>
              <a:rPr spc="5" dirty="0"/>
              <a:t>the </a:t>
            </a:r>
            <a:r>
              <a:rPr spc="-5" dirty="0"/>
              <a:t>most important </a:t>
            </a:r>
            <a:r>
              <a:rPr dirty="0"/>
              <a:t>measure</a:t>
            </a:r>
            <a:r>
              <a:rPr spc="-204" dirty="0"/>
              <a:t> </a:t>
            </a:r>
            <a:r>
              <a:rPr dirty="0"/>
              <a:t>of  </a:t>
            </a:r>
            <a:r>
              <a:rPr spc="5" dirty="0"/>
              <a:t>health</a:t>
            </a:r>
          </a:p>
          <a:p>
            <a:pPr marL="836930" marR="5080">
              <a:lnSpc>
                <a:spcPct val="90000"/>
              </a:lnSpc>
              <a:spcBef>
                <a:spcPts val="969"/>
              </a:spcBef>
            </a:pPr>
            <a:r>
              <a:rPr spc="-15" dirty="0"/>
              <a:t>Life </a:t>
            </a:r>
            <a:r>
              <a:rPr spc="-5" dirty="0"/>
              <a:t>expectancy </a:t>
            </a:r>
            <a:r>
              <a:rPr dirty="0"/>
              <a:t>increases due </a:t>
            </a:r>
            <a:r>
              <a:rPr spc="-5" dirty="0"/>
              <a:t>to </a:t>
            </a:r>
            <a:r>
              <a:rPr dirty="0"/>
              <a:t>healthcare  </a:t>
            </a:r>
            <a:r>
              <a:rPr spc="-5" dirty="0"/>
              <a:t>improvements </a:t>
            </a:r>
            <a:r>
              <a:rPr spc="-20" dirty="0"/>
              <a:t>like </a:t>
            </a:r>
            <a:r>
              <a:rPr spc="5" dirty="0"/>
              <a:t>the </a:t>
            </a:r>
            <a:r>
              <a:rPr spc="-5" dirty="0"/>
              <a:t>introduction </a:t>
            </a:r>
            <a:r>
              <a:rPr dirty="0"/>
              <a:t>of </a:t>
            </a:r>
            <a:r>
              <a:rPr spc="-5" dirty="0"/>
              <a:t>vaccines,  </a:t>
            </a:r>
            <a:r>
              <a:rPr spc="5" dirty="0"/>
              <a:t>the </a:t>
            </a:r>
            <a:r>
              <a:rPr spc="-5" dirty="0"/>
              <a:t>development </a:t>
            </a:r>
            <a:r>
              <a:rPr dirty="0"/>
              <a:t>of </a:t>
            </a:r>
            <a:r>
              <a:rPr spc="5" dirty="0"/>
              <a:t>drug </a:t>
            </a:r>
            <a:r>
              <a:rPr spc="-5" dirty="0"/>
              <a:t>cocktails to treat </a:t>
            </a:r>
            <a:r>
              <a:rPr spc="5" dirty="0"/>
              <a:t>AIDS</a:t>
            </a:r>
            <a:r>
              <a:rPr spc="-250" dirty="0"/>
              <a:t> </a:t>
            </a:r>
            <a:r>
              <a:rPr dirty="0"/>
              <a:t>or  positive </a:t>
            </a:r>
            <a:r>
              <a:rPr spc="-5" dirty="0"/>
              <a:t>behavior changes </a:t>
            </a:r>
            <a:r>
              <a:rPr spc="-20" dirty="0"/>
              <a:t>like </a:t>
            </a:r>
            <a:r>
              <a:rPr dirty="0"/>
              <a:t>the reduction in  </a:t>
            </a:r>
            <a:r>
              <a:rPr spc="5" dirty="0"/>
              <a:t>smoking </a:t>
            </a:r>
            <a:r>
              <a:rPr dirty="0"/>
              <a:t>or </a:t>
            </a:r>
            <a:r>
              <a:rPr spc="5" dirty="0"/>
              <a:t>drinking</a:t>
            </a:r>
            <a:r>
              <a:rPr spc="-120" dirty="0"/>
              <a:t> </a:t>
            </a:r>
            <a:r>
              <a:rPr spc="-15" dirty="0"/>
              <a:t>rates.</a:t>
            </a:r>
          </a:p>
        </p:txBody>
      </p:sp>
      <p:sp>
        <p:nvSpPr>
          <p:cNvPr id="3" name="object 3"/>
          <p:cNvSpPr/>
          <p:nvPr/>
        </p:nvSpPr>
        <p:spPr>
          <a:xfrm>
            <a:off x="595210" y="2470480"/>
            <a:ext cx="192633" cy="199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5210" y="3366592"/>
            <a:ext cx="192633" cy="199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2516" y="674065"/>
            <a:ext cx="55638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65" dirty="0">
                <a:solidFill>
                  <a:srgbClr val="385622"/>
                </a:solidFill>
              </a:rPr>
              <a:t>Life</a:t>
            </a:r>
            <a:r>
              <a:rPr spc="-760" dirty="0">
                <a:solidFill>
                  <a:srgbClr val="385622"/>
                </a:solidFill>
              </a:rPr>
              <a:t> </a:t>
            </a:r>
            <a:r>
              <a:rPr spc="-459" dirty="0">
                <a:solidFill>
                  <a:srgbClr val="385622"/>
                </a:solidFill>
              </a:rPr>
              <a:t>Expectancy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2800" b="1" spc="1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2012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United</a:t>
                      </a:r>
                      <a:r>
                        <a:rPr sz="2800" b="1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States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81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People’s 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Republic 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800" b="1" spc="-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10" dirty="0">
                          <a:latin typeface="Times New Roman"/>
                          <a:cs typeface="Times New Roman"/>
                        </a:rPr>
                        <a:t>China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75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-130" dirty="0">
                          <a:latin typeface="Times New Roman"/>
                          <a:cs typeface="Times New Roman"/>
                        </a:rPr>
                        <a:t>Japan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86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Bangladesh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64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70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Pakistan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66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India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67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Nepal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800" b="1" spc="155" dirty="0">
                          <a:latin typeface="Times New Roman"/>
                          <a:cs typeface="Times New Roman"/>
                        </a:rPr>
                        <a:t>70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9468" y="167081"/>
            <a:ext cx="496316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305" dirty="0">
                <a:solidFill>
                  <a:srgbClr val="385622"/>
                </a:solidFill>
              </a:rPr>
              <a:t>Life </a:t>
            </a:r>
            <a:r>
              <a:rPr sz="4000" spc="-254" dirty="0">
                <a:solidFill>
                  <a:srgbClr val="385622"/>
                </a:solidFill>
              </a:rPr>
              <a:t>Expectancy</a:t>
            </a:r>
            <a:r>
              <a:rPr sz="4000" spc="-640" dirty="0">
                <a:solidFill>
                  <a:srgbClr val="385622"/>
                </a:solidFill>
              </a:rPr>
              <a:t> </a:t>
            </a:r>
            <a:r>
              <a:rPr sz="4000" spc="-270" dirty="0">
                <a:solidFill>
                  <a:srgbClr val="385622"/>
                </a:solidFill>
              </a:rPr>
              <a:t>(Female)</a:t>
            </a: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9123" y="182067"/>
            <a:ext cx="417766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229" dirty="0">
                <a:solidFill>
                  <a:srgbClr val="385622"/>
                </a:solidFill>
              </a:rPr>
              <a:t>Infant </a:t>
            </a:r>
            <a:r>
              <a:rPr sz="4000" spc="-165" dirty="0">
                <a:solidFill>
                  <a:srgbClr val="385622"/>
                </a:solidFill>
              </a:rPr>
              <a:t>Mortality</a:t>
            </a:r>
            <a:r>
              <a:rPr sz="4000" spc="-700" dirty="0">
                <a:solidFill>
                  <a:srgbClr val="385622"/>
                </a:solidFill>
              </a:rPr>
              <a:t> </a:t>
            </a:r>
            <a:r>
              <a:rPr sz="4000" spc="-254" dirty="0">
                <a:solidFill>
                  <a:srgbClr val="385622"/>
                </a:solidFill>
              </a:rPr>
              <a:t>Rate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823259" y="2975482"/>
            <a:ext cx="5431155" cy="24130"/>
            <a:chOff x="1823259" y="2975482"/>
            <a:chExt cx="5431155" cy="24130"/>
          </a:xfrm>
        </p:grpSpPr>
        <p:sp>
          <p:nvSpPr>
            <p:cNvPr id="4" name="object 4"/>
            <p:cNvSpPr/>
            <p:nvPr/>
          </p:nvSpPr>
          <p:spPr>
            <a:xfrm>
              <a:off x="1823259" y="2991568"/>
              <a:ext cx="281940" cy="0"/>
            </a:xfrm>
            <a:custGeom>
              <a:avLst/>
              <a:gdLst/>
              <a:ahLst/>
              <a:cxnLst/>
              <a:rect l="l" t="t" r="r" b="b"/>
              <a:pathLst>
                <a:path w="281939">
                  <a:moveTo>
                    <a:pt x="0" y="0"/>
                  </a:moveTo>
                  <a:lnTo>
                    <a:pt x="281318" y="0"/>
                  </a:lnTo>
                </a:path>
              </a:pathLst>
            </a:custGeom>
            <a:ln w="159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03120" y="2975482"/>
              <a:ext cx="5151120" cy="18415"/>
            </a:xfrm>
            <a:custGeom>
              <a:avLst/>
              <a:gdLst/>
              <a:ahLst/>
              <a:cxnLst/>
              <a:rect l="l" t="t" r="r" b="b"/>
              <a:pathLst>
                <a:path w="5151120" h="18414">
                  <a:moveTo>
                    <a:pt x="5151120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5151120" y="18287"/>
                  </a:lnTo>
                  <a:lnTo>
                    <a:pt x="51511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844" y="1463497"/>
            <a:ext cx="8187055" cy="368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latin typeface="Arial"/>
                <a:cs typeface="Arial"/>
              </a:rPr>
              <a:t>Infant </a:t>
            </a:r>
            <a:r>
              <a:rPr sz="2000" b="1" dirty="0">
                <a:latin typeface="Arial"/>
                <a:cs typeface="Arial"/>
              </a:rPr>
              <a:t>Mortality </a:t>
            </a:r>
            <a:r>
              <a:rPr sz="2000" b="1" spc="-5" dirty="0">
                <a:latin typeface="Arial"/>
                <a:cs typeface="Arial"/>
              </a:rPr>
              <a:t>Rate </a:t>
            </a:r>
            <a:r>
              <a:rPr sz="2000" b="1" spc="5" dirty="0">
                <a:latin typeface="Arial"/>
                <a:cs typeface="Arial"/>
              </a:rPr>
              <a:t>(IMR)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=</a:t>
            </a:r>
            <a:endParaRPr sz="2000" dirty="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tabLst>
                <a:tab pos="362585" algn="l"/>
                <a:tab pos="5483225" algn="l"/>
              </a:tabLst>
            </a:pP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number of infant </a:t>
            </a: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deaths during</a:t>
            </a:r>
            <a:r>
              <a:rPr sz="2000" u="heavy" spc="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time</a:t>
            </a:r>
            <a:r>
              <a:rPr sz="20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period	</a:t>
            </a:r>
            <a:r>
              <a:rPr sz="2000" spc="-10" dirty="0">
                <a:latin typeface="Arial"/>
                <a:cs typeface="Arial"/>
              </a:rPr>
              <a:t>X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1,000</a:t>
            </a:r>
            <a:endParaRPr sz="2000" dirty="0">
              <a:latin typeface="Arial"/>
              <a:cs typeface="Arial"/>
            </a:endParaRPr>
          </a:p>
          <a:p>
            <a:pPr marL="3632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5" dirty="0">
                <a:latin typeface="Arial"/>
                <a:cs typeface="Arial"/>
              </a:rPr>
              <a:t>live </a:t>
            </a:r>
            <a:r>
              <a:rPr sz="2000" spc="-10" dirty="0">
                <a:latin typeface="Arial"/>
                <a:cs typeface="Arial"/>
              </a:rPr>
              <a:t>births during </a:t>
            </a:r>
            <a:r>
              <a:rPr sz="2000" dirty="0">
                <a:latin typeface="Arial"/>
                <a:cs typeface="Arial"/>
              </a:rPr>
              <a:t>time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period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EXAMPLE: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338580" algn="l"/>
              </a:tabLst>
            </a:pPr>
            <a:r>
              <a:rPr sz="2000" i="1" spc="-15" dirty="0">
                <a:latin typeface="Arial"/>
                <a:cs typeface="Arial"/>
              </a:rPr>
              <a:t>IMR</a:t>
            </a:r>
            <a:r>
              <a:rPr sz="2000" i="1" spc="4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for</a:t>
            </a:r>
            <a:r>
              <a:rPr sz="2000" i="1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=	</a:t>
            </a:r>
            <a:r>
              <a:rPr sz="2000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infant </a:t>
            </a:r>
            <a:r>
              <a:rPr sz="2000" spc="-10" dirty="0">
                <a:latin typeface="Arial"/>
                <a:cs typeface="Arial"/>
              </a:rPr>
              <a:t>deaths Bernalillo </a:t>
            </a:r>
            <a:r>
              <a:rPr sz="2000" spc="-5" dirty="0">
                <a:latin typeface="Arial"/>
                <a:cs typeface="Arial"/>
              </a:rPr>
              <a:t>County 2001_ </a:t>
            </a:r>
            <a:r>
              <a:rPr sz="2000" spc="-10" dirty="0">
                <a:latin typeface="Arial"/>
                <a:cs typeface="Arial"/>
              </a:rPr>
              <a:t>X</a:t>
            </a:r>
            <a:r>
              <a:rPr sz="2000" spc="1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1,000</a:t>
            </a:r>
            <a:endParaRPr sz="2000" dirty="0">
              <a:latin typeface="Arial"/>
              <a:cs typeface="Arial"/>
            </a:endParaRPr>
          </a:p>
          <a:p>
            <a:pPr marL="13385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number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live </a:t>
            </a:r>
            <a:r>
              <a:rPr sz="2000" spc="-5" dirty="0">
                <a:latin typeface="Arial"/>
                <a:cs typeface="Arial"/>
              </a:rPr>
              <a:t>births </a:t>
            </a:r>
            <a:r>
              <a:rPr sz="2000" spc="-10" dirty="0">
                <a:latin typeface="Arial"/>
                <a:cs typeface="Arial"/>
              </a:rPr>
              <a:t>Bernalillo </a:t>
            </a:r>
            <a:r>
              <a:rPr sz="2000" spc="-5" dirty="0">
                <a:latin typeface="Arial"/>
                <a:cs typeface="Arial"/>
              </a:rPr>
              <a:t>County</a:t>
            </a:r>
            <a:r>
              <a:rPr sz="2000" spc="1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2001</a:t>
            </a:r>
            <a:endParaRPr sz="2000" dirty="0">
              <a:latin typeface="Arial"/>
              <a:cs typeface="Arial"/>
            </a:endParaRPr>
          </a:p>
          <a:p>
            <a:pPr marL="12700" marR="63944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numerator = number infant </a:t>
            </a:r>
            <a:r>
              <a:rPr sz="2000" spc="-10" dirty="0">
                <a:latin typeface="Arial"/>
                <a:cs typeface="Arial"/>
              </a:rPr>
              <a:t>deaths Bernalillo County 2001= </a:t>
            </a:r>
            <a:r>
              <a:rPr sz="2000" spc="-5" dirty="0">
                <a:latin typeface="Arial"/>
                <a:cs typeface="Arial"/>
              </a:rPr>
              <a:t>50  denominator = number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15" dirty="0">
                <a:latin typeface="Arial"/>
                <a:cs typeface="Arial"/>
              </a:rPr>
              <a:t>live </a:t>
            </a:r>
            <a:r>
              <a:rPr sz="2000" spc="-10" dirty="0">
                <a:latin typeface="Arial"/>
                <a:cs typeface="Arial"/>
              </a:rPr>
              <a:t>births Bernalillo County 2001 </a:t>
            </a:r>
            <a:r>
              <a:rPr sz="2000" spc="-5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8,357  </a:t>
            </a:r>
            <a:r>
              <a:rPr sz="2000" spc="-5" dirty="0">
                <a:latin typeface="Arial"/>
                <a:cs typeface="Arial"/>
              </a:rPr>
              <a:t>constant =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1,000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time </a:t>
            </a:r>
            <a:r>
              <a:rPr sz="2000" spc="-10" dirty="0">
                <a:latin typeface="Arial"/>
                <a:cs typeface="Arial"/>
              </a:rPr>
              <a:t>period </a:t>
            </a:r>
            <a:r>
              <a:rPr sz="2000" spc="-5" dirty="0">
                <a:latin typeface="Arial"/>
                <a:cs typeface="Arial"/>
              </a:rPr>
              <a:t>=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2001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039870" algn="l"/>
                <a:tab pos="4675505" algn="l"/>
              </a:tabLst>
            </a:pPr>
            <a:r>
              <a:rPr sz="2000" spc="-5" dirty="0">
                <a:latin typeface="Arial"/>
                <a:cs typeface="Arial"/>
              </a:rPr>
              <a:t>IMR </a:t>
            </a:r>
            <a:r>
              <a:rPr sz="2000" dirty="0">
                <a:latin typeface="Arial"/>
                <a:cs typeface="Arial"/>
              </a:rPr>
              <a:t>for </a:t>
            </a:r>
            <a:r>
              <a:rPr sz="2000" spc="-10" dirty="0">
                <a:latin typeface="Arial"/>
                <a:cs typeface="Arial"/>
              </a:rPr>
              <a:t>Bernalillo County</a:t>
            </a:r>
            <a:r>
              <a:rPr sz="2000" spc="1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2001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=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50	</a:t>
            </a:r>
            <a:r>
              <a:rPr sz="2000" spc="-10" dirty="0">
                <a:latin typeface="Arial"/>
                <a:cs typeface="Arial"/>
              </a:rPr>
              <a:t>X 1,000 </a:t>
            </a:r>
            <a:r>
              <a:rPr sz="2000" spc="-5" dirty="0">
                <a:latin typeface="Arial"/>
                <a:cs typeface="Arial"/>
              </a:rPr>
              <a:t>= </a:t>
            </a:r>
            <a:r>
              <a:rPr sz="2000" spc="-10" dirty="0">
                <a:latin typeface="Arial"/>
                <a:cs typeface="Arial"/>
              </a:rPr>
              <a:t>5.9/ 1,000 </a:t>
            </a:r>
            <a:r>
              <a:rPr sz="2000" spc="-15" dirty="0">
                <a:latin typeface="Arial"/>
                <a:cs typeface="Arial"/>
              </a:rPr>
              <a:t>live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births</a:t>
            </a:r>
            <a:endParaRPr sz="2000" dirty="0">
              <a:latin typeface="Arial"/>
              <a:cs typeface="Arial"/>
            </a:endParaRPr>
          </a:p>
          <a:p>
            <a:pPr marL="3924300">
              <a:lnSpc>
                <a:spcPct val="100000"/>
              </a:lnSpc>
            </a:pPr>
            <a:r>
              <a:rPr sz="2000" spc="-10" dirty="0">
                <a:latin typeface="Arial"/>
                <a:cs typeface="Arial"/>
              </a:rPr>
              <a:t>8,357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1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6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13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2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37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59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47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39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692" y="189941"/>
            <a:ext cx="755650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229" dirty="0">
                <a:solidFill>
                  <a:srgbClr val="385622"/>
                </a:solidFill>
              </a:rPr>
              <a:t>Infant</a:t>
            </a:r>
            <a:r>
              <a:rPr sz="4000" spc="-450" dirty="0">
                <a:solidFill>
                  <a:srgbClr val="385622"/>
                </a:solidFill>
              </a:rPr>
              <a:t> </a:t>
            </a:r>
            <a:r>
              <a:rPr sz="4000" spc="-165" dirty="0">
                <a:solidFill>
                  <a:srgbClr val="385622"/>
                </a:solidFill>
              </a:rPr>
              <a:t>Mortality</a:t>
            </a:r>
            <a:r>
              <a:rPr sz="4000" spc="-440" dirty="0">
                <a:solidFill>
                  <a:srgbClr val="385622"/>
                </a:solidFill>
              </a:rPr>
              <a:t> </a:t>
            </a:r>
            <a:r>
              <a:rPr sz="4000" spc="-215" dirty="0">
                <a:solidFill>
                  <a:srgbClr val="385622"/>
                </a:solidFill>
              </a:rPr>
              <a:t>(per</a:t>
            </a:r>
            <a:r>
              <a:rPr sz="4000" spc="-420" dirty="0">
                <a:solidFill>
                  <a:srgbClr val="385622"/>
                </a:solidFill>
              </a:rPr>
              <a:t> </a:t>
            </a:r>
            <a:r>
              <a:rPr sz="4000" spc="-170" dirty="0">
                <a:solidFill>
                  <a:srgbClr val="385622"/>
                </a:solidFill>
              </a:rPr>
              <a:t>1,000</a:t>
            </a:r>
            <a:r>
              <a:rPr sz="4000" spc="-440" dirty="0">
                <a:solidFill>
                  <a:srgbClr val="385622"/>
                </a:solidFill>
              </a:rPr>
              <a:t> </a:t>
            </a:r>
            <a:r>
              <a:rPr sz="4000" spc="-250" dirty="0">
                <a:solidFill>
                  <a:srgbClr val="385622"/>
                </a:solidFill>
              </a:rPr>
              <a:t>live</a:t>
            </a:r>
            <a:r>
              <a:rPr sz="4000" spc="-440" dirty="0">
                <a:solidFill>
                  <a:srgbClr val="385622"/>
                </a:solidFill>
              </a:rPr>
              <a:t> </a:t>
            </a:r>
            <a:r>
              <a:rPr sz="4000" spc="-204" dirty="0">
                <a:solidFill>
                  <a:srgbClr val="385622"/>
                </a:solidFill>
              </a:rPr>
              <a:t>births)</a:t>
            </a:r>
            <a:endParaRPr sz="4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1857" y="26873"/>
            <a:ext cx="5330825" cy="12992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4765" marR="5080" indent="-12700">
              <a:lnSpc>
                <a:spcPts val="4750"/>
              </a:lnSpc>
              <a:spcBef>
                <a:spcPts val="695"/>
              </a:spcBef>
            </a:pPr>
            <a:r>
              <a:rPr sz="4400" spc="-170" dirty="0">
                <a:solidFill>
                  <a:srgbClr val="385622"/>
                </a:solidFill>
              </a:rPr>
              <a:t>Maternal </a:t>
            </a:r>
            <a:r>
              <a:rPr sz="4400" spc="-180" dirty="0">
                <a:solidFill>
                  <a:srgbClr val="385622"/>
                </a:solidFill>
              </a:rPr>
              <a:t>Mortality</a:t>
            </a:r>
            <a:r>
              <a:rPr sz="4400" spc="-800" dirty="0">
                <a:solidFill>
                  <a:srgbClr val="385622"/>
                </a:solidFill>
              </a:rPr>
              <a:t> </a:t>
            </a:r>
            <a:r>
              <a:rPr sz="4400" spc="-280" dirty="0">
                <a:solidFill>
                  <a:srgbClr val="385622"/>
                </a:solidFill>
              </a:rPr>
              <a:t>Rate  </a:t>
            </a:r>
            <a:r>
              <a:rPr sz="4400" spc="-235" dirty="0">
                <a:solidFill>
                  <a:srgbClr val="385622"/>
                </a:solidFill>
              </a:rPr>
              <a:t>(per </a:t>
            </a:r>
            <a:r>
              <a:rPr sz="4400" spc="-170" dirty="0">
                <a:solidFill>
                  <a:srgbClr val="385622"/>
                </a:solidFill>
              </a:rPr>
              <a:t>100,000 </a:t>
            </a:r>
            <a:r>
              <a:rPr sz="4400" spc="-280" dirty="0">
                <a:solidFill>
                  <a:srgbClr val="385622"/>
                </a:solidFill>
              </a:rPr>
              <a:t>live</a:t>
            </a:r>
            <a:r>
              <a:rPr sz="4400" spc="-1005" dirty="0">
                <a:solidFill>
                  <a:srgbClr val="385622"/>
                </a:solidFill>
              </a:rPr>
              <a:t> </a:t>
            </a:r>
            <a:r>
              <a:rPr sz="4400" spc="-225" dirty="0">
                <a:solidFill>
                  <a:srgbClr val="385622"/>
                </a:solidFill>
              </a:rPr>
              <a:t>births)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0" y="1920239"/>
            <a:ext cx="9144000" cy="3782695"/>
          </a:xfrm>
          <a:custGeom>
            <a:avLst/>
            <a:gdLst/>
            <a:ahLst/>
            <a:cxnLst/>
            <a:rect l="l" t="t" r="r" b="b"/>
            <a:pathLst>
              <a:path w="9144000" h="3782695">
                <a:moveTo>
                  <a:pt x="9144000" y="0"/>
                </a:moveTo>
                <a:lnTo>
                  <a:pt x="0" y="0"/>
                </a:lnTo>
                <a:lnTo>
                  <a:pt x="0" y="3782567"/>
                </a:lnTo>
                <a:lnTo>
                  <a:pt x="9144000" y="3782567"/>
                </a:lnTo>
                <a:lnTo>
                  <a:pt x="9144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934666"/>
            <a:ext cx="8539480" cy="3684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latin typeface="Arial"/>
                <a:cs typeface="Arial"/>
              </a:rPr>
              <a:t>Maternal mortality ratio is</a:t>
            </a:r>
            <a:r>
              <a:rPr sz="4800" b="1" spc="-40" dirty="0">
                <a:latin typeface="Arial"/>
                <a:cs typeface="Arial"/>
              </a:rPr>
              <a:t> </a:t>
            </a:r>
            <a:r>
              <a:rPr sz="4800" b="1" dirty="0">
                <a:latin typeface="Arial"/>
                <a:cs typeface="Arial"/>
              </a:rPr>
              <a:t>the  number of </a:t>
            </a:r>
            <a:r>
              <a:rPr sz="4800" b="1" spc="5" dirty="0">
                <a:latin typeface="Arial"/>
                <a:cs typeface="Arial"/>
              </a:rPr>
              <a:t>women </a:t>
            </a:r>
            <a:r>
              <a:rPr sz="4800" b="1" spc="15" dirty="0">
                <a:latin typeface="Arial"/>
                <a:cs typeface="Arial"/>
              </a:rPr>
              <a:t>who </a:t>
            </a:r>
            <a:r>
              <a:rPr sz="4800" b="1" dirty="0">
                <a:latin typeface="Arial"/>
                <a:cs typeface="Arial"/>
              </a:rPr>
              <a:t>die  during </a:t>
            </a:r>
            <a:r>
              <a:rPr sz="4800" b="1" spc="-5" dirty="0">
                <a:latin typeface="Arial"/>
                <a:cs typeface="Arial"/>
              </a:rPr>
              <a:t>pregnancy </a:t>
            </a:r>
            <a:r>
              <a:rPr sz="4800" b="1" dirty="0">
                <a:latin typeface="Arial"/>
                <a:cs typeface="Arial"/>
              </a:rPr>
              <a:t>and  childbirth, per 100,000 live  births.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1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21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37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5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240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260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200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170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077" y="409143"/>
            <a:ext cx="87795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35" dirty="0">
                <a:solidFill>
                  <a:srgbClr val="385622"/>
                </a:solidFill>
              </a:rPr>
              <a:t>Maternal</a:t>
            </a:r>
            <a:r>
              <a:rPr sz="3600" spc="-380" dirty="0">
                <a:solidFill>
                  <a:srgbClr val="385622"/>
                </a:solidFill>
              </a:rPr>
              <a:t> </a:t>
            </a:r>
            <a:r>
              <a:rPr sz="3600" spc="-220" dirty="0">
                <a:solidFill>
                  <a:srgbClr val="385622"/>
                </a:solidFill>
              </a:rPr>
              <a:t>mortality</a:t>
            </a:r>
            <a:r>
              <a:rPr sz="3600" spc="-385" dirty="0">
                <a:solidFill>
                  <a:srgbClr val="385622"/>
                </a:solidFill>
              </a:rPr>
              <a:t> </a:t>
            </a:r>
            <a:r>
              <a:rPr sz="3600" spc="-200" dirty="0">
                <a:solidFill>
                  <a:srgbClr val="385622"/>
                </a:solidFill>
              </a:rPr>
              <a:t>ratio</a:t>
            </a:r>
            <a:r>
              <a:rPr sz="3600" spc="-415" dirty="0">
                <a:solidFill>
                  <a:srgbClr val="385622"/>
                </a:solidFill>
              </a:rPr>
              <a:t> </a:t>
            </a:r>
            <a:r>
              <a:rPr sz="3600" spc="-185" dirty="0">
                <a:solidFill>
                  <a:srgbClr val="385622"/>
                </a:solidFill>
              </a:rPr>
              <a:t>(per</a:t>
            </a:r>
            <a:r>
              <a:rPr sz="3600" spc="-370" dirty="0">
                <a:solidFill>
                  <a:srgbClr val="385622"/>
                </a:solidFill>
              </a:rPr>
              <a:t> </a:t>
            </a:r>
            <a:r>
              <a:rPr sz="3600" spc="-140" dirty="0">
                <a:solidFill>
                  <a:srgbClr val="385622"/>
                </a:solidFill>
              </a:rPr>
              <a:t>100,000</a:t>
            </a:r>
            <a:r>
              <a:rPr sz="3600" spc="-385" dirty="0">
                <a:solidFill>
                  <a:srgbClr val="385622"/>
                </a:solidFill>
              </a:rPr>
              <a:t> </a:t>
            </a:r>
            <a:r>
              <a:rPr sz="3600" spc="-225" dirty="0">
                <a:solidFill>
                  <a:srgbClr val="385622"/>
                </a:solidFill>
              </a:rPr>
              <a:t>live</a:t>
            </a:r>
            <a:r>
              <a:rPr sz="3600" spc="-385" dirty="0">
                <a:solidFill>
                  <a:srgbClr val="385622"/>
                </a:solidFill>
              </a:rPr>
              <a:t> </a:t>
            </a:r>
            <a:r>
              <a:rPr sz="3600" spc="-185" dirty="0">
                <a:solidFill>
                  <a:srgbClr val="385622"/>
                </a:solidFill>
              </a:rPr>
              <a:t>births)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9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2005-2010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24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14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21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3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-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6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-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81862" y="372567"/>
            <a:ext cx="7188834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215" dirty="0">
                <a:solidFill>
                  <a:srgbClr val="385622"/>
                </a:solidFill>
              </a:rPr>
              <a:t>Physicians (per </a:t>
            </a:r>
            <a:r>
              <a:rPr sz="4000" spc="-150" dirty="0">
                <a:solidFill>
                  <a:srgbClr val="385622"/>
                </a:solidFill>
              </a:rPr>
              <a:t>100,000</a:t>
            </a:r>
            <a:r>
              <a:rPr sz="4000" spc="-855" dirty="0">
                <a:solidFill>
                  <a:srgbClr val="385622"/>
                </a:solidFill>
              </a:rPr>
              <a:t> </a:t>
            </a:r>
            <a:r>
              <a:rPr sz="4000" spc="-210" dirty="0">
                <a:solidFill>
                  <a:srgbClr val="385622"/>
                </a:solidFill>
              </a:rPr>
              <a:t>population)</a:t>
            </a:r>
            <a:endParaRPr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9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2005-2010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30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42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137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3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6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9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-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1817" y="257632"/>
            <a:ext cx="5964555" cy="1181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4970"/>
              </a:lnSpc>
              <a:spcBef>
                <a:spcPts val="95"/>
              </a:spcBef>
            </a:pPr>
            <a:r>
              <a:rPr sz="4300" spc="-229" dirty="0">
                <a:solidFill>
                  <a:srgbClr val="385622"/>
                </a:solidFill>
              </a:rPr>
              <a:t>Population </a:t>
            </a:r>
            <a:r>
              <a:rPr sz="4300" spc="-204" dirty="0">
                <a:solidFill>
                  <a:srgbClr val="385622"/>
                </a:solidFill>
              </a:rPr>
              <a:t>per </a:t>
            </a:r>
            <a:r>
              <a:rPr sz="4300" spc="-225" dirty="0">
                <a:solidFill>
                  <a:srgbClr val="385622"/>
                </a:solidFill>
              </a:rPr>
              <a:t>hospital</a:t>
            </a:r>
            <a:r>
              <a:rPr sz="4300" spc="-915" dirty="0">
                <a:solidFill>
                  <a:srgbClr val="385622"/>
                </a:solidFill>
              </a:rPr>
              <a:t> </a:t>
            </a:r>
            <a:r>
              <a:rPr sz="4300" spc="-195" dirty="0">
                <a:solidFill>
                  <a:srgbClr val="385622"/>
                </a:solidFill>
              </a:rPr>
              <a:t>bed</a:t>
            </a:r>
            <a:endParaRPr sz="4300"/>
          </a:p>
          <a:p>
            <a:pPr marL="96520" algn="ctr">
              <a:lnSpc>
                <a:spcPts val="4130"/>
              </a:lnSpc>
            </a:pPr>
            <a:r>
              <a:rPr sz="3600" spc="-185" dirty="0">
                <a:solidFill>
                  <a:srgbClr val="385622"/>
                </a:solidFill>
              </a:rPr>
              <a:t>(per </a:t>
            </a:r>
            <a:r>
              <a:rPr sz="3600" spc="-140" dirty="0">
                <a:solidFill>
                  <a:srgbClr val="385622"/>
                </a:solidFill>
              </a:rPr>
              <a:t>100,000</a:t>
            </a:r>
            <a:r>
              <a:rPr sz="3600" spc="-600" dirty="0">
                <a:solidFill>
                  <a:srgbClr val="385622"/>
                </a:solidFill>
              </a:rPr>
              <a:t> </a:t>
            </a:r>
            <a:r>
              <a:rPr sz="3600" spc="-190" dirty="0">
                <a:solidFill>
                  <a:srgbClr val="385622"/>
                </a:solidFill>
              </a:rPr>
              <a:t>population)</a:t>
            </a:r>
            <a:endParaRPr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904364" marR="5080" indent="-1881505">
              <a:lnSpc>
                <a:spcPts val="7780"/>
              </a:lnSpc>
              <a:spcBef>
                <a:spcPts val="1080"/>
              </a:spcBef>
            </a:pPr>
            <a:r>
              <a:rPr spc="-430" dirty="0"/>
              <a:t>Thank</a:t>
            </a:r>
            <a:r>
              <a:rPr spc="-735" dirty="0"/>
              <a:t> </a:t>
            </a:r>
            <a:r>
              <a:rPr spc="-280" dirty="0"/>
              <a:t>you</a:t>
            </a:r>
            <a:r>
              <a:rPr spc="-690" dirty="0"/>
              <a:t> </a:t>
            </a:r>
            <a:r>
              <a:rPr spc="-385" dirty="0"/>
              <a:t>very</a:t>
            </a:r>
            <a:r>
              <a:rPr spc="-740" dirty="0"/>
              <a:t> </a:t>
            </a:r>
            <a:r>
              <a:rPr spc="-335" dirty="0"/>
              <a:t>much</a:t>
            </a:r>
            <a:r>
              <a:rPr spc="-715" dirty="0"/>
              <a:t> </a:t>
            </a:r>
            <a:r>
              <a:rPr spc="-385" dirty="0"/>
              <a:t>for  </a:t>
            </a:r>
            <a:r>
              <a:rPr spc="-310" dirty="0"/>
              <a:t>your</a:t>
            </a:r>
            <a:r>
              <a:rPr spc="-675" dirty="0"/>
              <a:t> </a:t>
            </a:r>
            <a:r>
              <a:rPr spc="-430" dirty="0"/>
              <a:t>attention</a:t>
            </a:r>
          </a:p>
        </p:txBody>
      </p:sp>
      <p:sp>
        <p:nvSpPr>
          <p:cNvPr id="3" name="object 3"/>
          <p:cNvSpPr/>
          <p:nvPr/>
        </p:nvSpPr>
        <p:spPr>
          <a:xfrm>
            <a:off x="3112007" y="2999231"/>
            <a:ext cx="2679192" cy="3858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103198"/>
            <a:ext cx="7696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000000"/>
                </a:solidFill>
                <a:latin typeface="Arial"/>
                <a:cs typeface="Arial"/>
              </a:rPr>
              <a:t>GDP</a:t>
            </a:r>
            <a:r>
              <a:rPr sz="3600" b="1" spc="-1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sz="3600" b="1" dirty="0">
                <a:solidFill>
                  <a:srgbClr val="000000"/>
                </a:solidFill>
                <a:latin typeface="Arial"/>
                <a:cs typeface="Arial"/>
              </a:rPr>
              <a:t> Gross Domestic Product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34466" rIns="0" bIns="0" rtlCol="0">
            <a:spAutoFit/>
          </a:bodyPr>
          <a:lstStyle/>
          <a:p>
            <a:pPr marL="615950" algn="ctr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Arial"/>
                <a:cs typeface="Arial"/>
              </a:rPr>
              <a:t>Consumption</a:t>
            </a:r>
            <a:endParaRPr sz="3600">
              <a:latin typeface="Arial"/>
              <a:cs typeface="Arial"/>
            </a:endParaRPr>
          </a:p>
          <a:p>
            <a:pPr marL="615950" algn="ctr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+</a:t>
            </a:r>
            <a:endParaRPr sz="3600">
              <a:latin typeface="Arial"/>
              <a:cs typeface="Arial"/>
            </a:endParaRPr>
          </a:p>
          <a:p>
            <a:pPr marL="615950" algn="ctr">
              <a:lnSpc>
                <a:spcPct val="100000"/>
              </a:lnSpc>
            </a:pPr>
            <a:r>
              <a:rPr sz="3600" spc="-15" dirty="0">
                <a:latin typeface="Arial"/>
                <a:cs typeface="Arial"/>
              </a:rPr>
              <a:t>Government</a:t>
            </a:r>
            <a:r>
              <a:rPr sz="3600" spc="8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Expenditures</a:t>
            </a:r>
            <a:endParaRPr sz="3600">
              <a:latin typeface="Arial"/>
              <a:cs typeface="Arial"/>
            </a:endParaRPr>
          </a:p>
          <a:p>
            <a:pPr marL="741045" algn="ctr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+</a:t>
            </a:r>
            <a:endParaRPr sz="3600">
              <a:latin typeface="Arial"/>
              <a:cs typeface="Arial"/>
            </a:endParaRPr>
          </a:p>
          <a:p>
            <a:pPr marL="615950" algn="ctr">
              <a:lnSpc>
                <a:spcPct val="100000"/>
              </a:lnSpc>
              <a:spcBef>
                <a:spcPts val="5"/>
              </a:spcBef>
            </a:pPr>
            <a:r>
              <a:rPr sz="3600" spc="-15" dirty="0">
                <a:latin typeface="Arial"/>
                <a:cs typeface="Arial"/>
              </a:rPr>
              <a:t>Investment</a:t>
            </a:r>
            <a:endParaRPr sz="3600">
              <a:latin typeface="Arial"/>
              <a:cs typeface="Arial"/>
            </a:endParaRPr>
          </a:p>
          <a:p>
            <a:pPr marL="615950" algn="ctr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+</a:t>
            </a:r>
            <a:endParaRPr sz="3600">
              <a:latin typeface="Arial"/>
              <a:cs typeface="Arial"/>
            </a:endParaRPr>
          </a:p>
          <a:p>
            <a:pPr marL="615950" algn="ctr">
              <a:lnSpc>
                <a:spcPct val="100000"/>
              </a:lnSpc>
              <a:spcBef>
                <a:spcPts val="5"/>
              </a:spcBef>
            </a:pPr>
            <a:r>
              <a:rPr sz="3600" dirty="0">
                <a:latin typeface="Arial"/>
                <a:cs typeface="Arial"/>
              </a:rPr>
              <a:t>Exports -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Imports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526" y="1483304"/>
            <a:ext cx="4118610" cy="4629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30225">
              <a:lnSpc>
                <a:spcPct val="120000"/>
              </a:lnSpc>
              <a:spcBef>
                <a:spcPts val="95"/>
              </a:spcBef>
            </a:pPr>
            <a:r>
              <a:rPr sz="2800" b="1" spc="-50" dirty="0">
                <a:latin typeface="Carlito"/>
                <a:cs typeface="Carlito"/>
              </a:rPr>
              <a:t>Total </a:t>
            </a:r>
            <a:r>
              <a:rPr sz="2800" b="1" dirty="0">
                <a:latin typeface="Carlito"/>
                <a:cs typeface="Carlito"/>
              </a:rPr>
              <a:t>population  </a:t>
            </a:r>
            <a:r>
              <a:rPr sz="2800" b="1" spc="-5" dirty="0">
                <a:latin typeface="Carlito"/>
                <a:cs typeface="Carlito"/>
              </a:rPr>
              <a:t>Population Growth</a:t>
            </a:r>
            <a:r>
              <a:rPr sz="2800" b="1" spc="-11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Rate  </a:t>
            </a:r>
            <a:r>
              <a:rPr sz="2800" b="1" spc="5" dirty="0">
                <a:latin typeface="Carlito"/>
                <a:cs typeface="Carlito"/>
              </a:rPr>
              <a:t>Crude</a:t>
            </a:r>
            <a:r>
              <a:rPr sz="2800" b="1" spc="-3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Birthrate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800" b="1" dirty="0">
                <a:latin typeface="Carlito"/>
                <a:cs typeface="Carlito"/>
              </a:rPr>
              <a:t>Crude death</a:t>
            </a:r>
            <a:r>
              <a:rPr sz="2800" b="1" spc="-60" dirty="0">
                <a:latin typeface="Carlito"/>
                <a:cs typeface="Carlito"/>
              </a:rPr>
              <a:t> </a:t>
            </a:r>
            <a:r>
              <a:rPr sz="2800" b="1" spc="-25" dirty="0">
                <a:latin typeface="Carlito"/>
                <a:cs typeface="Carlito"/>
              </a:rPr>
              <a:t>rate</a:t>
            </a:r>
            <a:endParaRPr sz="2800">
              <a:latin typeface="Carlito"/>
              <a:cs typeface="Carlito"/>
            </a:endParaRPr>
          </a:p>
          <a:p>
            <a:pPr marL="12700" marR="1093470">
              <a:lnSpc>
                <a:spcPct val="120000"/>
              </a:lnSpc>
            </a:pPr>
            <a:r>
              <a:rPr sz="2800" b="1" spc="-15" dirty="0">
                <a:latin typeface="Carlito"/>
                <a:cs typeface="Carlito"/>
              </a:rPr>
              <a:t>Life </a:t>
            </a:r>
            <a:r>
              <a:rPr sz="2800" b="1" spc="-5" dirty="0">
                <a:latin typeface="Carlito"/>
                <a:cs typeface="Carlito"/>
              </a:rPr>
              <a:t>expectancy  </a:t>
            </a:r>
            <a:r>
              <a:rPr sz="2800" b="1" spc="-15" dirty="0">
                <a:latin typeface="Carlito"/>
                <a:cs typeface="Carlito"/>
              </a:rPr>
              <a:t>Infant </a:t>
            </a:r>
            <a:r>
              <a:rPr sz="2800" b="1" dirty="0">
                <a:latin typeface="Carlito"/>
                <a:cs typeface="Carlito"/>
              </a:rPr>
              <a:t>mortality</a:t>
            </a:r>
            <a:r>
              <a:rPr sz="2800" b="1" spc="-95" dirty="0">
                <a:latin typeface="Carlito"/>
                <a:cs typeface="Carlito"/>
              </a:rPr>
              <a:t> </a:t>
            </a:r>
            <a:r>
              <a:rPr sz="2800" b="1" spc="-25" dirty="0">
                <a:latin typeface="Carlito"/>
                <a:cs typeface="Carlito"/>
              </a:rPr>
              <a:t>rate</a:t>
            </a:r>
            <a:endParaRPr sz="2800">
              <a:latin typeface="Carlito"/>
              <a:cs typeface="Carlito"/>
            </a:endParaRPr>
          </a:p>
          <a:p>
            <a:pPr marL="12700" marR="5080">
              <a:lnSpc>
                <a:spcPts val="4029"/>
              </a:lnSpc>
              <a:spcBef>
                <a:spcPts val="229"/>
              </a:spcBef>
            </a:pPr>
            <a:r>
              <a:rPr sz="2800" b="1" spc="-5" dirty="0">
                <a:latin typeface="Carlito"/>
                <a:cs typeface="Carlito"/>
              </a:rPr>
              <a:t>Maternal </a:t>
            </a:r>
            <a:r>
              <a:rPr sz="2800" b="1" dirty="0">
                <a:latin typeface="Carlito"/>
                <a:cs typeface="Carlito"/>
              </a:rPr>
              <a:t>mortality </a:t>
            </a:r>
            <a:r>
              <a:rPr sz="2800" b="1" spc="-25" dirty="0">
                <a:latin typeface="Carlito"/>
                <a:cs typeface="Carlito"/>
              </a:rPr>
              <a:t>rate  </a:t>
            </a:r>
            <a:r>
              <a:rPr sz="2800" b="1" spc="-5" dirty="0">
                <a:latin typeface="Carlito"/>
                <a:cs typeface="Carlito"/>
              </a:rPr>
              <a:t>Population </a:t>
            </a:r>
            <a:r>
              <a:rPr sz="2800" b="1" dirty="0">
                <a:latin typeface="Carlito"/>
                <a:cs typeface="Carlito"/>
              </a:rPr>
              <a:t>per </a:t>
            </a:r>
            <a:r>
              <a:rPr sz="2800" b="1" spc="-5" dirty="0">
                <a:latin typeface="Carlito"/>
                <a:cs typeface="Carlito"/>
              </a:rPr>
              <a:t>physician  Population </a:t>
            </a:r>
            <a:r>
              <a:rPr sz="2800" b="1" dirty="0">
                <a:latin typeface="Carlito"/>
                <a:cs typeface="Carlito"/>
              </a:rPr>
              <a:t>per </a:t>
            </a:r>
            <a:r>
              <a:rPr sz="2800" b="1" spc="5" dirty="0">
                <a:latin typeface="Carlito"/>
                <a:cs typeface="Carlito"/>
              </a:rPr>
              <a:t>hospital</a:t>
            </a:r>
            <a:r>
              <a:rPr sz="2800" b="1" spc="-229" dirty="0">
                <a:latin typeface="Carlito"/>
                <a:cs typeface="Carlito"/>
              </a:rPr>
              <a:t> </a:t>
            </a:r>
            <a:r>
              <a:rPr sz="2800" b="1" spc="5" dirty="0">
                <a:latin typeface="Carlito"/>
                <a:cs typeface="Carlito"/>
              </a:rPr>
              <a:t>bed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5839" y="1705254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5839" y="2217318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5839" y="2729382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5839" y="3238398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5839" y="3750462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05839" y="4262526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05839" y="4771542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05839" y="5283606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05839" y="5795670"/>
            <a:ext cx="240791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018535" y="446354"/>
            <a:ext cx="398208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Health</a:t>
            </a:r>
            <a:r>
              <a:rPr sz="44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44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Indicators</a:t>
            </a:r>
            <a:endParaRPr sz="4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20687" y="1417700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1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0.90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0.48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-0.08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1.58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1.55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1.31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1.77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7098" y="320751"/>
            <a:ext cx="530288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229" dirty="0">
                <a:solidFill>
                  <a:srgbClr val="385622"/>
                </a:solidFill>
              </a:rPr>
              <a:t>Population Growth</a:t>
            </a:r>
            <a:r>
              <a:rPr sz="4400" spc="-740" dirty="0">
                <a:solidFill>
                  <a:srgbClr val="385622"/>
                </a:solidFill>
              </a:rPr>
              <a:t> </a:t>
            </a:r>
            <a:r>
              <a:rPr sz="4400" spc="-280" dirty="0">
                <a:solidFill>
                  <a:srgbClr val="385622"/>
                </a:solidFill>
              </a:rPr>
              <a:t>Rate</a:t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24015"/>
            <a:ext cx="9144000" cy="6339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0792" y="328041"/>
            <a:ext cx="359029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215" dirty="0">
                <a:solidFill>
                  <a:srgbClr val="000000"/>
                </a:solidFill>
              </a:rPr>
              <a:t>Crude Birth</a:t>
            </a:r>
            <a:r>
              <a:rPr sz="4300" spc="-740" dirty="0">
                <a:solidFill>
                  <a:srgbClr val="000000"/>
                </a:solidFill>
              </a:rPr>
              <a:t> </a:t>
            </a:r>
            <a:r>
              <a:rPr sz="4300" spc="-270" dirty="0">
                <a:solidFill>
                  <a:srgbClr val="000000"/>
                </a:solidFill>
              </a:rPr>
              <a:t>Rate</a:t>
            </a:r>
            <a:endParaRPr sz="4300"/>
          </a:p>
        </p:txBody>
      </p:sp>
      <p:sp>
        <p:nvSpPr>
          <p:cNvPr id="4" name="object 4"/>
          <p:cNvSpPr/>
          <p:nvPr/>
        </p:nvSpPr>
        <p:spPr>
          <a:xfrm>
            <a:off x="676046" y="1193800"/>
            <a:ext cx="170179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7238" y="1647951"/>
            <a:ext cx="170179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96516" y="2891535"/>
            <a:ext cx="170179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5173" y="980361"/>
            <a:ext cx="8840470" cy="427990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551815" algn="ctr">
              <a:lnSpc>
                <a:spcPct val="100000"/>
              </a:lnSpc>
              <a:spcBef>
                <a:spcPts val="800"/>
              </a:spcBef>
            </a:pPr>
            <a:r>
              <a:rPr sz="2400" b="1" dirty="0">
                <a:latin typeface="Carlito"/>
                <a:cs typeface="Carlito"/>
              </a:rPr>
              <a:t>Crude </a:t>
            </a:r>
            <a:r>
              <a:rPr sz="2400" b="1" spc="5" dirty="0">
                <a:latin typeface="Carlito"/>
                <a:cs typeface="Carlito"/>
              </a:rPr>
              <a:t>birth </a:t>
            </a:r>
            <a:r>
              <a:rPr sz="2400" b="1" spc="-25" dirty="0">
                <a:latin typeface="Carlito"/>
                <a:cs typeface="Carlito"/>
              </a:rPr>
              <a:t>rate </a:t>
            </a:r>
            <a:r>
              <a:rPr sz="2400" b="1" spc="5" dirty="0">
                <a:latin typeface="Carlito"/>
                <a:cs typeface="Carlito"/>
              </a:rPr>
              <a:t>is </a:t>
            </a:r>
            <a:r>
              <a:rPr sz="2400" b="1" dirty="0">
                <a:latin typeface="Carlito"/>
                <a:cs typeface="Carlito"/>
              </a:rPr>
              <a:t>the childbirths per </a:t>
            </a:r>
            <a:r>
              <a:rPr sz="2400" b="1" spc="5" dirty="0">
                <a:latin typeface="Carlito"/>
                <a:cs typeface="Carlito"/>
              </a:rPr>
              <a:t>1,000 </a:t>
            </a:r>
            <a:r>
              <a:rPr sz="2400" b="1" dirty="0">
                <a:latin typeface="Carlito"/>
                <a:cs typeface="Carlito"/>
              </a:rPr>
              <a:t>people per</a:t>
            </a:r>
            <a:r>
              <a:rPr sz="2400" b="1" spc="-240" dirty="0">
                <a:latin typeface="Carlito"/>
                <a:cs typeface="Carlito"/>
              </a:rPr>
              <a:t> </a:t>
            </a:r>
            <a:r>
              <a:rPr sz="2400" b="1" spc="-55" dirty="0">
                <a:latin typeface="Carlito"/>
                <a:cs typeface="Carlito"/>
              </a:rPr>
              <a:t>year.</a:t>
            </a:r>
            <a:endParaRPr sz="2400">
              <a:latin typeface="Carlito"/>
              <a:cs typeface="Carlito"/>
            </a:endParaRPr>
          </a:p>
          <a:p>
            <a:pPr marL="552450" marR="5080" algn="ctr">
              <a:lnSpc>
                <a:spcPts val="2590"/>
              </a:lnSpc>
              <a:spcBef>
                <a:spcPts val="1025"/>
              </a:spcBef>
            </a:pPr>
            <a:r>
              <a:rPr sz="2400" b="1" dirty="0">
                <a:latin typeface="Carlito"/>
                <a:cs typeface="Carlito"/>
              </a:rPr>
              <a:t>The crude birth </a:t>
            </a:r>
            <a:r>
              <a:rPr sz="2400" b="1" spc="-25" dirty="0">
                <a:latin typeface="Carlito"/>
                <a:cs typeface="Carlito"/>
              </a:rPr>
              <a:t>rate </a:t>
            </a:r>
            <a:r>
              <a:rPr sz="2400" b="1" spc="-5" dirty="0">
                <a:latin typeface="Carlito"/>
                <a:cs typeface="Carlito"/>
              </a:rPr>
              <a:t>(CBR) </a:t>
            </a:r>
            <a:r>
              <a:rPr sz="2400" b="1" dirty="0">
                <a:latin typeface="Carlito"/>
                <a:cs typeface="Carlito"/>
              </a:rPr>
              <a:t>is </a:t>
            </a:r>
            <a:r>
              <a:rPr sz="2400" b="1" spc="-5" dirty="0">
                <a:latin typeface="Carlito"/>
                <a:cs typeface="Carlito"/>
              </a:rPr>
              <a:t>equal </a:t>
            </a:r>
            <a:r>
              <a:rPr sz="2400" b="1" spc="-10" dirty="0">
                <a:latin typeface="Carlito"/>
                <a:cs typeface="Carlito"/>
              </a:rPr>
              <a:t>to </a:t>
            </a:r>
            <a:r>
              <a:rPr sz="2400" b="1" dirty="0">
                <a:latin typeface="Carlito"/>
                <a:cs typeface="Carlito"/>
              </a:rPr>
              <a:t>the </a:t>
            </a:r>
            <a:r>
              <a:rPr sz="2400" b="1" spc="-5" dirty="0">
                <a:latin typeface="Carlito"/>
                <a:cs typeface="Carlito"/>
              </a:rPr>
              <a:t>number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10" dirty="0">
                <a:latin typeface="Carlito"/>
                <a:cs typeface="Carlito"/>
              </a:rPr>
              <a:t>live </a:t>
            </a:r>
            <a:r>
              <a:rPr sz="2400" b="1" dirty="0">
                <a:latin typeface="Carlito"/>
                <a:cs typeface="Carlito"/>
              </a:rPr>
              <a:t>births</a:t>
            </a:r>
            <a:r>
              <a:rPr sz="2400" b="1" spc="-14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(b)  in a </a:t>
            </a:r>
            <a:r>
              <a:rPr sz="2400" b="1" spc="-15" dirty="0">
                <a:latin typeface="Carlito"/>
                <a:cs typeface="Carlito"/>
              </a:rPr>
              <a:t>year </a:t>
            </a:r>
            <a:r>
              <a:rPr sz="2400" b="1" dirty="0">
                <a:latin typeface="Carlito"/>
                <a:cs typeface="Carlito"/>
              </a:rPr>
              <a:t>divided </a:t>
            </a:r>
            <a:r>
              <a:rPr sz="2400" b="1" spc="-10" dirty="0">
                <a:latin typeface="Carlito"/>
                <a:cs typeface="Carlito"/>
              </a:rPr>
              <a:t>by </a:t>
            </a:r>
            <a:r>
              <a:rPr sz="2400" b="1" dirty="0">
                <a:latin typeface="Carlito"/>
                <a:cs typeface="Carlito"/>
              </a:rPr>
              <a:t>the </a:t>
            </a:r>
            <a:r>
              <a:rPr sz="2400" b="1" spc="-10" dirty="0">
                <a:latin typeface="Carlito"/>
                <a:cs typeface="Carlito"/>
              </a:rPr>
              <a:t>total midyear </a:t>
            </a:r>
            <a:r>
              <a:rPr sz="2400" b="1" dirty="0">
                <a:latin typeface="Carlito"/>
                <a:cs typeface="Carlito"/>
              </a:rPr>
              <a:t>population</a:t>
            </a:r>
            <a:r>
              <a:rPr sz="2400" b="1" spc="-10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(p)</a:t>
            </a:r>
            <a:endParaRPr sz="2400">
              <a:latin typeface="Carlito"/>
              <a:cs typeface="Carlito"/>
            </a:endParaRPr>
          </a:p>
          <a:p>
            <a:pPr marL="90170" algn="ctr">
              <a:lnSpc>
                <a:spcPct val="100000"/>
              </a:lnSpc>
              <a:spcBef>
                <a:spcPts val="685"/>
              </a:spcBef>
            </a:pPr>
            <a:r>
              <a:rPr sz="2400" b="1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L="557530" algn="ctr">
              <a:lnSpc>
                <a:spcPts val="2735"/>
              </a:lnSpc>
              <a:spcBef>
                <a:spcPts val="720"/>
              </a:spcBef>
            </a:pPr>
            <a:r>
              <a:rPr sz="2400" b="1" spc="-10" dirty="0">
                <a:latin typeface="Carlito"/>
                <a:cs typeface="Carlito"/>
              </a:rPr>
              <a:t>Therefore, </a:t>
            </a:r>
            <a:r>
              <a:rPr sz="2400" b="1" dirty="0">
                <a:latin typeface="Carlito"/>
                <a:cs typeface="Carlito"/>
              </a:rPr>
              <a:t>the </a:t>
            </a:r>
            <a:r>
              <a:rPr sz="2400" b="1" spc="-5" dirty="0">
                <a:latin typeface="Carlito"/>
                <a:cs typeface="Carlito"/>
              </a:rPr>
              <a:t>formula </a:t>
            </a:r>
            <a:r>
              <a:rPr sz="2400" b="1" spc="-15" dirty="0">
                <a:latin typeface="Carlito"/>
                <a:cs typeface="Carlito"/>
              </a:rPr>
              <a:t>for </a:t>
            </a:r>
            <a:r>
              <a:rPr sz="2400" b="1" spc="5" dirty="0">
                <a:latin typeface="Carlito"/>
                <a:cs typeface="Carlito"/>
              </a:rPr>
              <a:t>crude birth </a:t>
            </a:r>
            <a:r>
              <a:rPr sz="2400" b="1" spc="-25" dirty="0">
                <a:latin typeface="Carlito"/>
                <a:cs typeface="Carlito"/>
              </a:rPr>
              <a:t>rate</a:t>
            </a:r>
            <a:r>
              <a:rPr sz="2400" b="1" spc="-130" dirty="0">
                <a:latin typeface="Carlito"/>
                <a:cs typeface="Carlito"/>
              </a:rPr>
              <a:t> </a:t>
            </a:r>
            <a:r>
              <a:rPr sz="2400" b="1" spc="5" dirty="0">
                <a:latin typeface="Carlito"/>
                <a:cs typeface="Carlito"/>
              </a:rPr>
              <a:t>is:</a:t>
            </a:r>
            <a:endParaRPr sz="2400">
              <a:latin typeface="Carlito"/>
              <a:cs typeface="Carlito"/>
            </a:endParaRPr>
          </a:p>
          <a:p>
            <a:pPr marL="546100" algn="ctr">
              <a:lnSpc>
                <a:spcPts val="2735"/>
              </a:lnSpc>
            </a:pPr>
            <a:r>
              <a:rPr sz="2400" b="1" spc="-5" dirty="0">
                <a:latin typeface="Carlito"/>
                <a:cs typeface="Carlito"/>
              </a:rPr>
              <a:t>CBR </a:t>
            </a:r>
            <a:r>
              <a:rPr sz="2400" b="1" dirty="0">
                <a:latin typeface="Carlito"/>
                <a:cs typeface="Carlito"/>
              </a:rPr>
              <a:t>= (b/p) X</a:t>
            </a:r>
            <a:r>
              <a:rPr sz="2400" b="1" spc="-2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1000</a:t>
            </a:r>
            <a:endParaRPr sz="2400">
              <a:latin typeface="Carlito"/>
              <a:cs typeface="Carlito"/>
            </a:endParaRPr>
          </a:p>
          <a:p>
            <a:pPr marR="73660" algn="ctr">
              <a:lnSpc>
                <a:spcPts val="2735"/>
              </a:lnSpc>
              <a:spcBef>
                <a:spcPts val="700"/>
              </a:spcBef>
            </a:pP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Example.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In </a:t>
            </a:r>
            <a:r>
              <a:rPr sz="2400" b="1" spc="5" dirty="0">
                <a:solidFill>
                  <a:srgbClr val="FF0000"/>
                </a:solidFill>
                <a:latin typeface="Carlito"/>
                <a:cs typeface="Carlito"/>
              </a:rPr>
              <a:t>2012,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there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were </a:t>
            </a:r>
            <a:r>
              <a:rPr sz="2400" b="1" spc="5" dirty="0">
                <a:solidFill>
                  <a:srgbClr val="FF0000"/>
                </a:solidFill>
                <a:latin typeface="Carlito"/>
                <a:cs typeface="Carlito"/>
              </a:rPr>
              <a:t>4,470 births in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a city </a:t>
            </a:r>
            <a:r>
              <a:rPr sz="2400" b="1" spc="5" dirty="0">
                <a:solidFill>
                  <a:srgbClr val="FF0000"/>
                </a:solidFill>
                <a:latin typeface="Carlito"/>
                <a:cs typeface="Carlito"/>
              </a:rPr>
              <a:t>with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population</a:t>
            </a:r>
            <a:r>
              <a:rPr sz="2400" b="1" spc="-3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  <a:p>
            <a:pPr marR="81280" algn="ctr">
              <a:lnSpc>
                <a:spcPts val="2595"/>
              </a:lnSpc>
            </a:pP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223,000.</a:t>
            </a:r>
            <a:r>
              <a:rPr sz="2400" b="1" spc="-8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spc="-15" dirty="0">
                <a:solidFill>
                  <a:srgbClr val="FF0000"/>
                </a:solidFill>
                <a:latin typeface="Carlito"/>
                <a:cs typeface="Carlito"/>
              </a:rPr>
              <a:t>Therefore:</a:t>
            </a:r>
            <a:endParaRPr sz="2400">
              <a:latin typeface="Carlito"/>
              <a:cs typeface="Carlito"/>
            </a:endParaRPr>
          </a:p>
          <a:p>
            <a:pPr marR="78740" algn="ctr">
              <a:lnSpc>
                <a:spcPts val="2595"/>
              </a:lnSpc>
            </a:pP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CBR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=</a:t>
            </a:r>
            <a:r>
              <a:rPr sz="2400" b="1" spc="-2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(4,470/223,000)X1,000</a:t>
            </a:r>
            <a:endParaRPr sz="2400">
              <a:latin typeface="Carlito"/>
              <a:cs typeface="Carlito"/>
            </a:endParaRPr>
          </a:p>
          <a:p>
            <a:pPr marR="78105" algn="ctr">
              <a:lnSpc>
                <a:spcPts val="2595"/>
              </a:lnSpc>
            </a:pP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CBR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= 20.04</a:t>
            </a:r>
            <a:endParaRPr sz="2400">
              <a:latin typeface="Carlito"/>
              <a:cs typeface="Carlito"/>
            </a:endParaRPr>
          </a:p>
          <a:p>
            <a:pPr marR="83185" algn="ctr">
              <a:lnSpc>
                <a:spcPts val="2735"/>
              </a:lnSpc>
            </a:pPr>
            <a:r>
              <a:rPr sz="2400" b="1" spc="-15" dirty="0">
                <a:solidFill>
                  <a:srgbClr val="FF0000"/>
                </a:solidFill>
                <a:latin typeface="Carlito"/>
                <a:cs typeface="Carlito"/>
              </a:rPr>
              <a:t>So,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there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were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20.04 </a:t>
            </a:r>
            <a:r>
              <a:rPr sz="2400" b="1" spc="5" dirty="0">
                <a:solidFill>
                  <a:srgbClr val="FF0000"/>
                </a:solidFill>
                <a:latin typeface="Carlito"/>
                <a:cs typeface="Carlito"/>
              </a:rPr>
              <a:t>births </a:t>
            </a:r>
            <a:r>
              <a:rPr sz="2400" b="1" spc="-15" dirty="0">
                <a:solidFill>
                  <a:srgbClr val="FF0000"/>
                </a:solidFill>
                <a:latin typeface="Carlito"/>
                <a:cs typeface="Carlito"/>
              </a:rPr>
              <a:t>for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every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1,000 people in the</a:t>
            </a:r>
            <a:r>
              <a:rPr sz="2400" b="1" spc="-204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spc="-30" dirty="0">
                <a:solidFill>
                  <a:srgbClr val="FF0000"/>
                </a:solidFill>
                <a:latin typeface="Carlito"/>
                <a:cs typeface="Carlito"/>
              </a:rPr>
              <a:t>city.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38743" y="64007"/>
            <a:ext cx="896110" cy="795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779651"/>
          <a:ext cx="8289925" cy="4508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8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-6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Country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400" b="1" spc="1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2010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United</a:t>
                      </a:r>
                      <a:r>
                        <a:rPr sz="2400" spc="-4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States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14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People’s Republic </a:t>
                      </a:r>
                      <a:r>
                        <a:rPr sz="2400" dirty="0">
                          <a:latin typeface="Caladea"/>
                          <a:cs typeface="Caladea"/>
                        </a:rPr>
                        <a:t>of</a:t>
                      </a:r>
                      <a:r>
                        <a:rPr sz="2400" spc="-10" dirty="0">
                          <a:latin typeface="Caladea"/>
                          <a:cs typeface="Caladea"/>
                        </a:rPr>
                        <a:t> </a:t>
                      </a:r>
                      <a:r>
                        <a:rPr sz="2400" spc="-5" dirty="0">
                          <a:latin typeface="Caladea"/>
                          <a:cs typeface="Caladea"/>
                        </a:rPr>
                        <a:t>China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11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Japan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9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Bangladesh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20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6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0" dirty="0">
                          <a:latin typeface="Caladea"/>
                          <a:cs typeface="Caladea"/>
                        </a:rPr>
                        <a:t>Pakistan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27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5" dirty="0">
                          <a:latin typeface="Caladea"/>
                          <a:cs typeface="Caladea"/>
                        </a:rPr>
                        <a:t>India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22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5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dirty="0">
                          <a:latin typeface="Caladea"/>
                          <a:cs typeface="Caladea"/>
                        </a:rPr>
                        <a:t>Nepal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400" spc="-15" dirty="0">
                          <a:latin typeface="Caladea"/>
                          <a:cs typeface="Caladea"/>
                        </a:rPr>
                        <a:t>24</a:t>
                      </a:r>
                      <a:endParaRPr sz="2400">
                        <a:latin typeface="Caladea"/>
                        <a:cs typeface="Calade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8982" y="368630"/>
            <a:ext cx="7165975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195" dirty="0">
                <a:solidFill>
                  <a:srgbClr val="385622"/>
                </a:solidFill>
              </a:rPr>
              <a:t>Crude</a:t>
            </a:r>
            <a:r>
              <a:rPr sz="4000" spc="-459" dirty="0">
                <a:solidFill>
                  <a:srgbClr val="385622"/>
                </a:solidFill>
              </a:rPr>
              <a:t> </a:t>
            </a:r>
            <a:r>
              <a:rPr sz="4000" spc="-195" dirty="0">
                <a:solidFill>
                  <a:srgbClr val="385622"/>
                </a:solidFill>
              </a:rPr>
              <a:t>Birth</a:t>
            </a:r>
            <a:r>
              <a:rPr sz="4000" spc="-465" dirty="0">
                <a:solidFill>
                  <a:srgbClr val="385622"/>
                </a:solidFill>
              </a:rPr>
              <a:t> </a:t>
            </a:r>
            <a:r>
              <a:rPr sz="4000" spc="-254" dirty="0">
                <a:solidFill>
                  <a:srgbClr val="385622"/>
                </a:solidFill>
              </a:rPr>
              <a:t>Rate</a:t>
            </a:r>
            <a:r>
              <a:rPr sz="4000" spc="-415" dirty="0">
                <a:solidFill>
                  <a:srgbClr val="385622"/>
                </a:solidFill>
              </a:rPr>
              <a:t> </a:t>
            </a:r>
            <a:r>
              <a:rPr sz="4000" spc="-215" dirty="0">
                <a:solidFill>
                  <a:srgbClr val="385622"/>
                </a:solidFill>
              </a:rPr>
              <a:t>(per</a:t>
            </a:r>
            <a:r>
              <a:rPr sz="4000" spc="-434" dirty="0">
                <a:solidFill>
                  <a:srgbClr val="385622"/>
                </a:solidFill>
              </a:rPr>
              <a:t> </a:t>
            </a:r>
            <a:r>
              <a:rPr sz="4000" spc="-165" dirty="0">
                <a:solidFill>
                  <a:srgbClr val="385622"/>
                </a:solidFill>
              </a:rPr>
              <a:t>1,000</a:t>
            </a:r>
            <a:r>
              <a:rPr sz="4000" spc="-434" dirty="0">
                <a:solidFill>
                  <a:srgbClr val="385622"/>
                </a:solidFill>
              </a:rPr>
              <a:t> </a:t>
            </a:r>
            <a:r>
              <a:rPr sz="4000" spc="-215" dirty="0">
                <a:solidFill>
                  <a:srgbClr val="385622"/>
                </a:solidFill>
              </a:rPr>
              <a:t>people)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63295"/>
            <a:ext cx="9144000" cy="1536700"/>
          </a:xfrm>
          <a:custGeom>
            <a:avLst/>
            <a:gdLst/>
            <a:ahLst/>
            <a:cxnLst/>
            <a:rect l="l" t="t" r="r" b="b"/>
            <a:pathLst>
              <a:path w="9144000" h="1536700">
                <a:moveTo>
                  <a:pt x="9144000" y="0"/>
                </a:moveTo>
                <a:lnTo>
                  <a:pt x="0" y="0"/>
                </a:lnTo>
                <a:lnTo>
                  <a:pt x="0" y="1536191"/>
                </a:lnTo>
                <a:lnTo>
                  <a:pt x="9144000" y="1536191"/>
                </a:lnTo>
                <a:lnTo>
                  <a:pt x="9144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069" y="402158"/>
            <a:ext cx="8903335" cy="118554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521585" marR="5080" indent="-2509520">
              <a:lnSpc>
                <a:spcPts val="4320"/>
              </a:lnSpc>
              <a:spcBef>
                <a:spcPts val="655"/>
              </a:spcBef>
            </a:pPr>
            <a:r>
              <a:rPr sz="4000" b="1" spc="-15" dirty="0">
                <a:solidFill>
                  <a:srgbClr val="C00000"/>
                </a:solidFill>
                <a:latin typeface="Carlito"/>
                <a:cs typeface="Carlito"/>
              </a:rPr>
              <a:t>What </a:t>
            </a:r>
            <a:r>
              <a:rPr sz="4000" b="1" dirty="0">
                <a:solidFill>
                  <a:srgbClr val="C00000"/>
                </a:solidFill>
                <a:latin typeface="Carlito"/>
                <a:cs typeface="Carlito"/>
              </a:rPr>
              <a:t>is the </a:t>
            </a:r>
            <a:r>
              <a:rPr sz="4000" b="1" spc="-10" dirty="0">
                <a:solidFill>
                  <a:srgbClr val="C00000"/>
                </a:solidFill>
                <a:latin typeface="Carlito"/>
                <a:cs typeface="Carlito"/>
              </a:rPr>
              <a:t>difference </a:t>
            </a:r>
            <a:r>
              <a:rPr sz="4000" b="1" spc="-5" dirty="0">
                <a:solidFill>
                  <a:srgbClr val="C00000"/>
                </a:solidFill>
                <a:latin typeface="Carlito"/>
                <a:cs typeface="Carlito"/>
              </a:rPr>
              <a:t>between </a:t>
            </a:r>
            <a:r>
              <a:rPr sz="4000" b="1" dirty="0">
                <a:solidFill>
                  <a:srgbClr val="C00000"/>
                </a:solidFill>
                <a:latin typeface="Carlito"/>
                <a:cs typeface="Carlito"/>
              </a:rPr>
              <a:t>Birth </a:t>
            </a:r>
            <a:r>
              <a:rPr sz="4000" b="1" spc="-25" dirty="0">
                <a:solidFill>
                  <a:srgbClr val="C00000"/>
                </a:solidFill>
                <a:latin typeface="Carlito"/>
                <a:cs typeface="Carlito"/>
              </a:rPr>
              <a:t>Rate  </a:t>
            </a:r>
            <a:r>
              <a:rPr sz="4000" b="1" dirty="0">
                <a:solidFill>
                  <a:srgbClr val="C00000"/>
                </a:solidFill>
                <a:latin typeface="Carlito"/>
                <a:cs typeface="Carlito"/>
              </a:rPr>
              <a:t>and </a:t>
            </a:r>
            <a:r>
              <a:rPr sz="4000" b="1" spc="-5" dirty="0">
                <a:solidFill>
                  <a:srgbClr val="C00000"/>
                </a:solidFill>
                <a:latin typeface="Carlito"/>
                <a:cs typeface="Carlito"/>
              </a:rPr>
              <a:t>Fertility</a:t>
            </a:r>
            <a:r>
              <a:rPr sz="4000" b="1" spc="-4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4000" b="1" spc="-25" dirty="0">
                <a:solidFill>
                  <a:srgbClr val="C00000"/>
                </a:solidFill>
                <a:latin typeface="Carlito"/>
                <a:cs typeface="Carlito"/>
              </a:rPr>
              <a:t>Rate?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2990088"/>
            <a:ext cx="9144000" cy="1076325"/>
          </a:xfrm>
          <a:custGeom>
            <a:avLst/>
            <a:gdLst/>
            <a:ahLst/>
            <a:cxnLst/>
            <a:rect l="l" t="t" r="r" b="b"/>
            <a:pathLst>
              <a:path w="9144000" h="1076325">
                <a:moveTo>
                  <a:pt x="9144000" y="0"/>
                </a:moveTo>
                <a:lnTo>
                  <a:pt x="0" y="0"/>
                </a:lnTo>
                <a:lnTo>
                  <a:pt x="0" y="1075944"/>
                </a:lnTo>
                <a:lnTo>
                  <a:pt x="9144000" y="1075944"/>
                </a:lnTo>
                <a:lnTo>
                  <a:pt x="9144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068823"/>
            <a:ext cx="9144000" cy="1076325"/>
          </a:xfrm>
          <a:custGeom>
            <a:avLst/>
            <a:gdLst/>
            <a:ahLst/>
            <a:cxnLst/>
            <a:rect l="l" t="t" r="r" b="b"/>
            <a:pathLst>
              <a:path w="9144000" h="1076325">
                <a:moveTo>
                  <a:pt x="9144000" y="0"/>
                </a:moveTo>
                <a:lnTo>
                  <a:pt x="0" y="0"/>
                </a:lnTo>
                <a:lnTo>
                  <a:pt x="0" y="1075944"/>
                </a:lnTo>
                <a:lnTo>
                  <a:pt x="9144000" y="1075944"/>
                </a:lnTo>
                <a:lnTo>
                  <a:pt x="914400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8710" y="3014294"/>
            <a:ext cx="7328534" cy="3081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030" marR="105410" algn="ctr">
              <a:lnSpc>
                <a:spcPct val="100000"/>
              </a:lnSpc>
              <a:spcBef>
                <a:spcPts val="95"/>
              </a:spcBef>
            </a:pPr>
            <a:r>
              <a:rPr sz="3200" b="1" spc="-5" dirty="0">
                <a:solidFill>
                  <a:srgbClr val="405500"/>
                </a:solidFill>
                <a:latin typeface="Arial"/>
                <a:cs typeface="Arial"/>
              </a:rPr>
              <a:t>Birth rate is a parameter of </a:t>
            </a:r>
            <a:r>
              <a:rPr sz="3200" b="1" spc="-10" dirty="0">
                <a:solidFill>
                  <a:srgbClr val="405500"/>
                </a:solidFill>
                <a:latin typeface="Arial"/>
                <a:cs typeface="Arial"/>
              </a:rPr>
              <a:t>the entire  population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05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3200" b="1" spc="-5" dirty="0">
                <a:solidFill>
                  <a:srgbClr val="405500"/>
                </a:solidFill>
                <a:latin typeface="Arial"/>
                <a:cs typeface="Arial"/>
              </a:rPr>
              <a:t>Fertility rate applies </a:t>
            </a:r>
            <a:r>
              <a:rPr sz="3200" b="1" spc="-10" dirty="0">
                <a:solidFill>
                  <a:srgbClr val="405500"/>
                </a:solidFill>
                <a:latin typeface="Arial"/>
                <a:cs typeface="Arial"/>
              </a:rPr>
              <a:t>for </a:t>
            </a:r>
            <a:r>
              <a:rPr sz="3200" b="1" spc="-5" dirty="0">
                <a:solidFill>
                  <a:srgbClr val="405500"/>
                </a:solidFill>
                <a:latin typeface="Arial"/>
                <a:cs typeface="Arial"/>
              </a:rPr>
              <a:t>females in </a:t>
            </a:r>
            <a:r>
              <a:rPr sz="3200" b="1" spc="-10" dirty="0">
                <a:solidFill>
                  <a:srgbClr val="405500"/>
                </a:solidFill>
                <a:latin typeface="Arial"/>
                <a:cs typeface="Arial"/>
              </a:rPr>
              <a:t>the  </a:t>
            </a:r>
            <a:r>
              <a:rPr sz="3200" b="1" spc="-15" dirty="0">
                <a:solidFill>
                  <a:srgbClr val="405500"/>
                </a:solidFill>
                <a:latin typeface="Arial"/>
                <a:cs typeface="Arial"/>
              </a:rPr>
              <a:t>reproductive</a:t>
            </a:r>
            <a:r>
              <a:rPr sz="3200" b="1" spc="85" dirty="0">
                <a:solidFill>
                  <a:srgbClr val="4055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405500"/>
                </a:solidFill>
                <a:latin typeface="Arial"/>
                <a:cs typeface="Arial"/>
              </a:rPr>
              <a:t>age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7092" y="1552854"/>
            <a:ext cx="224739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7092" y="2448966"/>
            <a:ext cx="224739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092" y="3345078"/>
            <a:ext cx="224739" cy="233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63244" y="1414094"/>
            <a:ext cx="7924800" cy="40366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610870" marR="362585" indent="82550">
              <a:lnSpc>
                <a:spcPts val="3030"/>
              </a:lnSpc>
              <a:spcBef>
                <a:spcPts val="484"/>
              </a:spcBef>
            </a:pPr>
            <a:r>
              <a:rPr sz="2800" b="1" spc="5" dirty="0">
                <a:latin typeface="Carlito"/>
                <a:cs typeface="Carlito"/>
              </a:rPr>
              <a:t>An </a:t>
            </a:r>
            <a:r>
              <a:rPr sz="2800" b="1" spc="-5" dirty="0">
                <a:latin typeface="Carlito"/>
                <a:cs typeface="Carlito"/>
              </a:rPr>
              <a:t>estimate </a:t>
            </a:r>
            <a:r>
              <a:rPr sz="2800" b="1" dirty="0">
                <a:latin typeface="Carlito"/>
                <a:cs typeface="Carlito"/>
              </a:rPr>
              <a:t>of </a:t>
            </a:r>
            <a:r>
              <a:rPr sz="2800" b="1" spc="5" dirty="0">
                <a:latin typeface="Carlito"/>
                <a:cs typeface="Carlito"/>
              </a:rPr>
              <a:t>the </a:t>
            </a:r>
            <a:r>
              <a:rPr sz="2800" b="1" spc="-25" dirty="0">
                <a:latin typeface="Carlito"/>
                <a:cs typeface="Carlito"/>
              </a:rPr>
              <a:t>rate </a:t>
            </a:r>
            <a:r>
              <a:rPr sz="2800" b="1" spc="-10" dirty="0">
                <a:latin typeface="Carlito"/>
                <a:cs typeface="Carlito"/>
              </a:rPr>
              <a:t>at </a:t>
            </a:r>
            <a:r>
              <a:rPr sz="2800" b="1" dirty="0">
                <a:latin typeface="Carlito"/>
                <a:cs typeface="Carlito"/>
              </a:rPr>
              <a:t>which </a:t>
            </a:r>
            <a:r>
              <a:rPr sz="2800" b="1" spc="-5" dirty="0">
                <a:latin typeface="Carlito"/>
                <a:cs typeface="Carlito"/>
              </a:rPr>
              <a:t>members </a:t>
            </a:r>
            <a:r>
              <a:rPr sz="2800" b="1" dirty="0">
                <a:latin typeface="Carlito"/>
                <a:cs typeface="Carlito"/>
              </a:rPr>
              <a:t>of</a:t>
            </a:r>
            <a:r>
              <a:rPr sz="2800" b="1" spc="-200" dirty="0">
                <a:latin typeface="Carlito"/>
                <a:cs typeface="Carlito"/>
              </a:rPr>
              <a:t> </a:t>
            </a:r>
            <a:r>
              <a:rPr sz="2800" b="1" spc="5" dirty="0">
                <a:latin typeface="Carlito"/>
                <a:cs typeface="Carlito"/>
              </a:rPr>
              <a:t>a  </a:t>
            </a:r>
            <a:r>
              <a:rPr sz="2800" b="1" dirty="0">
                <a:latin typeface="Carlito"/>
                <a:cs typeface="Carlito"/>
              </a:rPr>
              <a:t>population </a:t>
            </a:r>
            <a:r>
              <a:rPr sz="2800" b="1" spc="5" dirty="0">
                <a:latin typeface="Carlito"/>
                <a:cs typeface="Carlito"/>
              </a:rPr>
              <a:t>die during a </a:t>
            </a:r>
            <a:r>
              <a:rPr sz="2800" b="1" dirty="0">
                <a:latin typeface="Carlito"/>
                <a:cs typeface="Carlito"/>
              </a:rPr>
              <a:t>specified</a:t>
            </a:r>
            <a:r>
              <a:rPr sz="2800" b="1" spc="-190" dirty="0">
                <a:latin typeface="Carlito"/>
                <a:cs typeface="Carlito"/>
              </a:rPr>
              <a:t> </a:t>
            </a:r>
            <a:r>
              <a:rPr sz="2800" b="1" spc="5" dirty="0">
                <a:latin typeface="Carlito"/>
                <a:cs typeface="Carlito"/>
              </a:rPr>
              <a:t>period.</a:t>
            </a:r>
            <a:endParaRPr sz="2800">
              <a:latin typeface="Carlito"/>
              <a:cs typeface="Carlito"/>
            </a:endParaRPr>
          </a:p>
          <a:p>
            <a:pPr marL="610870" marR="586105">
              <a:lnSpc>
                <a:spcPts val="3020"/>
              </a:lnSpc>
              <a:spcBef>
                <a:spcPts val="1010"/>
              </a:spcBef>
            </a:pPr>
            <a:r>
              <a:rPr sz="2800" b="1" dirty="0">
                <a:latin typeface="Carlito"/>
                <a:cs typeface="Carlito"/>
              </a:rPr>
              <a:t>The </a:t>
            </a:r>
            <a:r>
              <a:rPr sz="2800" b="1" spc="-10" dirty="0">
                <a:latin typeface="Carlito"/>
                <a:cs typeface="Carlito"/>
              </a:rPr>
              <a:t>numerator </a:t>
            </a:r>
            <a:r>
              <a:rPr sz="2800" b="1" dirty="0">
                <a:latin typeface="Carlito"/>
                <a:cs typeface="Carlito"/>
              </a:rPr>
              <a:t>is </a:t>
            </a:r>
            <a:r>
              <a:rPr sz="2800" b="1" spc="5" dirty="0">
                <a:latin typeface="Carlito"/>
                <a:cs typeface="Carlito"/>
              </a:rPr>
              <a:t>the </a:t>
            </a:r>
            <a:r>
              <a:rPr sz="2800" b="1" dirty="0">
                <a:latin typeface="Carlito"/>
                <a:cs typeface="Carlito"/>
              </a:rPr>
              <a:t>number of </a:t>
            </a:r>
            <a:r>
              <a:rPr sz="2800" b="1" spc="5" dirty="0">
                <a:latin typeface="Carlito"/>
                <a:cs typeface="Carlito"/>
              </a:rPr>
              <a:t>people</a:t>
            </a:r>
            <a:r>
              <a:rPr sz="2800" b="1" spc="-140" dirty="0">
                <a:latin typeface="Carlito"/>
                <a:cs typeface="Carlito"/>
              </a:rPr>
              <a:t> </a:t>
            </a:r>
            <a:r>
              <a:rPr sz="2800" b="1" dirty="0">
                <a:latin typeface="Carlito"/>
                <a:cs typeface="Carlito"/>
              </a:rPr>
              <a:t>dying  </a:t>
            </a:r>
            <a:r>
              <a:rPr sz="2800" b="1" spc="5" dirty="0">
                <a:latin typeface="Carlito"/>
                <a:cs typeface="Carlito"/>
              </a:rPr>
              <a:t>during the</a:t>
            </a:r>
            <a:r>
              <a:rPr sz="2800" b="1" spc="-80" dirty="0">
                <a:latin typeface="Carlito"/>
                <a:cs typeface="Carlito"/>
              </a:rPr>
              <a:t> </a:t>
            </a:r>
            <a:r>
              <a:rPr sz="2800" b="1" spc="5" dirty="0">
                <a:latin typeface="Carlito"/>
                <a:cs typeface="Carlito"/>
              </a:rPr>
              <a:t>period;</a:t>
            </a:r>
            <a:endParaRPr sz="2800">
              <a:latin typeface="Carlito"/>
              <a:cs typeface="Carlito"/>
            </a:endParaRPr>
          </a:p>
          <a:p>
            <a:pPr marL="610870" marR="476250">
              <a:lnSpc>
                <a:spcPct val="90000"/>
              </a:lnSpc>
              <a:spcBef>
                <a:spcPts val="969"/>
              </a:spcBef>
            </a:pPr>
            <a:r>
              <a:rPr sz="2800" b="1" dirty="0">
                <a:latin typeface="Carlito"/>
                <a:cs typeface="Carlito"/>
              </a:rPr>
              <a:t>The </a:t>
            </a:r>
            <a:r>
              <a:rPr sz="2800" b="1" spc="-5" dirty="0">
                <a:latin typeface="Carlito"/>
                <a:cs typeface="Carlito"/>
              </a:rPr>
              <a:t>denominator </a:t>
            </a:r>
            <a:r>
              <a:rPr sz="2800" b="1" dirty="0">
                <a:latin typeface="Carlito"/>
                <a:cs typeface="Carlito"/>
              </a:rPr>
              <a:t>is </a:t>
            </a:r>
            <a:r>
              <a:rPr sz="2800" b="1" spc="5" dirty="0">
                <a:latin typeface="Carlito"/>
                <a:cs typeface="Carlito"/>
              </a:rPr>
              <a:t>the </a:t>
            </a:r>
            <a:r>
              <a:rPr sz="2800" b="1" spc="-5" dirty="0">
                <a:latin typeface="Carlito"/>
                <a:cs typeface="Carlito"/>
              </a:rPr>
              <a:t>size </a:t>
            </a:r>
            <a:r>
              <a:rPr sz="2800" b="1" dirty="0">
                <a:latin typeface="Carlito"/>
                <a:cs typeface="Carlito"/>
              </a:rPr>
              <a:t>of </a:t>
            </a:r>
            <a:r>
              <a:rPr sz="2800" b="1" spc="5" dirty="0">
                <a:latin typeface="Carlito"/>
                <a:cs typeface="Carlito"/>
              </a:rPr>
              <a:t>the</a:t>
            </a:r>
            <a:r>
              <a:rPr sz="2800" b="1" spc="-110" dirty="0">
                <a:latin typeface="Carlito"/>
                <a:cs typeface="Carlito"/>
              </a:rPr>
              <a:t> </a:t>
            </a:r>
            <a:r>
              <a:rPr sz="2800" b="1" dirty="0">
                <a:latin typeface="Carlito"/>
                <a:cs typeface="Carlito"/>
              </a:rPr>
              <a:t>population,  </a:t>
            </a:r>
            <a:r>
              <a:rPr sz="2800" b="1" spc="5" dirty="0">
                <a:latin typeface="Carlito"/>
                <a:cs typeface="Carlito"/>
              </a:rPr>
              <a:t>usually </a:t>
            </a:r>
            <a:r>
              <a:rPr sz="2800" b="1" spc="-10" dirty="0">
                <a:latin typeface="Carlito"/>
                <a:cs typeface="Carlito"/>
              </a:rPr>
              <a:t>at </a:t>
            </a:r>
            <a:r>
              <a:rPr sz="2800" b="1" spc="5" dirty="0">
                <a:latin typeface="Carlito"/>
                <a:cs typeface="Carlito"/>
              </a:rPr>
              <a:t>the </a:t>
            </a:r>
            <a:r>
              <a:rPr sz="2800" b="1" dirty="0">
                <a:latin typeface="Carlito"/>
                <a:cs typeface="Carlito"/>
              </a:rPr>
              <a:t>middle of </a:t>
            </a:r>
            <a:r>
              <a:rPr sz="2800" b="1" spc="5" dirty="0">
                <a:latin typeface="Carlito"/>
                <a:cs typeface="Carlito"/>
              </a:rPr>
              <a:t>the period </a:t>
            </a:r>
            <a:r>
              <a:rPr sz="2800" b="1" spc="-10" dirty="0">
                <a:latin typeface="Carlito"/>
                <a:cs typeface="Carlito"/>
              </a:rPr>
              <a:t>(mid-year  </a:t>
            </a:r>
            <a:r>
              <a:rPr sz="2800" b="1" dirty="0">
                <a:latin typeface="Carlito"/>
                <a:cs typeface="Carlito"/>
              </a:rPr>
              <a:t>population).</a:t>
            </a:r>
            <a:endParaRPr sz="2800">
              <a:latin typeface="Carlito"/>
              <a:cs typeface="Carlito"/>
            </a:endParaRPr>
          </a:p>
          <a:p>
            <a:pPr marL="38100" marR="30480">
              <a:lnSpc>
                <a:spcPts val="4029"/>
              </a:lnSpc>
              <a:spcBef>
                <a:spcPts val="225"/>
              </a:spcBef>
            </a:pPr>
            <a:r>
              <a:rPr sz="28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Number of deaths 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during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 specified </a:t>
            </a:r>
            <a:r>
              <a:rPr sz="2800" b="1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period</a:t>
            </a:r>
            <a:r>
              <a:rPr sz="2800" b="1" spc="5" dirty="0">
                <a:latin typeface="Carlito"/>
                <a:cs typeface="Carlito"/>
              </a:rPr>
              <a:t> </a:t>
            </a:r>
            <a:r>
              <a:rPr sz="2800" b="1" dirty="0">
                <a:latin typeface="Carlito"/>
                <a:cs typeface="Carlito"/>
              </a:rPr>
              <a:t>x 10</a:t>
            </a:r>
            <a:r>
              <a:rPr sz="2775" b="1" baseline="25525" dirty="0">
                <a:latin typeface="Carlito"/>
                <a:cs typeface="Carlito"/>
              </a:rPr>
              <a:t>n  </a:t>
            </a:r>
            <a:r>
              <a:rPr sz="2800" b="1" spc="5" dirty="0">
                <a:latin typeface="Carlito"/>
                <a:cs typeface="Carlito"/>
              </a:rPr>
              <a:t>Number </a:t>
            </a:r>
            <a:r>
              <a:rPr sz="2800" b="1" dirty="0">
                <a:latin typeface="Carlito"/>
                <a:cs typeface="Carlito"/>
              </a:rPr>
              <a:t>of persons </a:t>
            </a:r>
            <a:r>
              <a:rPr sz="2800" b="1" spc="-10" dirty="0">
                <a:latin typeface="Carlito"/>
                <a:cs typeface="Carlito"/>
              </a:rPr>
              <a:t>at </a:t>
            </a:r>
            <a:r>
              <a:rPr sz="2800" b="1" spc="5" dirty="0">
                <a:latin typeface="Carlito"/>
                <a:cs typeface="Carlito"/>
              </a:rPr>
              <a:t>risk </a:t>
            </a:r>
            <a:r>
              <a:rPr sz="2800" b="1" dirty="0">
                <a:latin typeface="Carlito"/>
                <a:cs typeface="Carlito"/>
              </a:rPr>
              <a:t>of dying </a:t>
            </a:r>
            <a:r>
              <a:rPr sz="2800" b="1" spc="5" dirty="0">
                <a:latin typeface="Carlito"/>
                <a:cs typeface="Carlito"/>
              </a:rPr>
              <a:t>during the</a:t>
            </a:r>
            <a:r>
              <a:rPr sz="2800" b="1" spc="-254" dirty="0">
                <a:latin typeface="Carlito"/>
                <a:cs typeface="Carlito"/>
              </a:rPr>
              <a:t> </a:t>
            </a:r>
            <a:r>
              <a:rPr sz="2800" b="1" spc="5" dirty="0">
                <a:latin typeface="Carlito"/>
                <a:cs typeface="Carlito"/>
              </a:rPr>
              <a:t>period.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10590" y="116281"/>
            <a:ext cx="780415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170" dirty="0">
                <a:solidFill>
                  <a:srgbClr val="385622"/>
                </a:solidFill>
              </a:rPr>
              <a:t>CRUDE</a:t>
            </a:r>
            <a:r>
              <a:rPr sz="4000" spc="-434" dirty="0">
                <a:solidFill>
                  <a:srgbClr val="385622"/>
                </a:solidFill>
              </a:rPr>
              <a:t> </a:t>
            </a:r>
            <a:r>
              <a:rPr sz="4000" spc="-260" dirty="0">
                <a:solidFill>
                  <a:srgbClr val="385622"/>
                </a:solidFill>
              </a:rPr>
              <a:t>DEATH</a:t>
            </a:r>
            <a:r>
              <a:rPr sz="4000" spc="-455" dirty="0">
                <a:solidFill>
                  <a:srgbClr val="385622"/>
                </a:solidFill>
              </a:rPr>
              <a:t> </a:t>
            </a:r>
            <a:r>
              <a:rPr sz="4000" spc="-315" dirty="0">
                <a:solidFill>
                  <a:srgbClr val="385622"/>
                </a:solidFill>
              </a:rPr>
              <a:t>RATE</a:t>
            </a:r>
            <a:r>
              <a:rPr sz="4000" spc="-434" dirty="0">
                <a:solidFill>
                  <a:srgbClr val="385622"/>
                </a:solidFill>
              </a:rPr>
              <a:t> </a:t>
            </a:r>
            <a:r>
              <a:rPr sz="4000" spc="-215" dirty="0">
                <a:solidFill>
                  <a:srgbClr val="385622"/>
                </a:solidFill>
              </a:rPr>
              <a:t>(per</a:t>
            </a:r>
            <a:r>
              <a:rPr sz="4000" spc="-430" dirty="0">
                <a:solidFill>
                  <a:srgbClr val="385622"/>
                </a:solidFill>
              </a:rPr>
              <a:t> </a:t>
            </a:r>
            <a:r>
              <a:rPr sz="4000" spc="-165" dirty="0">
                <a:solidFill>
                  <a:srgbClr val="385622"/>
                </a:solidFill>
              </a:rPr>
              <a:t>1,000</a:t>
            </a:r>
            <a:r>
              <a:rPr sz="4000" spc="-434" dirty="0">
                <a:solidFill>
                  <a:srgbClr val="385622"/>
                </a:solidFill>
              </a:rPr>
              <a:t> </a:t>
            </a:r>
            <a:r>
              <a:rPr sz="4000" spc="-220" dirty="0">
                <a:solidFill>
                  <a:srgbClr val="385622"/>
                </a:solidFill>
              </a:rPr>
              <a:t>people)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40233"/>
            <a:ext cx="207137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-204" dirty="0">
                <a:solidFill>
                  <a:srgbClr val="385622"/>
                </a:solidFill>
              </a:rPr>
              <a:t>E</a:t>
            </a:r>
            <a:r>
              <a:rPr sz="4000" spc="-240" dirty="0">
                <a:solidFill>
                  <a:srgbClr val="385622"/>
                </a:solidFill>
              </a:rPr>
              <a:t>X</a:t>
            </a:r>
            <a:r>
              <a:rPr sz="4000" spc="-150" dirty="0">
                <a:solidFill>
                  <a:srgbClr val="385622"/>
                </a:solidFill>
              </a:rPr>
              <a:t>A</a:t>
            </a:r>
            <a:r>
              <a:rPr sz="4000" spc="490" dirty="0">
                <a:solidFill>
                  <a:srgbClr val="385622"/>
                </a:solidFill>
              </a:rPr>
              <a:t>M</a:t>
            </a:r>
            <a:r>
              <a:rPr sz="4000" spc="-240" dirty="0">
                <a:solidFill>
                  <a:srgbClr val="385622"/>
                </a:solidFill>
              </a:rPr>
              <a:t>P</a:t>
            </a:r>
            <a:r>
              <a:rPr sz="4000" spc="-375" dirty="0">
                <a:solidFill>
                  <a:srgbClr val="385622"/>
                </a:solidFill>
              </a:rPr>
              <a:t>L</a:t>
            </a:r>
            <a:r>
              <a:rPr sz="4000" spc="-225" dirty="0">
                <a:solidFill>
                  <a:srgbClr val="385622"/>
                </a:solidFill>
              </a:rPr>
              <a:t>E</a:t>
            </a:r>
            <a:r>
              <a:rPr sz="4000" spc="-420" dirty="0">
                <a:solidFill>
                  <a:srgbClr val="385622"/>
                </a:solidFill>
              </a:rPr>
              <a:t>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88644" y="1222324"/>
            <a:ext cx="7866380" cy="4417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Arial"/>
                <a:cs typeface="Arial"/>
              </a:rPr>
              <a:t>CDR for</a:t>
            </a:r>
            <a:r>
              <a:rPr sz="2400" b="1" i="1" spc="-2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YCITY</a:t>
            </a:r>
            <a:endParaRPr sz="2400">
              <a:latin typeface="Arial"/>
              <a:cs typeface="Arial"/>
            </a:endParaRPr>
          </a:p>
          <a:p>
            <a:pPr marL="600710" marR="1020444" indent="-58864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= __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number of deaths in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YCITY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2012_</a:t>
            </a:r>
            <a:r>
              <a:rPr sz="2400" b="1" dirty="0">
                <a:latin typeface="Arial"/>
                <a:cs typeface="Arial"/>
              </a:rPr>
              <a:t> X</a:t>
            </a:r>
            <a:r>
              <a:rPr sz="2400" b="1" spc="-2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1000  </a:t>
            </a:r>
            <a:r>
              <a:rPr sz="2400" b="1" spc="-5" dirty="0">
                <a:latin typeface="Arial"/>
                <a:cs typeface="Arial"/>
              </a:rPr>
              <a:t>total </a:t>
            </a:r>
            <a:r>
              <a:rPr sz="2400" b="1" dirty="0">
                <a:latin typeface="Arial"/>
                <a:cs typeface="Arial"/>
              </a:rPr>
              <a:t>population </a:t>
            </a:r>
            <a:r>
              <a:rPr sz="2400" b="1" spc="-5" dirty="0">
                <a:latin typeface="Arial"/>
                <a:cs typeface="Arial"/>
              </a:rPr>
              <a:t>YCITY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2012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200100"/>
              </a:lnSpc>
            </a:pPr>
            <a:r>
              <a:rPr sz="2400" b="1" dirty="0">
                <a:latin typeface="Arial"/>
                <a:cs typeface="Arial"/>
              </a:rPr>
              <a:t>numerator = number of deaths in </a:t>
            </a:r>
            <a:r>
              <a:rPr sz="2400" b="1" spc="-5" dirty="0">
                <a:latin typeface="Arial"/>
                <a:cs typeface="Arial"/>
              </a:rPr>
              <a:t>YCITY </a:t>
            </a:r>
            <a:r>
              <a:rPr sz="2400" b="1" dirty="0">
                <a:latin typeface="Arial"/>
                <a:cs typeface="Arial"/>
              </a:rPr>
              <a:t>in 2012 = 301  denominator = </a:t>
            </a:r>
            <a:r>
              <a:rPr sz="2400" b="1" spc="-5" dirty="0">
                <a:latin typeface="Arial"/>
                <a:cs typeface="Arial"/>
              </a:rPr>
              <a:t>total population YCITY </a:t>
            </a:r>
            <a:r>
              <a:rPr sz="2400" b="1" dirty="0">
                <a:latin typeface="Arial"/>
                <a:cs typeface="Arial"/>
              </a:rPr>
              <a:t>in 2012 =</a:t>
            </a:r>
            <a:r>
              <a:rPr sz="2400" b="1" spc="-2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30,726  </a:t>
            </a:r>
            <a:r>
              <a:rPr sz="2400" b="1" spc="-5" dirty="0">
                <a:latin typeface="Arial"/>
                <a:cs typeface="Arial"/>
              </a:rPr>
              <a:t>constant </a:t>
            </a:r>
            <a:r>
              <a:rPr sz="2400" b="1" dirty="0">
                <a:latin typeface="Arial"/>
                <a:cs typeface="Arial"/>
              </a:rPr>
              <a:t>=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1000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192270" algn="l"/>
              </a:tabLst>
            </a:pPr>
            <a:r>
              <a:rPr sz="2400" b="1" spc="-10" dirty="0">
                <a:latin typeface="Arial"/>
                <a:cs typeface="Arial"/>
              </a:rPr>
              <a:t>CDR </a:t>
            </a:r>
            <a:r>
              <a:rPr sz="2400" b="1" spc="-5" dirty="0">
                <a:latin typeface="Arial"/>
                <a:cs typeface="Arial"/>
              </a:rPr>
              <a:t>for YCITY2012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=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_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301	</a:t>
            </a:r>
            <a:r>
              <a:rPr sz="2400" b="1" dirty="0">
                <a:latin typeface="Arial"/>
                <a:cs typeface="Arial"/>
              </a:rPr>
              <a:t>X 1000 = 9.80/1000</a:t>
            </a:r>
            <a:r>
              <a:rPr sz="2400" b="1" spc="-1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pop.</a:t>
            </a:r>
            <a:endParaRPr sz="2400">
              <a:latin typeface="Arial"/>
              <a:cs typeface="Arial"/>
            </a:endParaRPr>
          </a:p>
          <a:p>
            <a:pPr marR="566420" algn="ctr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30,726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620</Words>
  <Application>Microsoft Office PowerPoint</Application>
  <PresentationFormat>On-screen Show (4:3)</PresentationFormat>
  <Paragraphs>197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Caladea</vt:lpstr>
      <vt:lpstr>Calibri</vt:lpstr>
      <vt:lpstr>Carlito</vt:lpstr>
      <vt:lpstr>Times New Roman</vt:lpstr>
      <vt:lpstr>Trebuchet MS</vt:lpstr>
      <vt:lpstr>Office Theme</vt:lpstr>
      <vt:lpstr>Health Economics: Measuring Health   Bakibillah  Lecturer  Dept. of Public Health </vt:lpstr>
      <vt:lpstr>GDP = Gross Domestic Product</vt:lpstr>
      <vt:lpstr>Health Indicators</vt:lpstr>
      <vt:lpstr>Population Growth Rate</vt:lpstr>
      <vt:lpstr>Crude Birth Rate</vt:lpstr>
      <vt:lpstr>Crude Birth Rate (per 1,000 people)</vt:lpstr>
      <vt:lpstr>What is the difference between Birth Rate  and Fertility Rate?</vt:lpstr>
      <vt:lpstr>CRUDE DEATH RATE (per 1,000 people)</vt:lpstr>
      <vt:lpstr>EXAMPLE:</vt:lpstr>
      <vt:lpstr>Crude Death Rate (per 1,000 people)</vt:lpstr>
      <vt:lpstr>Life Expectancy</vt:lpstr>
      <vt:lpstr>Life Expectancy (Female)</vt:lpstr>
      <vt:lpstr>Infant Mortality Rate</vt:lpstr>
      <vt:lpstr>Infant Mortality (per 1,000 live births)</vt:lpstr>
      <vt:lpstr>Maternal Mortality Rate  (per 100,000 live births)</vt:lpstr>
      <vt:lpstr>Maternal mortality ratio (per 100,000 live births)</vt:lpstr>
      <vt:lpstr>Physicians (per 100,000 population)</vt:lpstr>
      <vt:lpstr>Population per hospital bed (per 100,000 population)</vt:lpstr>
      <vt:lpstr>Thank you very much for 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Gender Gap: A Technical Analysis</dc:title>
  <dc:creator>Fiona Greig</dc:creator>
  <cp:lastModifiedBy>Baki Billah</cp:lastModifiedBy>
  <cp:revision>3</cp:revision>
  <dcterms:created xsi:type="dcterms:W3CDTF">2021-02-05T05:18:41Z</dcterms:created>
  <dcterms:modified xsi:type="dcterms:W3CDTF">2021-02-18T09:39:55Z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2021-02-05T00:00:00Z</vt:filetime>
  </property>
</Properties>
</file>