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fCFaVsNB2dlYZKUjzwcBoHJia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5"/>
          <p:cNvSpPr txBox="1"/>
          <p:nvPr>
            <p:ph type="ctrTitle"/>
          </p:nvPr>
        </p:nvSpPr>
        <p:spPr>
          <a:xfrm>
            <a:off x="3200400" y="4208929"/>
            <a:ext cx="5458968" cy="1048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subTitle"/>
          </p:nvPr>
        </p:nvSpPr>
        <p:spPr>
          <a:xfrm>
            <a:off x="3200400" y="5257800"/>
            <a:ext cx="5458968" cy="621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5"/>
          <p:cNvSpPr txBox="1"/>
          <p:nvPr>
            <p:ph idx="10" type="dt"/>
          </p:nvPr>
        </p:nvSpPr>
        <p:spPr>
          <a:xfrm>
            <a:off x="3276600" y="390525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3218688" y="6356350"/>
            <a:ext cx="4736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8256494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34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" type="body"/>
          </p:nvPr>
        </p:nvSpPr>
        <p:spPr>
          <a:xfrm>
            <a:off x="428244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86" name="Google Shape;86;p34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34"/>
          <p:cNvSpPr txBox="1"/>
          <p:nvPr>
            <p:ph idx="2" type="body"/>
          </p:nvPr>
        </p:nvSpPr>
        <p:spPr>
          <a:xfrm>
            <a:off x="428244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90" name="Google Shape;90;p34"/>
          <p:cNvSpPr txBox="1"/>
          <p:nvPr>
            <p:ph idx="3" type="body"/>
          </p:nvPr>
        </p:nvSpPr>
        <p:spPr>
          <a:xfrm>
            <a:off x="45720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35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" type="body"/>
          </p:nvPr>
        </p:nvSpPr>
        <p:spPr>
          <a:xfrm>
            <a:off x="428244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95" name="Google Shape;95;p35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5"/>
          <p:cNvSpPr txBox="1"/>
          <p:nvPr>
            <p:ph idx="2" type="body"/>
          </p:nvPr>
        </p:nvSpPr>
        <p:spPr>
          <a:xfrm>
            <a:off x="428244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99" name="Google Shape;99;p35"/>
          <p:cNvSpPr txBox="1"/>
          <p:nvPr>
            <p:ph idx="3" type="body"/>
          </p:nvPr>
        </p:nvSpPr>
        <p:spPr>
          <a:xfrm>
            <a:off x="45720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00" name="Google Shape;100;p35"/>
          <p:cNvSpPr txBox="1"/>
          <p:nvPr>
            <p:ph idx="4" type="body"/>
          </p:nvPr>
        </p:nvSpPr>
        <p:spPr>
          <a:xfrm>
            <a:off x="45720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36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6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37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38"/>
          <p:cNvSpPr txBox="1"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" type="body"/>
          </p:nvPr>
        </p:nvSpPr>
        <p:spPr>
          <a:xfrm>
            <a:off x="4762052" y="990600"/>
            <a:ext cx="356616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16" name="Google Shape;116;p38"/>
          <p:cNvSpPr txBox="1"/>
          <p:nvPr>
            <p:ph idx="2" type="body"/>
          </p:nvPr>
        </p:nvSpPr>
        <p:spPr>
          <a:xfrm>
            <a:off x="457199" y="2057400"/>
            <a:ext cx="356616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38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9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9"/>
          <p:cNvSpPr txBox="1"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" type="body"/>
          </p:nvPr>
        </p:nvSpPr>
        <p:spPr>
          <a:xfrm>
            <a:off x="457199" y="2057400"/>
            <a:ext cx="356616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39"/>
          <p:cNvSpPr txBox="1"/>
          <p:nvPr>
            <p:ph idx="10" type="dt"/>
          </p:nvPr>
        </p:nvSpPr>
        <p:spPr>
          <a:xfrm>
            <a:off x="161365" y="6124014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1" type="ftr"/>
          </p:nvPr>
        </p:nvSpPr>
        <p:spPr>
          <a:xfrm>
            <a:off x="174812" y="6356350"/>
            <a:ext cx="38637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39"/>
          <p:cNvSpPr/>
          <p:nvPr>
            <p:ph idx="2" type="pic"/>
          </p:nvPr>
        </p:nvSpPr>
        <p:spPr>
          <a:xfrm>
            <a:off x="4760258" y="990600"/>
            <a:ext cx="4096512" cy="5611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0"/>
          <p:cNvSpPr txBox="1"/>
          <p:nvPr>
            <p:ph type="title"/>
          </p:nvPr>
        </p:nvSpPr>
        <p:spPr>
          <a:xfrm>
            <a:off x="458788" y="4267200"/>
            <a:ext cx="6477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0"/>
          <p:cNvSpPr/>
          <p:nvPr>
            <p:ph idx="2" type="pic"/>
          </p:nvPr>
        </p:nvSpPr>
        <p:spPr>
          <a:xfrm>
            <a:off x="269874" y="268288"/>
            <a:ext cx="6858000" cy="3639312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0"/>
          <p:cNvSpPr txBox="1"/>
          <p:nvPr>
            <p:ph idx="1" type="body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40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0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0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ctures with Caption">
  <p:cSld name="4 Pictures with Ca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1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41"/>
          <p:cNvSpPr txBox="1"/>
          <p:nvPr>
            <p:ph type="title"/>
          </p:nvPr>
        </p:nvSpPr>
        <p:spPr>
          <a:xfrm>
            <a:off x="458788" y="4267200"/>
            <a:ext cx="6477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1"/>
          <p:cNvSpPr/>
          <p:nvPr>
            <p:ph idx="2" type="pic"/>
          </p:nvPr>
        </p:nvSpPr>
        <p:spPr>
          <a:xfrm>
            <a:off x="269874" y="268288"/>
            <a:ext cx="3006726" cy="3639312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41"/>
          <p:cNvSpPr txBox="1"/>
          <p:nvPr>
            <p:ph idx="1" type="body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1" name="Google Shape;141;p41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1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1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41"/>
          <p:cNvSpPr/>
          <p:nvPr>
            <p:ph idx="3" type="pic"/>
          </p:nvPr>
        </p:nvSpPr>
        <p:spPr>
          <a:xfrm>
            <a:off x="3352800" y="268288"/>
            <a:ext cx="4701988" cy="177566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1"/>
          <p:cNvSpPr/>
          <p:nvPr>
            <p:ph idx="4" type="pic"/>
          </p:nvPr>
        </p:nvSpPr>
        <p:spPr>
          <a:xfrm>
            <a:off x="3352800" y="2131935"/>
            <a:ext cx="2304288" cy="1775665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41"/>
          <p:cNvSpPr/>
          <p:nvPr>
            <p:ph idx="5" type="pic"/>
          </p:nvPr>
        </p:nvSpPr>
        <p:spPr>
          <a:xfrm>
            <a:off x="5750500" y="2131935"/>
            <a:ext cx="2304288" cy="17756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2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42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body"/>
          </p:nvPr>
        </p:nvSpPr>
        <p:spPr>
          <a:xfrm rot="5400000">
            <a:off x="1753206" y="913793"/>
            <a:ext cx="3916363" cy="650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51" name="Google Shape;151;p42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43"/>
          <p:cNvSpPr txBox="1"/>
          <p:nvPr>
            <p:ph type="title"/>
          </p:nvPr>
        </p:nvSpPr>
        <p:spPr>
          <a:xfrm rot="5400000">
            <a:off x="5659577" y="2919646"/>
            <a:ext cx="5090739" cy="132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3"/>
          <p:cNvSpPr txBox="1"/>
          <p:nvPr>
            <p:ph idx="1" type="body"/>
          </p:nvPr>
        </p:nvSpPr>
        <p:spPr>
          <a:xfrm rot="5400000">
            <a:off x="912206" y="580418"/>
            <a:ext cx="5109789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58" name="Google Shape;158;p43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6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27"/>
          <p:cNvSpPr txBox="1"/>
          <p:nvPr>
            <p:ph type="ctrTitle"/>
          </p:nvPr>
        </p:nvSpPr>
        <p:spPr>
          <a:xfrm>
            <a:off x="3200399" y="4171950"/>
            <a:ext cx="5457919" cy="1085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subTitle"/>
          </p:nvPr>
        </p:nvSpPr>
        <p:spPr>
          <a:xfrm>
            <a:off x="3200401" y="5257799"/>
            <a:ext cx="5457918" cy="618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3276600" y="389965"/>
            <a:ext cx="54998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2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213847" y="6356350"/>
            <a:ext cx="47341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265459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7"/>
          <p:cNvSpPr/>
          <p:nvPr>
            <p:ph idx="2" type="pic"/>
          </p:nvPr>
        </p:nvSpPr>
        <p:spPr>
          <a:xfrm>
            <a:off x="3200400" y="2877671"/>
            <a:ext cx="5646867" cy="128016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Picture">
  <p:cSld name="Title, Content, and Pictur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178423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2178423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0" type="dt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1" type="ftr"/>
          </p:nvPr>
        </p:nvSpPr>
        <p:spPr>
          <a:xfrm>
            <a:off x="2178423" y="6356350"/>
            <a:ext cx="49268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3316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8"/>
          <p:cNvSpPr/>
          <p:nvPr>
            <p:ph idx="2" type="pic"/>
          </p:nvPr>
        </p:nvSpPr>
        <p:spPr>
          <a:xfrm>
            <a:off x="269875" y="1976718"/>
            <a:ext cx="1645920" cy="46257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29"/>
          <p:cNvSpPr txBox="1"/>
          <p:nvPr>
            <p:ph type="title"/>
          </p:nvPr>
        </p:nvSpPr>
        <p:spPr>
          <a:xfrm>
            <a:off x="2209801" y="3429000"/>
            <a:ext cx="4966446" cy="1398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b="0" sz="4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2209801" y="4824414"/>
            <a:ext cx="496644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10" type="dt"/>
          </p:nvPr>
        </p:nvSpPr>
        <p:spPr>
          <a:xfrm>
            <a:off x="5562600" y="6356350"/>
            <a:ext cx="1622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1" type="ftr"/>
          </p:nvPr>
        </p:nvSpPr>
        <p:spPr>
          <a:xfrm>
            <a:off x="174812" y="6356350"/>
            <a:ext cx="53115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ith Picture">
  <p:cSld name="Section with Pictur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30"/>
          <p:cNvSpPr txBox="1"/>
          <p:nvPr>
            <p:ph type="title"/>
          </p:nvPr>
        </p:nvSpPr>
        <p:spPr>
          <a:xfrm>
            <a:off x="3720354" y="3429001"/>
            <a:ext cx="4966446" cy="1398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b="0" sz="4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3720354" y="4824414"/>
            <a:ext cx="496644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30"/>
          <p:cNvSpPr txBox="1"/>
          <p:nvPr>
            <p:ph idx="12" type="sldNum"/>
          </p:nvPr>
        </p:nvSpPr>
        <p:spPr>
          <a:xfrm>
            <a:off x="351212" y="6104965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30"/>
          <p:cNvSpPr/>
          <p:nvPr>
            <p:ph idx="2" type="pic"/>
          </p:nvPr>
        </p:nvSpPr>
        <p:spPr>
          <a:xfrm>
            <a:off x="269874" y="268288"/>
            <a:ext cx="2971800" cy="44386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31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45720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60" name="Google Shape;60;p31"/>
          <p:cNvSpPr txBox="1"/>
          <p:nvPr>
            <p:ph idx="2" type="body"/>
          </p:nvPr>
        </p:nvSpPr>
        <p:spPr>
          <a:xfrm>
            <a:off x="428244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61" name="Google Shape;61;p31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32"/>
          <p:cNvSpPr txBox="1"/>
          <p:nvPr>
            <p:ph type="title"/>
          </p:nvPr>
        </p:nvSpPr>
        <p:spPr>
          <a:xfrm>
            <a:off x="457199" y="914400"/>
            <a:ext cx="73883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" type="body"/>
          </p:nvPr>
        </p:nvSpPr>
        <p:spPr>
          <a:xfrm>
            <a:off x="457200" y="2054132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32"/>
          <p:cNvSpPr txBox="1"/>
          <p:nvPr>
            <p:ph idx="2" type="body"/>
          </p:nvPr>
        </p:nvSpPr>
        <p:spPr>
          <a:xfrm>
            <a:off x="457200" y="2689411"/>
            <a:ext cx="3566160" cy="3436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9pPr>
          </a:lstStyle>
          <a:p/>
        </p:txBody>
      </p:sp>
      <p:sp>
        <p:nvSpPr>
          <p:cNvPr id="69" name="Google Shape;69;p32"/>
          <p:cNvSpPr txBox="1"/>
          <p:nvPr>
            <p:ph idx="3" type="body"/>
          </p:nvPr>
        </p:nvSpPr>
        <p:spPr>
          <a:xfrm>
            <a:off x="4279391" y="2054132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32"/>
          <p:cNvSpPr txBox="1"/>
          <p:nvPr>
            <p:ph idx="4" type="body"/>
          </p:nvPr>
        </p:nvSpPr>
        <p:spPr>
          <a:xfrm>
            <a:off x="4279391" y="2689411"/>
            <a:ext cx="3566160" cy="3436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33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457199" y="2214562"/>
            <a:ext cx="7396163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78" name="Google Shape;78;p33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3"/>
          <p:cNvSpPr txBox="1"/>
          <p:nvPr>
            <p:ph idx="2" type="body"/>
          </p:nvPr>
        </p:nvSpPr>
        <p:spPr>
          <a:xfrm>
            <a:off x="457199" y="4224973"/>
            <a:ext cx="7396163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ctrTitle"/>
          </p:nvPr>
        </p:nvSpPr>
        <p:spPr>
          <a:xfrm>
            <a:off x="3074805" y="4313516"/>
            <a:ext cx="5458968" cy="1048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 sz="3600"/>
              <a:t>Introduction to Computers </a:t>
            </a:r>
            <a:endParaRPr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3088760" y="5481914"/>
            <a:ext cx="5458968" cy="944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lang="en-US"/>
              <a:t>Course Teacher: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/>
              <a:t>Zannatul Mawa Koli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/>
              <a:t>Lecturer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8614" y="224230"/>
            <a:ext cx="2304461" cy="2304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>
            <p:ph idx="1" type="body"/>
          </p:nvPr>
        </p:nvSpPr>
        <p:spPr>
          <a:xfrm>
            <a:off x="429290" y="2558725"/>
            <a:ext cx="7818104" cy="419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i="1" lang="en-US" sz="2800"/>
              <a:t>Charles Babbage </a:t>
            </a:r>
            <a:r>
              <a:rPr lang="en-US" sz="2800"/>
              <a:t> is considered to be the father of modern digital computers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 sz="2800"/>
              <a:t>He is best remembered now for originating the concept of a programmable computer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 sz="2800"/>
              <a:t>He designed “Difference Engine” in 1822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 sz="2800"/>
              <a:t>He designed a </a:t>
            </a:r>
            <a:r>
              <a:rPr i="1" lang="en-US" sz="2800"/>
              <a:t>fully automatic analytical engine </a:t>
            </a:r>
            <a:r>
              <a:rPr lang="en-US" sz="2800"/>
              <a:t> in 1842 for performing basic arithmetic functions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 sz="2800"/>
              <a:t>His efforts established a number of principles that are fundamental to the design of any digital computer</a:t>
            </a:r>
            <a:endParaRPr/>
          </a:p>
          <a:p>
            <a:pPr indent="-120650" lvl="0" marL="228600" rtl="0" algn="l"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 txBox="1"/>
          <p:nvPr>
            <p:ph type="title"/>
          </p:nvPr>
        </p:nvSpPr>
        <p:spPr>
          <a:xfrm>
            <a:off x="457199" y="331701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Evolution of Computers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Some Well Known Early Computers</a:t>
            </a:r>
            <a:r>
              <a:rPr lang="en-US"/>
              <a:t> </a:t>
            </a:r>
            <a:endParaRPr/>
          </a:p>
        </p:txBody>
      </p:sp>
      <p:sp>
        <p:nvSpPr>
          <p:cNvPr id="232" name="Google Shape;232;p11"/>
          <p:cNvSpPr txBox="1"/>
          <p:nvPr>
            <p:ph idx="1" type="body"/>
          </p:nvPr>
        </p:nvSpPr>
        <p:spPr>
          <a:xfrm>
            <a:off x="457199" y="2209800"/>
            <a:ext cx="7371544" cy="447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Mark I Computer (1937-44)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Atanasoff-Berry Computer (1939-42)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ENIAC (1943-46)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EDVAC (1946-52)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EDSAC (1947-49)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Manchester Mark I (1948)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UNIVAC I (1951)</a:t>
            </a:r>
            <a:endParaRPr/>
          </a:p>
          <a:p>
            <a:pPr indent="-101600" lvl="0" marL="228600" rtl="0" algn="l"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Computer Generations</a:t>
            </a:r>
            <a:r>
              <a:rPr lang="en-US"/>
              <a:t> </a:t>
            </a:r>
            <a:endParaRPr/>
          </a:p>
        </p:txBody>
      </p:sp>
      <p:sp>
        <p:nvSpPr>
          <p:cNvPr id="238" name="Google Shape;238;p12"/>
          <p:cNvSpPr txBox="1"/>
          <p:nvPr>
            <p:ph idx="1" type="body"/>
          </p:nvPr>
        </p:nvSpPr>
        <p:spPr>
          <a:xfrm>
            <a:off x="457199" y="2000445"/>
            <a:ext cx="8358095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◼"/>
            </a:pPr>
            <a:r>
              <a:rPr lang="en-US" sz="2800"/>
              <a:t>“</a:t>
            </a:r>
            <a:r>
              <a:rPr i="1" lang="en-US" sz="2800"/>
              <a:t>Generation</a:t>
            </a:r>
            <a:r>
              <a:rPr lang="en-US" sz="2800"/>
              <a:t>” in computer talk is a step in technology. It provides a framework for the growth of computer industry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800"/>
              <a:buChar char="◼"/>
            </a:pPr>
            <a:r>
              <a:rPr lang="en-US" sz="2800"/>
              <a:t>Originally it was used to distinguish between various hardware technologies, but now it has been extended to include both hardware and software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800"/>
              <a:buChar char="◼"/>
            </a:pPr>
            <a:r>
              <a:rPr lang="en-US" sz="2800"/>
              <a:t>Till today, there are five computer generations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 b="41348" l="0" r="0" t="0"/>
          <a:stretch/>
        </p:blipFill>
        <p:spPr>
          <a:xfrm>
            <a:off x="0" y="2999835"/>
            <a:ext cx="9144000" cy="2539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Computer Generations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>
            <p:ph type="title"/>
          </p:nvPr>
        </p:nvSpPr>
        <p:spPr>
          <a:xfrm>
            <a:off x="457199" y="75727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Generation Computer </a:t>
            </a:r>
            <a:endParaRPr/>
          </a:p>
        </p:txBody>
      </p:sp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211" y="2081951"/>
            <a:ext cx="5489280" cy="407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 b="0" l="23700" r="23124" t="4291"/>
          <a:stretch/>
        </p:blipFill>
        <p:spPr>
          <a:xfrm>
            <a:off x="7174048" y="2127213"/>
            <a:ext cx="1559137" cy="374162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/>
          <p:nvPr/>
        </p:nvSpPr>
        <p:spPr>
          <a:xfrm>
            <a:off x="3220418" y="6321432"/>
            <a:ext cx="2493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Vacuum tube based</a:t>
            </a:r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7174054" y="6262266"/>
            <a:ext cx="17168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Vacuum tube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5"/>
          <p:cNvGrpSpPr/>
          <p:nvPr/>
        </p:nvGrpSpPr>
        <p:grpSpPr>
          <a:xfrm>
            <a:off x="0" y="2750543"/>
            <a:ext cx="9144000" cy="2719105"/>
            <a:chOff x="0" y="2108937"/>
            <a:chExt cx="9144000" cy="2719105"/>
          </a:xfrm>
        </p:grpSpPr>
        <p:pic>
          <p:nvPicPr>
            <p:cNvPr id="259" name="Google Shape;259;p15"/>
            <p:cNvPicPr preferRelativeResize="0"/>
            <p:nvPr/>
          </p:nvPicPr>
          <p:blipFill rotWithShape="1">
            <a:blip r:embed="rId3">
              <a:alphaModFix/>
            </a:blip>
            <a:srcRect b="41348" l="0" r="0" t="0"/>
            <a:stretch/>
          </p:blipFill>
          <p:spPr>
            <a:xfrm>
              <a:off x="0" y="2108937"/>
              <a:ext cx="9144000" cy="2539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5"/>
            <p:cNvPicPr preferRelativeResize="0"/>
            <p:nvPr/>
          </p:nvPicPr>
          <p:blipFill rotWithShape="1">
            <a:blip r:embed="rId3">
              <a:alphaModFix/>
            </a:blip>
            <a:srcRect b="0" l="0" r="0" t="57744"/>
            <a:stretch/>
          </p:blipFill>
          <p:spPr>
            <a:xfrm>
              <a:off x="0" y="2998537"/>
              <a:ext cx="9144000" cy="18295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15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Computer Generations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457199" y="75727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/>
              <a:t>2</a:t>
            </a:r>
            <a:r>
              <a:rPr baseline="30000" lang="en-US"/>
              <a:t>nd</a:t>
            </a:r>
            <a:r>
              <a:rPr lang="en-US"/>
              <a:t> Generation Computer 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382" y="2186703"/>
            <a:ext cx="3937617" cy="285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63" y="2186703"/>
            <a:ext cx="4668306" cy="375798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/>
          <p:nvPr/>
        </p:nvSpPr>
        <p:spPr>
          <a:xfrm>
            <a:off x="6565899" y="5404850"/>
            <a:ext cx="116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Transistor</a:t>
            </a:r>
            <a:endParaRPr/>
          </a:p>
        </p:txBody>
      </p:sp>
      <p:sp>
        <p:nvSpPr>
          <p:cNvPr id="270" name="Google Shape;270;p16"/>
          <p:cNvSpPr/>
          <p:nvPr/>
        </p:nvSpPr>
        <p:spPr>
          <a:xfrm>
            <a:off x="1904709" y="6111927"/>
            <a:ext cx="2008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Transistor based.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88337"/>
            <a:ext cx="9144000" cy="377474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7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Computer Generations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/>
          <p:nvPr>
            <p:ph type="title"/>
          </p:nvPr>
        </p:nvSpPr>
        <p:spPr>
          <a:xfrm>
            <a:off x="457199" y="32517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/>
              <a:t>3</a:t>
            </a:r>
            <a:r>
              <a:rPr baseline="30000" lang="en-US"/>
              <a:t>rd</a:t>
            </a:r>
            <a:r>
              <a:rPr lang="en-US"/>
              <a:t> Generation Computer </a:t>
            </a:r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893" y="2671183"/>
            <a:ext cx="5452879" cy="393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4">
            <a:alphaModFix/>
          </a:blip>
          <a:srcRect b="7015" l="7993" r="4892" t="5445"/>
          <a:stretch/>
        </p:blipFill>
        <p:spPr>
          <a:xfrm>
            <a:off x="5512255" y="2173610"/>
            <a:ext cx="3351873" cy="27366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8"/>
          <p:cNvSpPr txBox="1"/>
          <p:nvPr/>
        </p:nvSpPr>
        <p:spPr>
          <a:xfrm>
            <a:off x="7083453" y="5224522"/>
            <a:ext cx="424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7965"/>
            <a:ext cx="9144000" cy="470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9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Computer Generations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457199" y="31676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Learning Objectives</a:t>
            </a:r>
            <a:r>
              <a:rPr lang="en-US"/>
              <a:t> </a:t>
            </a:r>
            <a:endParaRPr/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457199" y="2209800"/>
            <a:ext cx="8373036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/>
              <a:t>In this lecture you will learn about:</a:t>
            </a:r>
            <a:r>
              <a:rPr lang="en-US" sz="2800"/>
              <a:t> 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Computer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Data processing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Characteristic features of computers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Computers’ evolution to their present form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Computer generations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Characteristic features of each computer generation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/>
          <p:nvPr>
            <p:ph type="title"/>
          </p:nvPr>
        </p:nvSpPr>
        <p:spPr>
          <a:xfrm>
            <a:off x="457199" y="31207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/>
              <a:t>4</a:t>
            </a:r>
            <a:r>
              <a:rPr baseline="30000" lang="en-US"/>
              <a:t>th</a:t>
            </a:r>
            <a:r>
              <a:rPr lang="en-US"/>
              <a:t> Generation Computer</a:t>
            </a:r>
            <a:endParaRPr/>
          </a:p>
        </p:txBody>
      </p:sp>
      <p:pic>
        <p:nvPicPr>
          <p:cNvPr id="296" name="Google Shape;2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76" y="1790122"/>
            <a:ext cx="5080000" cy="49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0918" y="2592619"/>
            <a:ext cx="3406007" cy="30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1" y="2044688"/>
            <a:ext cx="9144000" cy="478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1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Computer Generations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/>
          <p:nvPr>
            <p:ph type="title"/>
          </p:nvPr>
        </p:nvSpPr>
        <p:spPr>
          <a:xfrm>
            <a:off x="457199" y="32517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/>
              <a:t>5</a:t>
            </a:r>
            <a:r>
              <a:rPr baseline="30000" lang="en-US"/>
              <a:t>th</a:t>
            </a:r>
            <a:r>
              <a:rPr lang="en-US"/>
              <a:t> Generation Computer</a:t>
            </a:r>
            <a:endParaRPr/>
          </a:p>
        </p:txBody>
      </p:sp>
      <p:pic>
        <p:nvPicPr>
          <p:cNvPr id="309" name="Google Shape;3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050" y="1928246"/>
            <a:ext cx="4724400" cy="4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496" y="2092095"/>
            <a:ext cx="2932889" cy="427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/>
          <p:nvPr>
            <p:ph type="title"/>
          </p:nvPr>
        </p:nvSpPr>
        <p:spPr>
          <a:xfrm>
            <a:off x="457199" y="356120"/>
            <a:ext cx="6508377" cy="8162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Key Words/Phrases</a:t>
            </a:r>
            <a:r>
              <a:rPr lang="en-US"/>
              <a:t> </a:t>
            </a:r>
            <a:endParaRPr/>
          </a:p>
        </p:txBody>
      </p:sp>
      <p:sp>
        <p:nvSpPr>
          <p:cNvPr id="316" name="Google Shape;316;p23"/>
          <p:cNvSpPr txBox="1"/>
          <p:nvPr>
            <p:ph idx="1" type="body"/>
          </p:nvPr>
        </p:nvSpPr>
        <p:spPr>
          <a:xfrm>
            <a:off x="457199" y="1549200"/>
            <a:ext cx="8404213" cy="5136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Computer				Integrated Circuit (IC)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Computer generations				Large Scale Integration (VLSI)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Computer Supported Cooperative Working (CSCW)	Medium Scale Integration (MSI)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Microprocessor				Data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Personal Computer (PC) 			Data processing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Second-generation computers		Data processor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Small Scale Integration (SSI)			First-generation computers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Stored program concept			Fourth-generation computers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Third-generation computers			Garbage-in-garbage-out (GIGO)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Transistor				Graphical User Interface (GUI)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Ultra Large Scale Integration (ULSI) 		Groupware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ct val="100000"/>
              <a:buChar char="◼"/>
            </a:pPr>
            <a:r>
              <a:rPr lang="en-US"/>
              <a:t>Information				Vacuum tubes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457199" y="3466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Computer</a:t>
            </a:r>
            <a:endParaRPr/>
          </a:p>
        </p:txBody>
      </p:sp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457199" y="1930660"/>
            <a:ext cx="8358095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word computer comes from the word “compute”, which means, “to calculate” 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Thereby, a computer is an electronic device that can perform arithmetic operations at high speed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A computer is also called a </a:t>
            </a:r>
            <a:r>
              <a:rPr b="1" lang="en-US" sz="2400"/>
              <a:t>data processor</a:t>
            </a:r>
            <a:r>
              <a:rPr i="1" lang="en-US" sz="2400"/>
              <a:t> </a:t>
            </a:r>
            <a:r>
              <a:rPr lang="en-US" sz="2400"/>
              <a:t>because it can store, process, and retrieve data whenever desired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542" y="1981061"/>
            <a:ext cx="4160634" cy="456589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>
            <p:ph type="title"/>
          </p:nvPr>
        </p:nvSpPr>
        <p:spPr>
          <a:xfrm>
            <a:off x="457199" y="331701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Data Processing</a:t>
            </a:r>
            <a:r>
              <a:rPr lang="en-US"/>
              <a:t> </a:t>
            </a:r>
            <a:endParaRPr/>
          </a:p>
        </p:txBody>
      </p:sp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457199" y="2209800"/>
            <a:ext cx="4636368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activity of processing data using a computer is called </a:t>
            </a:r>
            <a:r>
              <a:rPr b="1" lang="en-US" sz="2400"/>
              <a:t>data processing 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Data</a:t>
            </a:r>
            <a:r>
              <a:rPr i="1" lang="en-US" sz="2400"/>
              <a:t> </a:t>
            </a:r>
            <a:r>
              <a:rPr lang="en-US" sz="2400"/>
              <a:t> is raw material used as input and </a:t>
            </a:r>
            <a:r>
              <a:rPr b="1" lang="en-US" sz="2400"/>
              <a:t>information</a:t>
            </a:r>
            <a:r>
              <a:rPr i="1" lang="en-US" sz="2400"/>
              <a:t> </a:t>
            </a:r>
            <a:r>
              <a:rPr lang="en-US" sz="2400"/>
              <a:t> is processed data obtained as output of data processing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457199" y="293085"/>
            <a:ext cx="7192683" cy="7888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Characteristics of Computers</a:t>
            </a:r>
            <a:r>
              <a:rPr lang="en-US"/>
              <a:t> </a:t>
            </a:r>
            <a:endParaRPr/>
          </a:p>
        </p:txBody>
      </p:sp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387424" y="1604909"/>
            <a:ext cx="8529808" cy="501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100"/>
              <a:buChar char="◼"/>
            </a:pPr>
            <a:r>
              <a:rPr b="1" lang="en-US" sz="2100">
                <a:solidFill>
                  <a:srgbClr val="FF9900"/>
                </a:solidFill>
              </a:rPr>
              <a:t>Automatic</a:t>
            </a:r>
            <a:r>
              <a:rPr b="1" lang="en-US" sz="2100"/>
              <a:t>: </a:t>
            </a:r>
            <a:r>
              <a:rPr lang="en-US" sz="2100"/>
              <a:t>Given a job, computer can work on it automatically without human interventions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100"/>
              <a:buChar char="◼"/>
            </a:pPr>
            <a:r>
              <a:rPr b="1" lang="en-US" sz="2100">
                <a:solidFill>
                  <a:srgbClr val="FF9900"/>
                </a:solidFill>
              </a:rPr>
              <a:t>Speed</a:t>
            </a:r>
            <a:r>
              <a:rPr b="1" lang="en-US" sz="2100"/>
              <a:t>: </a:t>
            </a:r>
            <a:r>
              <a:rPr lang="en-US" sz="2100"/>
              <a:t>Computer can perform data processing jobs very fast, usually measured in </a:t>
            </a:r>
            <a:r>
              <a:rPr b="1" lang="en-US" sz="2100"/>
              <a:t>microseconds </a:t>
            </a:r>
            <a:r>
              <a:rPr lang="en-US" sz="2100"/>
              <a:t>(10</a:t>
            </a:r>
            <a:r>
              <a:rPr baseline="30000" lang="en-US" sz="2100"/>
              <a:t>-6</a:t>
            </a:r>
            <a:r>
              <a:rPr lang="en-US" sz="2100"/>
              <a:t>), </a:t>
            </a:r>
            <a:r>
              <a:rPr b="1" lang="en-US" sz="2100"/>
              <a:t>nanoseconds </a:t>
            </a:r>
            <a:r>
              <a:rPr lang="en-US" sz="2100"/>
              <a:t>(10</a:t>
            </a:r>
            <a:r>
              <a:rPr baseline="30000" lang="en-US" sz="2100"/>
              <a:t>-9</a:t>
            </a:r>
            <a:r>
              <a:rPr lang="en-US" sz="2100"/>
              <a:t>), and </a:t>
            </a:r>
            <a:r>
              <a:rPr b="1" lang="en-US" sz="2100"/>
              <a:t>picoseconds </a:t>
            </a:r>
            <a:r>
              <a:rPr lang="en-US" sz="2100"/>
              <a:t>(10</a:t>
            </a:r>
            <a:r>
              <a:rPr baseline="30000" lang="en-US" sz="2100"/>
              <a:t>-12</a:t>
            </a:r>
            <a:r>
              <a:rPr lang="en-US" sz="2100"/>
              <a:t>) 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100"/>
              <a:buChar char="◼"/>
            </a:pPr>
            <a:r>
              <a:rPr b="1" lang="en-US" sz="2100">
                <a:solidFill>
                  <a:srgbClr val="FF9900"/>
                </a:solidFill>
              </a:rPr>
              <a:t>Accuracy</a:t>
            </a:r>
            <a:r>
              <a:rPr b="1" lang="en-US" sz="2100"/>
              <a:t>: </a:t>
            </a:r>
            <a:r>
              <a:rPr lang="en-US" sz="2100"/>
              <a:t>Accuracy of a computer is consistently high and the degree of its accuracy depends upon its design. Computer errors caused due to incorrect input data or unreliable programs are often referred to as </a:t>
            </a:r>
            <a:r>
              <a:rPr i="1" lang="en-US" sz="2100"/>
              <a:t>Garbage-In-Garbage-Out </a:t>
            </a:r>
            <a:r>
              <a:rPr lang="en-US" sz="2100"/>
              <a:t>(GIGO) 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100"/>
              <a:buChar char="◼"/>
            </a:pPr>
            <a:r>
              <a:rPr b="1" lang="en-US" sz="2100"/>
              <a:t>Diligence: </a:t>
            </a:r>
            <a:r>
              <a:rPr lang="en-US" sz="2100"/>
              <a:t>Computer is free from monotony, tiredness, and lack of concentration. It can continuously work for hours without creating any error and without grumbling </a:t>
            </a:r>
            <a:endParaRPr/>
          </a:p>
          <a:p>
            <a:pPr indent="-95250" lvl="0" marL="228600" rtl="0" algn="l">
              <a:spcBef>
                <a:spcPts val="1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idx="1" type="body"/>
          </p:nvPr>
        </p:nvSpPr>
        <p:spPr>
          <a:xfrm>
            <a:off x="457199" y="1829206"/>
            <a:ext cx="8387977" cy="4543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b="1" lang="en-US" sz="2200">
                <a:solidFill>
                  <a:srgbClr val="FF9900"/>
                </a:solidFill>
              </a:rPr>
              <a:t>Versatility</a:t>
            </a:r>
            <a:r>
              <a:rPr b="1" lang="en-US" sz="2200"/>
              <a:t>: </a:t>
            </a:r>
            <a:r>
              <a:rPr lang="en-US" sz="2200"/>
              <a:t>Computer is capable of performing almost any task, if the task can be reduced to a finite series of logical steps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 </a:t>
            </a:r>
            <a:r>
              <a:rPr b="1" lang="en-US" sz="2200"/>
              <a:t>Power of Remembering: </a:t>
            </a:r>
            <a:r>
              <a:rPr lang="en-US" sz="2200"/>
              <a:t>Computer can store and recall any amount of information because of its secondary storage capability. It forgets or looses certain information only when it is asked to do so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200"/>
              <a:buChar char="◼"/>
            </a:pPr>
            <a:r>
              <a:rPr b="1" lang="en-US" sz="2200">
                <a:solidFill>
                  <a:srgbClr val="FF9900"/>
                </a:solidFill>
              </a:rPr>
              <a:t>.</a:t>
            </a:r>
            <a:r>
              <a:rPr b="1" lang="en-US" sz="2200">
                <a:solidFill>
                  <a:srgbClr val="FF9900"/>
                </a:solidFill>
              </a:rPr>
              <a:t>No I.Q</a:t>
            </a:r>
            <a:r>
              <a:rPr b="1" lang="en-US" sz="2200"/>
              <a:t>: </a:t>
            </a:r>
            <a:r>
              <a:rPr lang="en-US" sz="2200"/>
              <a:t>A computer does only what it is programmed to do. It cannot take its own </a:t>
            </a:r>
            <a:r>
              <a:rPr i="1" lang="en-US" sz="2200"/>
              <a:t>decision </a:t>
            </a:r>
            <a:r>
              <a:rPr lang="en-US" sz="2200"/>
              <a:t> in this regard 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200"/>
              <a:buChar char="◼"/>
            </a:pPr>
            <a:r>
              <a:rPr b="1" lang="en-US" sz="2200">
                <a:solidFill>
                  <a:srgbClr val="FF9900"/>
                </a:solidFill>
              </a:rPr>
              <a:t>No Feelings</a:t>
            </a:r>
            <a:r>
              <a:rPr b="1" lang="en-US" sz="2200"/>
              <a:t>: </a:t>
            </a:r>
            <a:r>
              <a:rPr lang="en-US" sz="2200"/>
              <a:t>Computers are devoid of emotions. Their judgment is based on the instructions given to them in the form of programs that are written by us (human beings) </a:t>
            </a:r>
            <a:endParaRPr/>
          </a:p>
          <a:p>
            <a:pPr indent="-88900" lvl="0" marL="228600" rtl="0" algn="l"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88900" lvl="0" marL="228600" rtl="0" algn="l"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197" name="Google Shape;197;p6"/>
          <p:cNvSpPr txBox="1"/>
          <p:nvPr>
            <p:ph type="title"/>
          </p:nvPr>
        </p:nvSpPr>
        <p:spPr>
          <a:xfrm>
            <a:off x="457199" y="301819"/>
            <a:ext cx="719268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Characteristics of Computers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type="title"/>
          </p:nvPr>
        </p:nvSpPr>
        <p:spPr>
          <a:xfrm>
            <a:off x="457199" y="331701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Evolution of Computers</a:t>
            </a:r>
            <a:r>
              <a:rPr lang="en-US"/>
              <a:t> </a:t>
            </a:r>
            <a:endParaRPr/>
          </a:p>
        </p:txBody>
      </p:sp>
      <p:sp>
        <p:nvSpPr>
          <p:cNvPr id="203" name="Google Shape;203;p7"/>
          <p:cNvSpPr txBox="1"/>
          <p:nvPr>
            <p:ph idx="1" type="body"/>
          </p:nvPr>
        </p:nvSpPr>
        <p:spPr>
          <a:xfrm>
            <a:off x="457199" y="1925922"/>
            <a:ext cx="8387977" cy="139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abacus is a manually operated digital computer used in ancient civilizations 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use of the word </a:t>
            </a:r>
            <a:r>
              <a:rPr i="1" lang="en-US" sz="2400"/>
              <a:t>abacus</a:t>
            </a:r>
            <a:r>
              <a:rPr lang="en-US" sz="2400"/>
              <a:t> dates before 1387 AD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422" y="3400046"/>
            <a:ext cx="7079285" cy="302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5988" y="2389101"/>
            <a:ext cx="3724083" cy="44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>
            <p:ph type="title"/>
          </p:nvPr>
        </p:nvSpPr>
        <p:spPr>
          <a:xfrm>
            <a:off x="317649" y="331701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Evolution of Computers</a:t>
            </a:r>
            <a:r>
              <a:rPr lang="en-US"/>
              <a:t> </a:t>
            </a:r>
            <a:endParaRPr/>
          </a:p>
        </p:txBody>
      </p:sp>
      <p:sp>
        <p:nvSpPr>
          <p:cNvPr id="211" name="Google Shape;211;p8"/>
          <p:cNvSpPr txBox="1"/>
          <p:nvPr>
            <p:ph idx="1" type="body"/>
          </p:nvPr>
        </p:nvSpPr>
        <p:spPr>
          <a:xfrm>
            <a:off x="320965" y="1925922"/>
            <a:ext cx="6405335" cy="143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first mechanical adding machine (calculator) was invented by </a:t>
            </a:r>
            <a:r>
              <a:rPr b="1" lang="en-US" sz="2400"/>
              <a:t>Blaise Pascal</a:t>
            </a:r>
            <a:r>
              <a:rPr lang="en-US" sz="2400"/>
              <a:t> (French) in 1642</a:t>
            </a: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9107" y="172767"/>
            <a:ext cx="1653980" cy="221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649" y="3778116"/>
            <a:ext cx="47371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457199" y="331701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Evolution of Computers</a:t>
            </a:r>
            <a:r>
              <a:rPr lang="en-US"/>
              <a:t> </a:t>
            </a:r>
            <a:endParaRPr/>
          </a:p>
        </p:txBody>
      </p:sp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457199" y="1925921"/>
            <a:ext cx="8387977" cy="4528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Baron Gottfried Wilhelm von Leibniz invented the first </a:t>
            </a:r>
            <a:r>
              <a:rPr i="1" lang="en-US" sz="2800"/>
              <a:t>calculator for multiplication </a:t>
            </a:r>
            <a:r>
              <a:rPr lang="en-US" sz="2800"/>
              <a:t> in 1671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 </a:t>
            </a:r>
            <a:r>
              <a:rPr i="1" lang="en-US" sz="2800"/>
              <a:t>Keyboard machines </a:t>
            </a:r>
            <a:r>
              <a:rPr lang="en-US" sz="2800"/>
              <a:t> originated in the United States around 1880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 Around 1880, Herman Hollerith came up with the concept of </a:t>
            </a:r>
            <a:r>
              <a:rPr i="1" lang="en-US" sz="2800"/>
              <a:t>punched cards </a:t>
            </a:r>
            <a:r>
              <a:rPr lang="en-US" sz="2800"/>
              <a:t> that were extensively used as input media until late 1970s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aza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2014-09-13T15:34:25Z</dcterms:created>
  <dc:creator>S. R. H. Noori</dc:creator>
</cp:coreProperties>
</file>