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3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9" autoAdjust="0"/>
  </p:normalViewPr>
  <p:slideViewPr>
    <p:cSldViewPr>
      <p:cViewPr varScale="1">
        <p:scale>
          <a:sx n="58" d="100"/>
          <a:sy n="58" d="100"/>
        </p:scale>
        <p:origin x="756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5A5-7687-49C3-AD02-09625C72408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DF7D-2C45-4AB4-8CBF-96A590AD9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19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3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ACA-45B0-41BD-B6D9-0CB057B589A0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715A-20DF-464F-879B-5DCA1F7CF1E7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104B-030A-40EA-8259-CE0D7BE2B4CA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944E-E7B2-459C-A345-775511E94A85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045-BDFB-4501-AF5B-6CADEFD8A666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1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1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A23C-7641-4F6B-9500-F2FDC40CCC45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7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1"/>
            <a:ext cx="6464301" cy="474154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7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1"/>
            <a:ext cx="6466840" cy="474154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429E-956E-4B51-AC1D-75451A2A4CD5}" type="datetime1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5C34-275D-42B7-8943-D174892D5CED}" type="datetime1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DB21-7E1F-4DF3-86CB-DA7A7155FACB}" type="datetime1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0237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5629277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6B49-0BC4-42B8-BFF0-B900E195856F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1"/>
            <a:ext cx="8778240" cy="680087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595F-D292-437D-92CB-39F6AAA9E7F6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115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88E3-1973-4298-994A-5BF370E3369B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6555"/>
            <a:ext cx="6461760" cy="115824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Eras Demi ITC" pitchFamily="34" charset="0"/>
              </a:rPr>
              <a:t>Computer </a:t>
            </a:r>
            <a:r>
              <a:rPr lang="en-US" sz="4400" dirty="0" smtClean="0">
                <a:latin typeface="Eras Demi ITC" pitchFamily="34" charset="0"/>
              </a:rPr>
              <a:t>Networks</a:t>
            </a:r>
            <a:endParaRPr lang="en-US" sz="4400" b="1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598950"/>
            <a:ext cx="10850880" cy="6264890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00B0F0"/>
              </a:buClr>
              <a:buNone/>
            </a:pPr>
            <a: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  <a:t/>
            </a:r>
            <a:b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</a:br>
            <a:r>
              <a:rPr lang="en-US" sz="5800" b="1" dirty="0">
                <a:latin typeface="Eras Demi ITC" pitchFamily="34" charset="0"/>
                <a:cs typeface="Times New Roman" pitchFamily="18" charset="0"/>
              </a:rPr>
              <a:t>Ethernet</a:t>
            </a:r>
            <a:endParaRPr lang="en-US" sz="5800" b="1" dirty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marL="0" indent="0" algn="ctr">
              <a:buNone/>
            </a:pPr>
            <a:r>
              <a:rPr lang="pt-BR" sz="3500" b="1" dirty="0">
                <a:latin typeface="Eras Demi ITC" panose="020B0805030504020804" pitchFamily="34" charset="0"/>
              </a:rPr>
              <a:t>Professor Dr. A.K.M Fazlul Haque</a:t>
            </a:r>
          </a:p>
          <a:p>
            <a:pPr marL="0" indent="0" algn="ctr">
              <a:buNone/>
            </a:pPr>
            <a:r>
              <a:rPr lang="en-US" sz="3500" b="1" smtClean="0">
                <a:latin typeface="Eras Demi ITC" panose="020B0805030504020804" pitchFamily="34" charset="0"/>
              </a:rPr>
              <a:t>Electronics </a:t>
            </a:r>
            <a:r>
              <a:rPr lang="en-US" sz="3500" b="1" dirty="0">
                <a:latin typeface="Eras Demi ITC" panose="020B0805030504020804" pitchFamily="34" charset="0"/>
              </a:rPr>
              <a:t>and Telecommunication Engineering</a:t>
            </a:r>
          </a:p>
          <a:p>
            <a:pPr marL="0" indent="0" algn="ctr">
              <a:buNone/>
            </a:pPr>
            <a:r>
              <a:rPr lang="en-US" sz="3500" b="1" dirty="0">
                <a:latin typeface="Eras Demi ITC" panose="020B0805030504020804" pitchFamily="34" charset="0"/>
              </a:rPr>
              <a:t>(ETE)</a:t>
            </a:r>
          </a:p>
          <a:p>
            <a:pPr marL="0" indent="0" algn="ctr">
              <a:buNone/>
            </a:pPr>
            <a:r>
              <a:rPr lang="en-US" sz="3500" b="1" dirty="0">
                <a:latin typeface="Eras Demi ITC" panose="020B0805030504020804" pitchFamily="34" charset="0"/>
              </a:rPr>
              <a:t>Daffodil International University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876802" y="3352800"/>
            <a:ext cx="1742441" cy="128016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9144000" y="152400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GAA</a:t>
            </a:r>
          </a:p>
          <a:p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Global Access Asia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4"/>
            <a:ext cx="10350965" cy="848357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Collision Detection  [worst case]</a:t>
            </a:r>
            <a:r>
              <a:rPr lang="en-US" sz="4400" b="1" dirty="0">
                <a:solidFill>
                  <a:schemeClr val="bg1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bg1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chemeClr val="bg1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9600" y="2286000"/>
            <a:ext cx="10380345" cy="4884421"/>
            <a:chOff x="207" y="1562"/>
            <a:chExt cx="5449" cy="256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6" y="2060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556" y="1996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55" y="1562"/>
              <a:ext cx="806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160" dirty="0"/>
                <a:t>A begins to </a:t>
              </a:r>
            </a:p>
            <a:p>
              <a:pPr algn="l" eaLnBrk="0" hangingPunct="0"/>
              <a:r>
                <a:rPr lang="en-US" sz="2160" dirty="0"/>
                <a:t>transmit at </a:t>
              </a:r>
            </a:p>
            <a:p>
              <a:pPr algn="l" eaLnBrk="0" hangingPunct="0"/>
              <a:r>
                <a:rPr lang="en-US" sz="2160" i="1" dirty="0"/>
                <a:t>t</a:t>
              </a:r>
              <a:r>
                <a:rPr lang="en-US" sz="2160" dirty="0"/>
                <a:t>=0</a:t>
              </a:r>
            </a:p>
          </p:txBody>
        </p:sp>
        <p:sp>
          <p:nvSpPr>
            <p:cNvPr id="8" name="Rectangle 6" descr="Light vertical"/>
            <p:cNvSpPr>
              <a:spLocks noChangeArrowheads="1"/>
            </p:cNvSpPr>
            <p:nvPr/>
          </p:nvSpPr>
          <p:spPr bwMode="auto">
            <a:xfrm>
              <a:off x="1052" y="2132"/>
              <a:ext cx="112" cy="48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9" name="Rectangle 7" descr="Light horizontal"/>
            <p:cNvSpPr>
              <a:spLocks noChangeArrowheads="1"/>
            </p:cNvSpPr>
            <p:nvPr/>
          </p:nvSpPr>
          <p:spPr bwMode="auto">
            <a:xfrm>
              <a:off x="4356" y="2684"/>
              <a:ext cx="200" cy="56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823" y="20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400"/>
                <a:t>A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51" y="1996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400"/>
                <a:t>B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220" y="216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855" y="2162"/>
              <a:ext cx="801" cy="1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160"/>
                <a:t>B begins to </a:t>
              </a:r>
            </a:p>
            <a:p>
              <a:pPr algn="l" eaLnBrk="0" hangingPunct="0"/>
              <a:r>
                <a:rPr lang="en-US" sz="2160"/>
                <a:t>transmit at </a:t>
              </a:r>
            </a:p>
            <a:p>
              <a:pPr algn="l" eaLnBrk="0" hangingPunct="0"/>
              <a:r>
                <a:rPr lang="en-US" sz="2160" i="1"/>
                <a:t>t</a:t>
              </a:r>
              <a:r>
                <a:rPr lang="en-US" sz="2160"/>
                <a:t>= </a:t>
              </a:r>
              <a:r>
                <a:rPr lang="en-US" sz="2160" i="1"/>
                <a:t>t</a:t>
              </a:r>
              <a:r>
                <a:rPr lang="en-US" sz="2160" i="1" baseline="-25000"/>
                <a:t>prop</a:t>
              </a:r>
              <a:r>
                <a:rPr lang="en-US" sz="2160" i="1"/>
                <a:t>-</a:t>
              </a:r>
              <a:r>
                <a:rPr lang="en-US" sz="2160" i="1">
                  <a:latin typeface="Symbol" panose="05050102010706020507" pitchFamily="18" charset="2"/>
                </a:rPr>
                <a:t></a:t>
              </a:r>
            </a:p>
            <a:p>
              <a:pPr algn="l" eaLnBrk="0" hangingPunct="0"/>
              <a:r>
                <a:rPr lang="en-US" sz="2160"/>
                <a:t>B detects</a:t>
              </a:r>
            </a:p>
            <a:p>
              <a:pPr algn="l" eaLnBrk="0" hangingPunct="0"/>
              <a:r>
                <a:rPr lang="en-US" sz="2160"/>
                <a:t>collision at </a:t>
              </a:r>
            </a:p>
            <a:p>
              <a:pPr algn="l" eaLnBrk="0" hangingPunct="0"/>
              <a:r>
                <a:rPr lang="en-US" sz="2160" i="1"/>
                <a:t>t</a:t>
              </a:r>
              <a:r>
                <a:rPr lang="en-US" sz="2160"/>
                <a:t>= </a:t>
              </a:r>
              <a:r>
                <a:rPr lang="en-US" sz="2160" i="1"/>
                <a:t>t</a:t>
              </a:r>
              <a:r>
                <a:rPr lang="en-US" sz="2160" i="1" baseline="-25000"/>
                <a:t>prop</a:t>
              </a:r>
              <a:endParaRPr lang="en-US" sz="2160" i="1">
                <a:latin typeface="Symbol" panose="05050102010706020507" pitchFamily="18" charset="2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72" y="2620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15" name="Rectangle 13" descr="Light vertical"/>
            <p:cNvSpPr>
              <a:spLocks noChangeArrowheads="1"/>
            </p:cNvSpPr>
            <p:nvPr/>
          </p:nvSpPr>
          <p:spPr bwMode="auto">
            <a:xfrm>
              <a:off x="1028" y="2692"/>
              <a:ext cx="2872" cy="72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99" y="261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400"/>
                <a:t>A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148" y="2712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588" y="2556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583" y="2556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400"/>
                <a:t>B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932" y="272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21" name="Rectangle 19" descr="Light horizontal"/>
            <p:cNvSpPr>
              <a:spLocks noChangeArrowheads="1"/>
            </p:cNvSpPr>
            <p:nvPr/>
          </p:nvSpPr>
          <p:spPr bwMode="auto">
            <a:xfrm>
              <a:off x="1244" y="3388"/>
              <a:ext cx="3296" cy="64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56" y="3212"/>
              <a:ext cx="21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23" name="Rectangle 21" descr="Light vertical"/>
            <p:cNvSpPr>
              <a:spLocks noChangeArrowheads="1"/>
            </p:cNvSpPr>
            <p:nvPr/>
          </p:nvSpPr>
          <p:spPr bwMode="auto">
            <a:xfrm>
              <a:off x="1012" y="3284"/>
              <a:ext cx="3320" cy="64"/>
            </a:xfrm>
            <a:prstGeom prst="rect">
              <a:avLst/>
            </a:prstGeom>
            <a:pattFill prst="ltVert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83" y="3204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400"/>
                <a:t>A</a:t>
              </a: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044" y="344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580" y="3220"/>
              <a:ext cx="216" cy="2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575" y="3220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8586" tIns="53340" rIns="108586" bIns="53340">
              <a:spAutoFit/>
            </a:bodyPr>
            <a:lstStyle/>
            <a:p>
              <a:pPr algn="l" eaLnBrk="0" hangingPunct="0"/>
              <a:r>
                <a:rPr lang="en-US" sz="2400"/>
                <a:t>B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364" y="3320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20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07" y="3546"/>
              <a:ext cx="992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586" tIns="53340" rIns="108586" bIns="53340">
              <a:spAutoFit/>
            </a:bodyPr>
            <a:lstStyle/>
            <a:p>
              <a:pPr algn="l" eaLnBrk="0" hangingPunct="0"/>
              <a:r>
                <a:rPr lang="en-US" sz="2160"/>
                <a:t>A detects</a:t>
              </a:r>
            </a:p>
            <a:p>
              <a:pPr algn="l" eaLnBrk="0" hangingPunct="0"/>
              <a:r>
                <a:rPr lang="en-US" sz="2160"/>
                <a:t>collision at </a:t>
              </a:r>
            </a:p>
            <a:p>
              <a:pPr algn="l" eaLnBrk="0" hangingPunct="0"/>
              <a:r>
                <a:rPr lang="en-US" sz="2160" i="1"/>
                <a:t>t</a:t>
              </a:r>
              <a:r>
                <a:rPr lang="en-US" sz="2160"/>
                <a:t>= 2 </a:t>
              </a:r>
              <a:r>
                <a:rPr lang="en-US" sz="2160" i="1"/>
                <a:t>t</a:t>
              </a:r>
              <a:r>
                <a:rPr lang="en-US" sz="2160" i="1" baseline="-25000"/>
                <a:t>prop</a:t>
              </a:r>
              <a:r>
                <a:rPr lang="en-US" sz="2160" i="1"/>
                <a:t>-</a:t>
              </a:r>
              <a:r>
                <a:rPr lang="en-US" sz="2160" i="1">
                  <a:latin typeface="Symbol" panose="05050102010706020507" pitchFamily="18" charset="2"/>
                </a:rPr>
                <a:t>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609600"/>
            <a:ext cx="10513696" cy="848357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Ethernet Topologies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8" y="2061909"/>
            <a:ext cx="3472902" cy="2659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61909"/>
            <a:ext cx="3352800" cy="269957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78990" y="5103884"/>
            <a:ext cx="11813790" cy="5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Topology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Topology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3" y="2061909"/>
            <a:ext cx="3352797" cy="26995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3637747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 Topology                                     Star Topology                                         Bus Topology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3637747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 Topology                                     Star Topology                                         Bus Topology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762000"/>
            <a:ext cx="13790140" cy="97879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Eras Demi ITC" panose="020B0805030504020804" pitchFamily="34" charset="0"/>
              </a:rPr>
              <a:t>Ethernet Unicast, Multicast and Broadcast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1603"/>
            <a:ext cx="9782176" cy="524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025538"/>
            <a:ext cx="10363200" cy="848357"/>
          </a:xfrm>
        </p:spPr>
        <p:txBody>
          <a:bodyPr>
            <a:normAutofit fontScale="90000"/>
          </a:bodyPr>
          <a:lstStyle/>
          <a:p>
            <a: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Ethernet Frame Format</a:t>
            </a:r>
            <a: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8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31"/>
          <p:cNvGrpSpPr>
            <a:grpSpLocks/>
          </p:cNvGrpSpPr>
          <p:nvPr/>
        </p:nvGrpSpPr>
        <p:grpSpPr bwMode="auto">
          <a:xfrm>
            <a:off x="533400" y="3124200"/>
            <a:ext cx="9742170" cy="2480310"/>
            <a:chOff x="260" y="1493"/>
            <a:chExt cx="5114" cy="1302"/>
          </a:xfrm>
        </p:grpSpPr>
        <p:pic>
          <p:nvPicPr>
            <p:cNvPr id="5" name="Picture 1028" descr="4-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1493"/>
              <a:ext cx="5114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29"/>
            <p:cNvSpPr txBox="1">
              <a:spLocks noChangeArrowheads="1"/>
            </p:cNvSpPr>
            <p:nvPr/>
          </p:nvSpPr>
          <p:spPr bwMode="auto">
            <a:xfrm>
              <a:off x="4752" y="2424"/>
              <a:ext cx="528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/>
                <a:t>FCS</a:t>
              </a:r>
            </a:p>
          </p:txBody>
        </p:sp>
        <p:sp>
          <p:nvSpPr>
            <p:cNvPr id="7" name="Text Box 1030"/>
            <p:cNvSpPr txBox="1">
              <a:spLocks noChangeArrowheads="1"/>
            </p:cNvSpPr>
            <p:nvPr/>
          </p:nvSpPr>
          <p:spPr bwMode="auto">
            <a:xfrm>
              <a:off x="4752" y="1812"/>
              <a:ext cx="528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/>
                <a:t>FCS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00200" y="6087457"/>
            <a:ext cx="7315200" cy="9492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formats.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DIX Ethernet , 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IEEE 802.3.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320" dirty="0">
              <a:latin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13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646953"/>
            <a:ext cx="8686800" cy="1371600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Ethernet Address</a:t>
            </a:r>
            <a:endParaRPr lang="en-US" sz="44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3995"/>
            <a:ext cx="5562600" cy="228940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"MAC address" </a:t>
            </a:r>
          </a:p>
          <a:p>
            <a:pPr algn="just"/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 unique ID for each device </a:t>
            </a:r>
          </a:p>
          <a:p>
            <a:pPr algn="just"/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Burnt into ROM, cannot be modified</a:t>
            </a:r>
          </a:p>
          <a:p>
            <a:pPr algn="just"/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Bytes in which manufacturer, device model and serial number are coded </a:t>
            </a:r>
          </a:p>
          <a:p>
            <a:pPr algn="just"/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Readable with many auxiliary tools e.g. 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WINIPCFG</a:t>
            </a:r>
            <a:endParaRPr lang="de-DE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1" y="4830999"/>
            <a:ext cx="5029200" cy="194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24722"/>
            <a:ext cx="5567155" cy="42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 rot="19523086">
            <a:off x="4889998" y="5154957"/>
            <a:ext cx="1981200" cy="365760"/>
          </a:xfrm>
          <a:prstGeom prst="rightArrow">
            <a:avLst>
              <a:gd name="adj1" fmla="val 50000"/>
              <a:gd name="adj2" fmla="val 13541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8001000" y="4350287"/>
            <a:ext cx="2575560" cy="54864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9098280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Media Access Control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10591800" cy="92491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two media access control methods for shared media and the basic characteristics of each.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2" y="2590800"/>
            <a:ext cx="54578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62" y="2590800"/>
            <a:ext cx="52519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047144"/>
            <a:ext cx="8036442" cy="82675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/>
            </a:r>
            <a:br>
              <a:rPr lang="en-US" sz="4900" b="1" dirty="0">
                <a:solidFill>
                  <a:schemeClr val="bg1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802.3 </a:t>
            </a:r>
            <a:r>
              <a:rPr lang="en-US" sz="49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MAC </a:t>
            </a:r>
            <a:r>
              <a:rPr lang="en-US" sz="49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Frame</a:t>
            </a:r>
            <a: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8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1028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23" y="1215905"/>
            <a:ext cx="7948277" cy="84149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Ethernet Evolution Through Four Generations</a:t>
            </a:r>
            <a: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8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10030064" cy="331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9296400" cy="848357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Categories of </a:t>
            </a:r>
            <a:r>
              <a:rPr lang="en-US" altLang="en-US" sz="4900" b="1" dirty="0">
                <a:latin typeface="Eras Demi ITC" panose="020B0805030504020804" pitchFamily="34" charset="0"/>
              </a:rPr>
              <a:t>Traditional</a:t>
            </a:r>
            <a:r>
              <a:rPr lang="en-US" altLang="en-US" sz="49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 Ethernet</a:t>
            </a:r>
            <a:r>
              <a:rPr lang="en-US" alt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8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41012"/>
            <a:ext cx="8528389" cy="24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4687250"/>
            <a:ext cx="811755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FontTx/>
              <a:buChar char="•"/>
            </a:pPr>
            <a:r>
              <a:rPr kumimoji="1" lang="en-US" sz="3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&lt;data rate&gt;&lt;</a:t>
            </a: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Signaling</a:t>
            </a:r>
            <a:r>
              <a:rPr kumimoji="1" lang="en-US" sz="3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method&gt;&lt;Max segment length or cable type&gt;</a:t>
            </a:r>
          </a:p>
          <a:p>
            <a:pPr>
              <a:spcBef>
                <a:spcPct val="50000"/>
              </a:spcBef>
            </a:pPr>
            <a:endParaRPr lang="en-US" sz="3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83986"/>
            <a:ext cx="8610600" cy="163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539315"/>
            <a:ext cx="8596255" cy="84835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Eras Demi ITC" panose="020B0805030504020804" pitchFamily="34" charset="0"/>
              </a:rPr>
              <a:t>Fast Ethernet Implementations</a:t>
            </a:r>
            <a: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5280" b="1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1" y="2819400"/>
            <a:ext cx="10025489" cy="35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04800"/>
            <a:ext cx="7421880" cy="1396366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What is Ethernet?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9022080" cy="5431156"/>
          </a:xfrm>
        </p:spPr>
        <p:txBody>
          <a:bodyPr>
            <a:normAutofit/>
          </a:bodyPr>
          <a:lstStyle/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is a certain type of a local area network (LAN)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is a system for connecting a number of computer systems to form a local area network, with protocols to control the passing of information and to avoid simultaneous transmission by two or more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28802"/>
            <a:ext cx="2667000" cy="5760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6888480" cy="1371600"/>
          </a:xfrm>
        </p:spPr>
        <p:txBody>
          <a:bodyPr/>
          <a:lstStyle/>
          <a:p>
            <a:r>
              <a:rPr lang="en-US" sz="4400" b="1" dirty="0">
                <a:latin typeface="Eras Demi ITC" panose="020B0805030504020804" pitchFamily="34" charset="0"/>
              </a:rPr>
              <a:t>Gigabit</a:t>
            </a:r>
            <a: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Eras Demi ITC" panose="020B0805030504020804" pitchFamily="34" charset="0"/>
              </a:rPr>
              <a:t>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286000"/>
            <a:ext cx="7747751" cy="145037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1Gpbs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frame length is 512 bytes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in full/half duplex modes mostly full duplex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4" descr="4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10896600" cy="24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9174480" cy="1371600"/>
          </a:xfrm>
        </p:spPr>
        <p:txBody>
          <a:bodyPr/>
          <a:lstStyle/>
          <a:p>
            <a:r>
              <a:rPr lang="en-US" sz="4400" b="1" dirty="0">
                <a:latin typeface="Eras Demi ITC" panose="020B0805030504020804" pitchFamily="34" charset="0"/>
              </a:rPr>
              <a:t>Topologies</a:t>
            </a:r>
            <a:r>
              <a:rPr lang="en-US" sz="5280" b="1" dirty="0">
                <a:latin typeface="Times New Roman" panose="02020603050405020304" pitchFamily="18" charset="0"/>
              </a:rPr>
              <a:t> of Gigabit Ethernet</a:t>
            </a:r>
            <a:endParaRPr lang="en-US" sz="528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10215523" cy="54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95" y="1025538"/>
            <a:ext cx="5956041" cy="848357"/>
          </a:xfrm>
        </p:spPr>
        <p:txBody>
          <a:bodyPr>
            <a:normAutofit fontScale="90000"/>
          </a:bodyPr>
          <a:lstStyle/>
          <a:p>
            <a:r>
              <a:rPr lang="en-GB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b="1" dirty="0">
                <a:latin typeface="Eras Demi ITC" panose="020B0805030504020804" pitchFamily="34" charset="0"/>
              </a:rPr>
              <a:t>10Gbps</a:t>
            </a:r>
            <a:r>
              <a:rPr lang="en-GB" sz="528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00" b="1" dirty="0">
                <a:latin typeface="Eras Demi ITC" panose="020B0805030504020804" pitchFamily="34" charset="0"/>
              </a:rPr>
              <a:t>Ethernet</a:t>
            </a:r>
            <a: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2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8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5041" y="3155110"/>
            <a:ext cx="10590791" cy="3119478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distances cover 300 m to 40 km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-duplex mode only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CSMA/CD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optical fiber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352800"/>
            <a:ext cx="2230442" cy="109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latin typeface="Eras Demi ITC" panose="020B0805030504020804" pitchFamily="34" charset="0"/>
                <a:ea typeface="+mj-ea"/>
                <a:cs typeface="+mj-cs"/>
              </a:rPr>
              <a:t>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1" y="685800"/>
            <a:ext cx="6659880" cy="1371600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Ethernet TCP/IP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8610600" cy="45262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82401" y="1701167"/>
            <a:ext cx="2667000" cy="5887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036" y="1109357"/>
            <a:ext cx="8775364" cy="848357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Legacy Ethernet – Using Hubs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4" y="2254866"/>
            <a:ext cx="8967536" cy="53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00855" cy="13543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Ethernet – Using Switches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981200"/>
            <a:ext cx="952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10972800" cy="848357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Eras Demi ITC" panose="020B0805030504020804" pitchFamily="34" charset="0"/>
              </a:rPr>
              <a:t>Compare and Contrast the Use of Ethernet Switches versus Hubs in a LAN.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67" y="2220258"/>
            <a:ext cx="7086600" cy="502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254" y="2438400"/>
            <a:ext cx="3719945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120" dirty="0"/>
              <a:t>Describe how a switch can eliminate collisions</a:t>
            </a:r>
            <a:r>
              <a:rPr lang="en-US" sz="3120"/>
              <a:t>, </a:t>
            </a:r>
            <a:r>
              <a:rPr lang="en-US" sz="3120" smtClean="0"/>
              <a:t>back offs </a:t>
            </a:r>
            <a:r>
              <a:rPr lang="en-US" sz="3120" dirty="0"/>
              <a:t>and re- transmissions, the leading factors in reduced throughput on a hub-based Ethernet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838200"/>
            <a:ext cx="7072255" cy="848357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Back-Off Algorithm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02" y="2286000"/>
            <a:ext cx="6345849" cy="4495800"/>
          </a:xfrm>
        </p:spPr>
        <p:txBody>
          <a:bodyPr>
            <a:noAutofit/>
          </a:bodyPr>
          <a:lstStyle/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collision has occurred, the stations try to send again after a certain period of time.</a:t>
            </a:r>
          </a:p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first collision there a two different back-off times available, from which one is chosen at random. Transmission probability is 50%</a:t>
            </a:r>
          </a:p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second consecutive collision there are four different back-off times available, from which one is chosen at random.</a:t>
            </a:r>
          </a:p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transmission probability now is 75%</a:t>
            </a:r>
          </a:p>
          <a:p>
            <a:pPr marL="0" indent="0" algn="just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51" y="1686557"/>
            <a:ext cx="4873350" cy="61991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304800"/>
            <a:ext cx="13167360" cy="1371600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Access Method:  CSMA/CD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42348"/>
            <a:ext cx="9307884" cy="50193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457200"/>
            <a:ext cx="10513696" cy="84835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69" y="2209800"/>
            <a:ext cx="9434453" cy="2209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 are caused when two adaptors transmit at the same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(adaptors sense collision based on voltage differences)</a:t>
            </a:r>
          </a:p>
          <a:p>
            <a:pPr lvl="1" algn="just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Both found line to be idle</a:t>
            </a:r>
          </a:p>
          <a:p>
            <a:pPr lvl="1" algn="just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Both had been waiting to for a busy line to become idle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58479"/>
            <a:ext cx="7130922" cy="20752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4589" y="1873895"/>
            <a:ext cx="2667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478</Words>
  <Application>Microsoft Office PowerPoint</Application>
  <PresentationFormat>Custom</PresentationFormat>
  <Paragraphs>110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Eras Demi ITC</vt:lpstr>
      <vt:lpstr>Symbol</vt:lpstr>
      <vt:lpstr>Tahoma</vt:lpstr>
      <vt:lpstr>Times New Roman</vt:lpstr>
      <vt:lpstr>Office Theme</vt:lpstr>
      <vt:lpstr>Computer Networks</vt:lpstr>
      <vt:lpstr>What is Ethernet?</vt:lpstr>
      <vt:lpstr>Ethernet TCP/IP</vt:lpstr>
      <vt:lpstr>Legacy Ethernet – Using Hubs</vt:lpstr>
      <vt:lpstr>Ethernet – Using Switches</vt:lpstr>
      <vt:lpstr>Compare and Contrast the Use of Ethernet Switches versus Hubs in a LAN.</vt:lpstr>
      <vt:lpstr>Back-Off Algorithm</vt:lpstr>
      <vt:lpstr>Access Method:  CSMA/CD</vt:lpstr>
      <vt:lpstr>Collisions</vt:lpstr>
      <vt:lpstr>Collision Detection  [worst case] </vt:lpstr>
      <vt:lpstr>Ethernet Topologies</vt:lpstr>
      <vt:lpstr>Ethernet Unicast, Multicast and Broadcast </vt:lpstr>
      <vt:lpstr> Ethernet Frame Format </vt:lpstr>
      <vt:lpstr>Ethernet Address</vt:lpstr>
      <vt:lpstr>Media Access Control Techniques</vt:lpstr>
      <vt:lpstr> 802.3 MAC Frame </vt:lpstr>
      <vt:lpstr>Ethernet Evolution Through Four Generations </vt:lpstr>
      <vt:lpstr>Categories of Traditional Ethernet </vt:lpstr>
      <vt:lpstr>Fast Ethernet Implementations </vt:lpstr>
      <vt:lpstr>Gigabit Ethernet</vt:lpstr>
      <vt:lpstr>Topologies of Gigabit Ethernet</vt:lpstr>
      <vt:lpstr> 10Gbps Ethernet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334</cp:revision>
  <dcterms:created xsi:type="dcterms:W3CDTF">2006-08-16T00:00:00Z</dcterms:created>
  <dcterms:modified xsi:type="dcterms:W3CDTF">2020-09-03T18:55:11Z</dcterms:modified>
</cp:coreProperties>
</file>