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67" r:id="rId3"/>
    <p:sldId id="256" r:id="rId4"/>
    <p:sldId id="257" r:id="rId5"/>
    <p:sldId id="258" r:id="rId6"/>
    <p:sldId id="259" r:id="rId7"/>
    <p:sldId id="260" r:id="rId8"/>
    <p:sldId id="261" r:id="rId9"/>
    <p:sldId id="262" r:id="rId10"/>
    <p:sldId id="263" r:id="rId11"/>
    <p:sldId id="264" r:id="rId12"/>
    <p:sldId id="26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44BA55C-9D04-4A8A-93EF-B7DCB183617C}" type="datetimeFigureOut">
              <a:rPr lang="en-US" smtClean="0"/>
              <a:t>10/6/2018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C88B3B-B689-490F-B2F8-E9A1FA5BD787}" type="slidenum">
              <a:rPr lang="en-US" smtClean="0"/>
              <a:t>‹#›</a:t>
            </a:fld>
            <a:endParaRPr lang="en-US"/>
          </a:p>
        </p:txBody>
      </p:sp>
    </p:spTree>
    <p:extLst>
      <p:ext uri="{BB962C8B-B14F-4D97-AF65-F5344CB8AC3E}">
        <p14:creationId xmlns:p14="http://schemas.microsoft.com/office/powerpoint/2010/main" val="456282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4BA55C-9D04-4A8A-93EF-B7DCB183617C}" type="datetimeFigureOut">
              <a:rPr lang="en-US" smtClean="0"/>
              <a:t>10/6/2018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C88B3B-B689-490F-B2F8-E9A1FA5BD787}" type="slidenum">
              <a:rPr lang="en-US" smtClean="0"/>
              <a:t>‹#›</a:t>
            </a:fld>
            <a:endParaRPr lang="en-US"/>
          </a:p>
        </p:txBody>
      </p:sp>
    </p:spTree>
    <p:extLst>
      <p:ext uri="{BB962C8B-B14F-4D97-AF65-F5344CB8AC3E}">
        <p14:creationId xmlns:p14="http://schemas.microsoft.com/office/powerpoint/2010/main" val="1650359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4BA55C-9D04-4A8A-93EF-B7DCB183617C}" type="datetimeFigureOut">
              <a:rPr lang="en-US" smtClean="0"/>
              <a:t>10/6/2018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C88B3B-B689-490F-B2F8-E9A1FA5BD787}" type="slidenum">
              <a:rPr lang="en-US" smtClean="0"/>
              <a:t>‹#›</a:t>
            </a:fld>
            <a:endParaRPr lang="en-US"/>
          </a:p>
        </p:txBody>
      </p:sp>
    </p:spTree>
    <p:extLst>
      <p:ext uri="{BB962C8B-B14F-4D97-AF65-F5344CB8AC3E}">
        <p14:creationId xmlns:p14="http://schemas.microsoft.com/office/powerpoint/2010/main" val="1434221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4BA55C-9D04-4A8A-93EF-B7DCB183617C}" type="datetimeFigureOut">
              <a:rPr lang="en-US" smtClean="0"/>
              <a:t>10/6/2018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C88B3B-B689-490F-B2F8-E9A1FA5BD787}" type="slidenum">
              <a:rPr lang="en-US" smtClean="0"/>
              <a:t>‹#›</a:t>
            </a:fld>
            <a:endParaRPr lang="en-US"/>
          </a:p>
        </p:txBody>
      </p:sp>
    </p:spTree>
    <p:extLst>
      <p:ext uri="{BB962C8B-B14F-4D97-AF65-F5344CB8AC3E}">
        <p14:creationId xmlns:p14="http://schemas.microsoft.com/office/powerpoint/2010/main" val="2519543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4BA55C-9D04-4A8A-93EF-B7DCB183617C}" type="datetimeFigureOut">
              <a:rPr lang="en-US" smtClean="0"/>
              <a:t>10/6/2018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C88B3B-B689-490F-B2F8-E9A1FA5BD787}" type="slidenum">
              <a:rPr lang="en-US" smtClean="0"/>
              <a:t>‹#›</a:t>
            </a:fld>
            <a:endParaRPr lang="en-US"/>
          </a:p>
        </p:txBody>
      </p:sp>
    </p:spTree>
    <p:extLst>
      <p:ext uri="{BB962C8B-B14F-4D97-AF65-F5344CB8AC3E}">
        <p14:creationId xmlns:p14="http://schemas.microsoft.com/office/powerpoint/2010/main" val="369670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44BA55C-9D04-4A8A-93EF-B7DCB183617C}" type="datetimeFigureOut">
              <a:rPr lang="en-US" smtClean="0"/>
              <a:t>10/6/2018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C88B3B-B689-490F-B2F8-E9A1FA5BD787}" type="slidenum">
              <a:rPr lang="en-US" smtClean="0"/>
              <a:t>‹#›</a:t>
            </a:fld>
            <a:endParaRPr lang="en-US"/>
          </a:p>
        </p:txBody>
      </p:sp>
    </p:spTree>
    <p:extLst>
      <p:ext uri="{BB962C8B-B14F-4D97-AF65-F5344CB8AC3E}">
        <p14:creationId xmlns:p14="http://schemas.microsoft.com/office/powerpoint/2010/main" val="1608978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44BA55C-9D04-4A8A-93EF-B7DCB183617C}" type="datetimeFigureOut">
              <a:rPr lang="en-US" smtClean="0"/>
              <a:t>10/6/2018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C88B3B-B689-490F-B2F8-E9A1FA5BD787}" type="slidenum">
              <a:rPr lang="en-US" smtClean="0"/>
              <a:t>‹#›</a:t>
            </a:fld>
            <a:endParaRPr lang="en-US"/>
          </a:p>
        </p:txBody>
      </p:sp>
    </p:spTree>
    <p:extLst>
      <p:ext uri="{BB962C8B-B14F-4D97-AF65-F5344CB8AC3E}">
        <p14:creationId xmlns:p14="http://schemas.microsoft.com/office/powerpoint/2010/main" val="495220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44BA55C-9D04-4A8A-93EF-B7DCB183617C}" type="datetimeFigureOut">
              <a:rPr lang="en-US" smtClean="0"/>
              <a:t>10/6/2018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C88B3B-B689-490F-B2F8-E9A1FA5BD787}" type="slidenum">
              <a:rPr lang="en-US" smtClean="0"/>
              <a:t>‹#›</a:t>
            </a:fld>
            <a:endParaRPr lang="en-US"/>
          </a:p>
        </p:txBody>
      </p:sp>
    </p:spTree>
    <p:extLst>
      <p:ext uri="{BB962C8B-B14F-4D97-AF65-F5344CB8AC3E}">
        <p14:creationId xmlns:p14="http://schemas.microsoft.com/office/powerpoint/2010/main" val="1208018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4BA55C-9D04-4A8A-93EF-B7DCB183617C}" type="datetimeFigureOut">
              <a:rPr lang="en-US" smtClean="0"/>
              <a:t>10/6/2018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C88B3B-B689-490F-B2F8-E9A1FA5BD787}" type="slidenum">
              <a:rPr lang="en-US" smtClean="0"/>
              <a:t>‹#›</a:t>
            </a:fld>
            <a:endParaRPr lang="en-US"/>
          </a:p>
        </p:txBody>
      </p:sp>
    </p:spTree>
    <p:extLst>
      <p:ext uri="{BB962C8B-B14F-4D97-AF65-F5344CB8AC3E}">
        <p14:creationId xmlns:p14="http://schemas.microsoft.com/office/powerpoint/2010/main" val="2511518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4BA55C-9D04-4A8A-93EF-B7DCB183617C}" type="datetimeFigureOut">
              <a:rPr lang="en-US" smtClean="0"/>
              <a:t>10/6/2018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C88B3B-B689-490F-B2F8-E9A1FA5BD787}" type="slidenum">
              <a:rPr lang="en-US" smtClean="0"/>
              <a:t>‹#›</a:t>
            </a:fld>
            <a:endParaRPr lang="en-US"/>
          </a:p>
        </p:txBody>
      </p:sp>
    </p:spTree>
    <p:extLst>
      <p:ext uri="{BB962C8B-B14F-4D97-AF65-F5344CB8AC3E}">
        <p14:creationId xmlns:p14="http://schemas.microsoft.com/office/powerpoint/2010/main" val="2874195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4BA55C-9D04-4A8A-93EF-B7DCB183617C}" type="datetimeFigureOut">
              <a:rPr lang="en-US" smtClean="0"/>
              <a:t>10/6/2018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C88B3B-B689-490F-B2F8-E9A1FA5BD787}" type="slidenum">
              <a:rPr lang="en-US" smtClean="0"/>
              <a:t>‹#›</a:t>
            </a:fld>
            <a:endParaRPr lang="en-US"/>
          </a:p>
        </p:txBody>
      </p:sp>
    </p:spTree>
    <p:extLst>
      <p:ext uri="{BB962C8B-B14F-4D97-AF65-F5344CB8AC3E}">
        <p14:creationId xmlns:p14="http://schemas.microsoft.com/office/powerpoint/2010/main" val="42858396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4BA55C-9D04-4A8A-93EF-B7DCB183617C}" type="datetimeFigureOut">
              <a:rPr lang="en-US" smtClean="0"/>
              <a:t>10/6/2018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C88B3B-B689-490F-B2F8-E9A1FA5BD787}" type="slidenum">
              <a:rPr lang="en-US" smtClean="0"/>
              <a:t>‹#›</a:t>
            </a:fld>
            <a:endParaRPr lang="en-US"/>
          </a:p>
        </p:txBody>
      </p:sp>
    </p:spTree>
    <p:extLst>
      <p:ext uri="{BB962C8B-B14F-4D97-AF65-F5344CB8AC3E}">
        <p14:creationId xmlns:p14="http://schemas.microsoft.com/office/powerpoint/2010/main" val="14464432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another%20worker.jpg" TargetMode="External"/><Relationship Id="rId2" Type="http://schemas.openxmlformats.org/officeDocument/2006/relationships/hyperlink" Target="LANDRibe.jpg" TargetMode="External"/><Relationship Id="rId1" Type="http://schemas.openxmlformats.org/officeDocument/2006/relationships/slideLayout" Target="../slideLayouts/slideLayout2.xml"/><Relationship Id="rId5" Type="http://schemas.openxmlformats.org/officeDocument/2006/relationships/hyperlink" Target="Architect.png" TargetMode="External"/><Relationship Id="rId4" Type="http://schemas.openxmlformats.org/officeDocument/2006/relationships/hyperlink" Target="John_Deere_7710_Tractor_.jpg"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68698" y="375389"/>
            <a:ext cx="8212428" cy="577648"/>
          </a:xfrm>
        </p:spPr>
        <p:txBody>
          <a:bodyPr>
            <a:noAutofit/>
          </a:bodyPr>
          <a:lstStyle/>
          <a:p>
            <a:r>
              <a:rPr lang="en-US" sz="3600" b="1" i="1" dirty="0" smtClean="0"/>
              <a:t>What is Economics?</a:t>
            </a:r>
            <a:endParaRPr lang="en-US" sz="3600" b="1" dirty="0"/>
          </a:p>
        </p:txBody>
      </p:sp>
      <p:sp>
        <p:nvSpPr>
          <p:cNvPr id="3" name="Subtitle 2"/>
          <p:cNvSpPr>
            <a:spLocks noGrp="1"/>
          </p:cNvSpPr>
          <p:nvPr>
            <p:ph type="subTitle" idx="1"/>
          </p:nvPr>
        </p:nvSpPr>
        <p:spPr>
          <a:xfrm>
            <a:off x="1524000" y="1159099"/>
            <a:ext cx="9062434" cy="4146997"/>
          </a:xfrm>
        </p:spPr>
        <p:txBody>
          <a:bodyPr/>
          <a:lstStyle/>
          <a:p>
            <a:pPr algn="just"/>
            <a:r>
              <a:rPr lang="en-US" dirty="0" smtClean="0"/>
              <a:t>Economics is the study of how people make choices to satisfy their wants.</a:t>
            </a:r>
          </a:p>
          <a:p>
            <a:pPr algn="just"/>
            <a:endParaRPr lang="en-US" dirty="0" smtClean="0"/>
          </a:p>
          <a:p>
            <a:pPr algn="just"/>
            <a:r>
              <a:rPr lang="en-US" dirty="0"/>
              <a:t>Economics is the study of how societies use scarce resources to produce valuable goods and services and distribute them among different individuals.</a:t>
            </a:r>
          </a:p>
          <a:p>
            <a:pPr algn="just"/>
            <a:endParaRPr lang="en-US" dirty="0" smtClean="0"/>
          </a:p>
          <a:p>
            <a:pPr algn="just"/>
            <a:endParaRPr lang="en-US" dirty="0"/>
          </a:p>
        </p:txBody>
      </p:sp>
    </p:spTree>
    <p:extLst>
      <p:ext uri="{BB962C8B-B14F-4D97-AF65-F5344CB8AC3E}">
        <p14:creationId xmlns:p14="http://schemas.microsoft.com/office/powerpoint/2010/main" val="41885060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379299" cy="600790"/>
          </a:xfrm>
        </p:spPr>
        <p:txBody>
          <a:bodyPr>
            <a:normAutofit/>
          </a:bodyPr>
          <a:lstStyle/>
          <a:p>
            <a:pPr algn="ctr"/>
            <a:r>
              <a:rPr lang="en-US" sz="3600" b="1" dirty="0" smtClean="0"/>
              <a:t>Factors of Production</a:t>
            </a:r>
            <a:endParaRPr lang="en-US" sz="3600" b="1" dirty="0"/>
          </a:p>
        </p:txBody>
      </p:sp>
      <p:sp>
        <p:nvSpPr>
          <p:cNvPr id="3" name="Content Placeholder 2"/>
          <p:cNvSpPr>
            <a:spLocks noGrp="1"/>
          </p:cNvSpPr>
          <p:nvPr>
            <p:ph idx="1"/>
          </p:nvPr>
        </p:nvSpPr>
        <p:spPr>
          <a:xfrm>
            <a:off x="838199" y="965916"/>
            <a:ext cx="10598239" cy="5447763"/>
          </a:xfrm>
        </p:spPr>
        <p:txBody>
          <a:bodyPr>
            <a:normAutofit lnSpcReduction="10000"/>
          </a:bodyPr>
          <a:lstStyle/>
          <a:p>
            <a:pPr marL="0" indent="0">
              <a:buNone/>
              <a:defRPr/>
            </a:pPr>
            <a:r>
              <a:rPr lang="en-US" b="1" dirty="0" smtClean="0"/>
              <a:t>Factors of Production: R</a:t>
            </a:r>
            <a:r>
              <a:rPr lang="en-US" dirty="0" smtClean="0"/>
              <a:t>esources </a:t>
            </a:r>
            <a:r>
              <a:rPr lang="en-US" dirty="0"/>
              <a:t>that are used to make all goods and services.</a:t>
            </a:r>
          </a:p>
          <a:p>
            <a:pPr>
              <a:buNone/>
              <a:defRPr/>
            </a:pPr>
            <a:r>
              <a:rPr lang="en-US" dirty="0"/>
              <a:t>	</a:t>
            </a:r>
            <a:r>
              <a:rPr lang="en-US" b="1" dirty="0" smtClean="0">
                <a:hlinkClick r:id="rId2" action="ppaction://hlinkfile"/>
              </a:rPr>
              <a:t>1</a:t>
            </a:r>
            <a:r>
              <a:rPr lang="en-US" b="1" dirty="0">
                <a:hlinkClick r:id="rId2" action="ppaction://hlinkfile"/>
              </a:rPr>
              <a:t>. Land (natural)-</a:t>
            </a:r>
            <a:r>
              <a:rPr lang="en-US" altLang="en-US" dirty="0">
                <a:hlinkClick r:id="rId2" action="ppaction://hlinkfile"/>
              </a:rPr>
              <a:t> </a:t>
            </a:r>
            <a:r>
              <a:rPr lang="en-US" altLang="en-US" dirty="0"/>
              <a:t>All natural resources that are used to </a:t>
            </a:r>
            <a:r>
              <a:rPr lang="en-US" altLang="en-US" dirty="0" smtClean="0"/>
              <a:t>produce </a:t>
            </a:r>
            <a:r>
              <a:rPr lang="en-US" altLang="en-US" dirty="0"/>
              <a:t>goods and services.</a:t>
            </a:r>
            <a:r>
              <a:rPr lang="en-US" dirty="0"/>
              <a:t> </a:t>
            </a:r>
          </a:p>
          <a:p>
            <a:pPr>
              <a:buNone/>
              <a:defRPr/>
            </a:pPr>
            <a:r>
              <a:rPr lang="en-US" dirty="0"/>
              <a:t>	</a:t>
            </a:r>
            <a:r>
              <a:rPr lang="en-US" b="1" dirty="0" smtClean="0">
                <a:hlinkClick r:id="rId3" action="ppaction://hlinkfile"/>
              </a:rPr>
              <a:t>2</a:t>
            </a:r>
            <a:r>
              <a:rPr lang="en-US" b="1" dirty="0">
                <a:hlinkClick r:id="rId3" action="ppaction://hlinkfile"/>
              </a:rPr>
              <a:t>. </a:t>
            </a:r>
            <a:r>
              <a:rPr lang="en-US" altLang="en-US" b="1" dirty="0">
                <a:hlinkClick r:id="rId3" action="ppaction://hlinkfile"/>
              </a:rPr>
              <a:t>Labor (human)-</a:t>
            </a:r>
            <a:r>
              <a:rPr lang="en-US" altLang="en-US" dirty="0">
                <a:hlinkClick r:id="rId3" action="ppaction://hlinkfile"/>
              </a:rPr>
              <a:t>  </a:t>
            </a:r>
            <a:r>
              <a:rPr lang="en-US" altLang="en-US" dirty="0"/>
              <a:t>Any effort a person devotes to a task for </a:t>
            </a:r>
            <a:r>
              <a:rPr lang="en-US" altLang="en-US" dirty="0" smtClean="0"/>
              <a:t>which </a:t>
            </a:r>
            <a:r>
              <a:rPr lang="en-US" altLang="en-US" dirty="0"/>
              <a:t>that person is paid.</a:t>
            </a:r>
          </a:p>
          <a:p>
            <a:pPr>
              <a:buNone/>
              <a:defRPr/>
            </a:pPr>
            <a:r>
              <a:rPr lang="en-US" altLang="en-US" dirty="0"/>
              <a:t>	</a:t>
            </a:r>
            <a:r>
              <a:rPr lang="en-US" altLang="en-US" b="1" u="sng" dirty="0" smtClean="0">
                <a:solidFill>
                  <a:schemeClr val="accent1"/>
                </a:solidFill>
              </a:rPr>
              <a:t>3. Capital- </a:t>
            </a:r>
            <a:r>
              <a:rPr lang="en-US" altLang="en-US" dirty="0" smtClean="0"/>
              <a:t>Any </a:t>
            </a:r>
            <a:r>
              <a:rPr lang="en-US" altLang="en-US" dirty="0"/>
              <a:t>human-made resource that is used to </a:t>
            </a:r>
            <a:r>
              <a:rPr lang="en-US" altLang="en-US" dirty="0" smtClean="0"/>
              <a:t>create </a:t>
            </a:r>
            <a:r>
              <a:rPr lang="en-US" altLang="en-US" dirty="0"/>
              <a:t>other goods and services.</a:t>
            </a:r>
          </a:p>
          <a:p>
            <a:pPr>
              <a:buNone/>
              <a:defRPr/>
            </a:pPr>
            <a:r>
              <a:rPr lang="en-US" dirty="0"/>
              <a:t>	</a:t>
            </a:r>
            <a:r>
              <a:rPr lang="en-US" b="1" dirty="0" smtClean="0">
                <a:solidFill>
                  <a:srgbClr val="FFFF00"/>
                </a:solidFill>
                <a:hlinkClick r:id="rId4" action="ppaction://hlinkfile"/>
              </a:rPr>
              <a:t>a</a:t>
            </a:r>
            <a:r>
              <a:rPr lang="en-US" b="1" dirty="0">
                <a:solidFill>
                  <a:srgbClr val="FFFF00"/>
                </a:solidFill>
                <a:hlinkClick r:id="rId4" action="ppaction://hlinkfile"/>
              </a:rPr>
              <a:t>. Physical Capital-</a:t>
            </a:r>
            <a:r>
              <a:rPr lang="en-US" dirty="0">
                <a:solidFill>
                  <a:schemeClr val="accent2"/>
                </a:solidFill>
                <a:hlinkClick r:id="rId4" action="ppaction://hlinkfile"/>
              </a:rPr>
              <a:t> </a:t>
            </a:r>
            <a:r>
              <a:rPr lang="en-US" dirty="0"/>
              <a:t>all the tools, machines, and </a:t>
            </a:r>
            <a:r>
              <a:rPr lang="en-US" dirty="0" smtClean="0"/>
              <a:t>other </a:t>
            </a:r>
            <a:r>
              <a:rPr lang="en-US" dirty="0"/>
              <a:t>equipment a business needs</a:t>
            </a:r>
          </a:p>
          <a:p>
            <a:pPr>
              <a:buNone/>
              <a:defRPr/>
            </a:pPr>
            <a:r>
              <a:rPr lang="en-US" dirty="0"/>
              <a:t>	</a:t>
            </a:r>
            <a:r>
              <a:rPr lang="en-US" b="1" dirty="0" smtClean="0">
                <a:solidFill>
                  <a:srgbClr val="FFFF00"/>
                </a:solidFill>
                <a:hlinkClick r:id="rId5" action="ppaction://hlinkfile"/>
              </a:rPr>
              <a:t>b</a:t>
            </a:r>
            <a:r>
              <a:rPr lang="en-US" b="1" dirty="0">
                <a:solidFill>
                  <a:srgbClr val="FFFF00"/>
                </a:solidFill>
                <a:hlinkClick r:id="rId5" action="ppaction://hlinkfile"/>
              </a:rPr>
              <a:t>. Human Capital-</a:t>
            </a:r>
            <a:r>
              <a:rPr lang="en-US" dirty="0">
                <a:solidFill>
                  <a:schemeClr val="accent2"/>
                </a:solidFill>
                <a:hlinkClick r:id="rId5" action="ppaction://hlinkfile"/>
              </a:rPr>
              <a:t> </a:t>
            </a:r>
            <a:r>
              <a:rPr lang="en-US" dirty="0"/>
              <a:t>the skills and knowledge of </a:t>
            </a:r>
            <a:r>
              <a:rPr lang="en-US" dirty="0" smtClean="0"/>
              <a:t>a company’s workers</a:t>
            </a:r>
          </a:p>
          <a:p>
            <a:pPr>
              <a:buNone/>
              <a:defRPr/>
            </a:pPr>
            <a:r>
              <a:rPr lang="en-US" dirty="0" smtClean="0">
                <a:solidFill>
                  <a:schemeClr val="accent1"/>
                </a:solidFill>
              </a:rPr>
              <a:t>4. Entrepreneur: </a:t>
            </a:r>
            <a:r>
              <a:rPr lang="en-US" dirty="0" smtClean="0"/>
              <a:t>A person who takes the initiatives</a:t>
            </a:r>
            <a:endParaRPr lang="en-US" dirty="0">
              <a:solidFill>
                <a:schemeClr val="accent1"/>
              </a:solidFill>
            </a:endParaRPr>
          </a:p>
          <a:p>
            <a:pPr marL="0" indent="0">
              <a:buNone/>
            </a:pPr>
            <a:endParaRPr lang="en-US" dirty="0"/>
          </a:p>
        </p:txBody>
      </p:sp>
    </p:spTree>
    <p:extLst>
      <p:ext uri="{BB962C8B-B14F-4D97-AF65-F5344CB8AC3E}">
        <p14:creationId xmlns:p14="http://schemas.microsoft.com/office/powerpoint/2010/main" val="3174643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121721" cy="536396"/>
          </a:xfrm>
        </p:spPr>
        <p:txBody>
          <a:bodyPr>
            <a:noAutofit/>
          </a:bodyPr>
          <a:lstStyle/>
          <a:p>
            <a:pPr algn="ctr"/>
            <a:r>
              <a:rPr lang="en-US" sz="3600" b="1" dirty="0"/>
              <a:t>THE PRODUCTION-POSSIBILITY FRONTIER</a:t>
            </a:r>
            <a:r>
              <a:rPr lang="en-US" sz="3600" dirty="0"/>
              <a:t/>
            </a:r>
            <a:br>
              <a:rPr lang="en-US" sz="3600" dirty="0"/>
            </a:br>
            <a:endParaRPr lang="en-US" sz="3600" dirty="0"/>
          </a:p>
        </p:txBody>
      </p:sp>
      <p:sp>
        <p:nvSpPr>
          <p:cNvPr id="3" name="Content Placeholder 2"/>
          <p:cNvSpPr>
            <a:spLocks noGrp="1"/>
          </p:cNvSpPr>
          <p:nvPr>
            <p:ph idx="1"/>
          </p:nvPr>
        </p:nvSpPr>
        <p:spPr>
          <a:xfrm>
            <a:off x="838200" y="901522"/>
            <a:ext cx="10495208" cy="5275441"/>
          </a:xfrm>
        </p:spPr>
        <p:txBody>
          <a:bodyPr/>
          <a:lstStyle/>
          <a:p>
            <a:pPr marL="0" indent="0" algn="just">
              <a:buNone/>
            </a:pPr>
            <a:r>
              <a:rPr lang="en-US" dirty="0"/>
              <a:t>The quantities of goods and services that we can produce are limited both by our available resources and by technology. And if we want to increase our production of one good, we must decrease our production of something else—we </a:t>
            </a:r>
            <a:r>
              <a:rPr lang="en-US" dirty="0" smtClean="0"/>
              <a:t>face </a:t>
            </a:r>
            <a:r>
              <a:rPr lang="en-US" dirty="0"/>
              <a:t>a </a:t>
            </a:r>
            <a:r>
              <a:rPr lang="en-US" dirty="0" smtClean="0"/>
              <a:t>tradeoff.</a:t>
            </a:r>
          </a:p>
          <a:p>
            <a:pPr marL="0" indent="0" algn="just">
              <a:buNone/>
            </a:pPr>
            <a:r>
              <a:rPr lang="en-US" dirty="0" smtClean="0"/>
              <a:t>Example: By using all available resources an economy can produce only two types of goods. IT product (100 units) or Foods (2000units).</a:t>
            </a:r>
            <a:endParaRPr lang="en-US" dirty="0"/>
          </a:p>
        </p:txBody>
      </p:sp>
    </p:spTree>
    <p:extLst>
      <p:ext uri="{BB962C8B-B14F-4D97-AF65-F5344CB8AC3E}">
        <p14:creationId xmlns:p14="http://schemas.microsoft.com/office/powerpoint/2010/main" val="41344592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211873" cy="407607"/>
          </a:xfrm>
        </p:spPr>
        <p:txBody>
          <a:bodyPr>
            <a:noAutofit/>
          </a:bodyPr>
          <a:lstStyle/>
          <a:p>
            <a:pPr algn="ctr"/>
            <a:r>
              <a:rPr lang="en-US" sz="3600" b="1" dirty="0" smtClean="0"/>
              <a:t>Opportunity costs</a:t>
            </a:r>
            <a:endParaRPr lang="en-US" sz="3600" b="1" dirty="0"/>
          </a:p>
        </p:txBody>
      </p:sp>
      <p:sp>
        <p:nvSpPr>
          <p:cNvPr id="3" name="Content Placeholder 2"/>
          <p:cNvSpPr>
            <a:spLocks noGrp="1"/>
          </p:cNvSpPr>
          <p:nvPr>
            <p:ph idx="1"/>
          </p:nvPr>
        </p:nvSpPr>
        <p:spPr>
          <a:xfrm>
            <a:off x="2448060" y="1056068"/>
            <a:ext cx="7558825" cy="5133774"/>
          </a:xfrm>
        </p:spPr>
        <p:txBody>
          <a:bodyPr/>
          <a:lstStyle/>
          <a:p>
            <a:pPr marL="0" indent="0" algn="just">
              <a:buNone/>
            </a:pPr>
            <a:r>
              <a:rPr lang="en-US" dirty="0"/>
              <a:t>The opportunity cost of an action is the highest-valued alternative forgone</a:t>
            </a:r>
            <a:r>
              <a:rPr lang="en-US" dirty="0" smtClean="0"/>
              <a:t>. It is the cost of the next best alternative when we choose one over another. </a:t>
            </a:r>
            <a:r>
              <a:rPr lang="en-US" dirty="0"/>
              <a:t>The PPF makes this idea precise and enables us to calculate opportunity cost. </a:t>
            </a:r>
            <a:r>
              <a:rPr lang="en-US" dirty="0" smtClean="0"/>
              <a:t> </a:t>
            </a:r>
            <a:endParaRPr lang="en-US" dirty="0"/>
          </a:p>
        </p:txBody>
      </p:sp>
    </p:spTree>
    <p:extLst>
      <p:ext uri="{BB962C8B-B14F-4D97-AF65-F5344CB8AC3E}">
        <p14:creationId xmlns:p14="http://schemas.microsoft.com/office/powerpoint/2010/main" val="64090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417935" cy="600790"/>
          </a:xfrm>
        </p:spPr>
        <p:txBody>
          <a:bodyPr>
            <a:normAutofit/>
          </a:bodyPr>
          <a:lstStyle/>
          <a:p>
            <a:pPr algn="ctr"/>
            <a:r>
              <a:rPr lang="en-US" sz="3600" b="1" dirty="0" smtClean="0"/>
              <a:t>Shaping the wants into demand</a:t>
            </a:r>
            <a:endParaRPr lang="en-US" sz="3600" b="1" dirty="0"/>
          </a:p>
        </p:txBody>
      </p:sp>
      <p:sp>
        <p:nvSpPr>
          <p:cNvPr id="3" name="Content Placeholder 2"/>
          <p:cNvSpPr>
            <a:spLocks noGrp="1"/>
          </p:cNvSpPr>
          <p:nvPr>
            <p:ph idx="1"/>
          </p:nvPr>
        </p:nvSpPr>
        <p:spPr/>
        <p:txBody>
          <a:bodyPr/>
          <a:lstStyle/>
          <a:p>
            <a:r>
              <a:rPr lang="en-US" dirty="0" smtClean="0"/>
              <a:t>Want- Everything we don’t have (Our desires)</a:t>
            </a:r>
          </a:p>
          <a:p>
            <a:r>
              <a:rPr lang="en-US" dirty="0" smtClean="0"/>
              <a:t> Need- Our wants, have ability but not interested to buy.</a:t>
            </a:r>
            <a:endParaRPr lang="en-US" dirty="0"/>
          </a:p>
          <a:p>
            <a:r>
              <a:rPr lang="en-US" dirty="0" smtClean="0"/>
              <a:t> Demand- Interested to buy that we need.</a:t>
            </a:r>
            <a:endParaRPr lang="en-US" dirty="0"/>
          </a:p>
        </p:txBody>
      </p:sp>
    </p:spTree>
    <p:extLst>
      <p:ext uri="{BB962C8B-B14F-4D97-AF65-F5344CB8AC3E}">
        <p14:creationId xmlns:p14="http://schemas.microsoft.com/office/powerpoint/2010/main" val="3774613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55692"/>
            <a:ext cx="8160913" cy="384465"/>
          </a:xfrm>
        </p:spPr>
        <p:txBody>
          <a:bodyPr>
            <a:noAutofit/>
          </a:bodyPr>
          <a:lstStyle/>
          <a:p>
            <a:r>
              <a:rPr lang="en-US" sz="3600" dirty="0" smtClean="0"/>
              <a:t>Scarcity and Efficiency</a:t>
            </a:r>
            <a:endParaRPr lang="en-US" sz="3600" dirty="0"/>
          </a:p>
        </p:txBody>
      </p:sp>
      <p:sp>
        <p:nvSpPr>
          <p:cNvPr id="3" name="Subtitle 2"/>
          <p:cNvSpPr>
            <a:spLocks noGrp="1"/>
          </p:cNvSpPr>
          <p:nvPr>
            <p:ph type="subTitle" idx="1"/>
          </p:nvPr>
        </p:nvSpPr>
        <p:spPr>
          <a:xfrm>
            <a:off x="1524000" y="1184855"/>
            <a:ext cx="8160913" cy="5164429"/>
          </a:xfrm>
        </p:spPr>
        <p:txBody>
          <a:bodyPr/>
          <a:lstStyle/>
          <a:p>
            <a:r>
              <a:rPr lang="en-US" b="1" dirty="0" smtClean="0"/>
              <a:t>Scarcity: </a:t>
            </a:r>
          </a:p>
          <a:p>
            <a:pPr algn="just"/>
            <a:r>
              <a:rPr lang="en-US" dirty="0" smtClean="0"/>
              <a:t>It means that there is a limited quantity of resources to meet-up the unlimited needs and wants. Economics guides how to ensure the best utilization of the limited resources to meet-up the unlimited wants and needs. Economics teaches us to decide or to make choice, which needs or wants should be meet-up first. Actually we can never satisfy our all desires or wants or needs</a:t>
            </a:r>
          </a:p>
          <a:p>
            <a:pPr algn="just"/>
            <a:r>
              <a:rPr lang="en-US" b="1" dirty="0" smtClean="0"/>
              <a:t>Scarcity </a:t>
            </a:r>
            <a:r>
              <a:rPr lang="en-US" dirty="0" smtClean="0"/>
              <a:t>is not shortage. Shortage is a situation where a particular thing (goods or service) is temporarily unavailable. </a:t>
            </a:r>
          </a:p>
        </p:txBody>
      </p:sp>
    </p:spTree>
    <p:extLst>
      <p:ext uri="{BB962C8B-B14F-4D97-AF65-F5344CB8AC3E}">
        <p14:creationId xmlns:p14="http://schemas.microsoft.com/office/powerpoint/2010/main" val="1496447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15155"/>
            <a:ext cx="10515600" cy="5661808"/>
          </a:xfrm>
        </p:spPr>
        <p:txBody>
          <a:bodyPr/>
          <a:lstStyle/>
          <a:p>
            <a:pPr marL="0" indent="0" algn="ctr">
              <a:buNone/>
            </a:pPr>
            <a:r>
              <a:rPr lang="en-US" b="1" dirty="0" smtClean="0"/>
              <a:t>Efficiency:</a:t>
            </a:r>
          </a:p>
          <a:p>
            <a:pPr marL="0" indent="0" algn="just">
              <a:buNone/>
            </a:pPr>
            <a:r>
              <a:rPr lang="en-US" dirty="0"/>
              <a:t>Efficiency denotes the most effective use of a society’s resources in satisfying people’s wants and needs. </a:t>
            </a:r>
            <a:r>
              <a:rPr lang="en-US" dirty="0" smtClean="0"/>
              <a:t>We should keep in mind that we have only limited resources but our wants or needs have no limit.</a:t>
            </a:r>
            <a:endParaRPr lang="en-US" dirty="0"/>
          </a:p>
          <a:p>
            <a:pPr marL="0" indent="0" algn="just">
              <a:buNone/>
            </a:pPr>
            <a:r>
              <a:rPr lang="en-US" dirty="0"/>
              <a:t>Economic efficiency requires that an economy </a:t>
            </a:r>
            <a:r>
              <a:rPr lang="en-US" dirty="0" smtClean="0"/>
              <a:t>produces </a:t>
            </a:r>
            <a:r>
              <a:rPr lang="en-US" dirty="0"/>
              <a:t>the </a:t>
            </a:r>
            <a:r>
              <a:rPr lang="en-US" dirty="0" smtClean="0"/>
              <a:t>best </a:t>
            </a:r>
            <a:r>
              <a:rPr lang="en-US" dirty="0"/>
              <a:t>combination of quantity and quality of goods and services </a:t>
            </a:r>
            <a:r>
              <a:rPr lang="en-US" dirty="0" smtClean="0"/>
              <a:t>by using its available </a:t>
            </a:r>
            <a:r>
              <a:rPr lang="en-US" dirty="0"/>
              <a:t>technology and scarce resources. </a:t>
            </a:r>
          </a:p>
        </p:txBody>
      </p:sp>
    </p:spTree>
    <p:extLst>
      <p:ext uri="{BB962C8B-B14F-4D97-AF65-F5344CB8AC3E}">
        <p14:creationId xmlns:p14="http://schemas.microsoft.com/office/powerpoint/2010/main" val="1358707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51090" y="584066"/>
            <a:ext cx="7198217" cy="407607"/>
          </a:xfrm>
        </p:spPr>
        <p:txBody>
          <a:bodyPr>
            <a:normAutofit fontScale="90000"/>
          </a:bodyPr>
          <a:lstStyle/>
          <a:p>
            <a:r>
              <a:rPr lang="en-US" b="1" dirty="0"/>
              <a:t>Branches of Economics</a:t>
            </a:r>
            <a:r>
              <a:rPr lang="en-US" dirty="0"/>
              <a:t/>
            </a:r>
            <a:br>
              <a:rPr lang="en-US" dirty="0"/>
            </a:br>
            <a:endParaRPr lang="en-US" dirty="0"/>
          </a:p>
        </p:txBody>
      </p:sp>
      <p:sp>
        <p:nvSpPr>
          <p:cNvPr id="3" name="Content Placeholder 2"/>
          <p:cNvSpPr>
            <a:spLocks noGrp="1"/>
          </p:cNvSpPr>
          <p:nvPr>
            <p:ph idx="1"/>
          </p:nvPr>
        </p:nvSpPr>
        <p:spPr>
          <a:xfrm>
            <a:off x="1366234" y="1300766"/>
            <a:ext cx="8911107" cy="4610637"/>
          </a:xfrm>
        </p:spPr>
        <p:txBody>
          <a:bodyPr>
            <a:normAutofit fontScale="92500" lnSpcReduction="10000"/>
          </a:bodyPr>
          <a:lstStyle/>
          <a:p>
            <a:pPr marL="0" indent="0" algn="just">
              <a:buNone/>
            </a:pPr>
            <a:r>
              <a:rPr lang="en-US" b="1" dirty="0" smtClean="0"/>
              <a:t>Microeconomics: </a:t>
            </a:r>
            <a:r>
              <a:rPr lang="en-US" dirty="0" smtClean="0"/>
              <a:t>It is the </a:t>
            </a:r>
            <a:r>
              <a:rPr lang="en-US" dirty="0"/>
              <a:t>branch of economics which today is concerned with the behavior of individual entities such as markets, firms, and </a:t>
            </a:r>
            <a:r>
              <a:rPr lang="en-US" dirty="0" smtClean="0"/>
              <a:t>households. </a:t>
            </a:r>
            <a:r>
              <a:rPr lang="en-US" dirty="0"/>
              <a:t>Microeconomics is the study of the choices that individuals and businesses make, the way these choices interact in markets, and the influence of governments.</a:t>
            </a:r>
          </a:p>
          <a:p>
            <a:pPr marL="0" indent="0" algn="just">
              <a:buNone/>
            </a:pPr>
            <a:r>
              <a:rPr lang="en-US" b="1" dirty="0" smtClean="0"/>
              <a:t>Macroeconomics: </a:t>
            </a:r>
            <a:r>
              <a:rPr lang="en-US" dirty="0" smtClean="0"/>
              <a:t>It </a:t>
            </a:r>
            <a:r>
              <a:rPr lang="en-US" dirty="0"/>
              <a:t>is concerned with the overall performance of the </a:t>
            </a:r>
            <a:r>
              <a:rPr lang="en-US" dirty="0" smtClean="0"/>
              <a:t>economy. Today</a:t>
            </a:r>
            <a:r>
              <a:rPr lang="en-US" dirty="0"/>
              <a:t>, macroeconomics examines a wide variety of areas, such as how total investment and consumption are determined, how central banks manage money and interest rates, what causes international financial crises, and why some nations grow rapidly while others stagnate. Macroeconomics is the study of the performance of the national economy and the global economy.</a:t>
            </a:r>
          </a:p>
          <a:p>
            <a:pPr marL="0" indent="0">
              <a:buNone/>
            </a:pPr>
            <a:endParaRPr lang="en-US" b="1" dirty="0" smtClean="0"/>
          </a:p>
          <a:p>
            <a:pPr marL="0" indent="0">
              <a:buNone/>
            </a:pPr>
            <a:endParaRPr lang="en-US" dirty="0"/>
          </a:p>
        </p:txBody>
      </p:sp>
    </p:spTree>
    <p:extLst>
      <p:ext uri="{BB962C8B-B14F-4D97-AF65-F5344CB8AC3E}">
        <p14:creationId xmlns:p14="http://schemas.microsoft.com/office/powerpoint/2010/main" val="3267537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49275"/>
          </a:xfrm>
        </p:spPr>
        <p:txBody>
          <a:bodyPr>
            <a:noAutofit/>
          </a:bodyPr>
          <a:lstStyle/>
          <a:p>
            <a:r>
              <a:rPr lang="en-US" sz="3600" b="1" dirty="0"/>
              <a:t>Positive Economics versus Normative Economics</a:t>
            </a:r>
            <a:r>
              <a:rPr lang="en-US" sz="3600" dirty="0"/>
              <a:t/>
            </a:r>
            <a:br>
              <a:rPr lang="en-US" sz="3600" dirty="0"/>
            </a:br>
            <a:endParaRPr lang="en-US" sz="3600" dirty="0"/>
          </a:p>
        </p:txBody>
      </p:sp>
      <p:sp>
        <p:nvSpPr>
          <p:cNvPr id="3" name="Content Placeholder 2"/>
          <p:cNvSpPr>
            <a:spLocks noGrp="1"/>
          </p:cNvSpPr>
          <p:nvPr>
            <p:ph idx="1"/>
          </p:nvPr>
        </p:nvSpPr>
        <p:spPr>
          <a:xfrm>
            <a:off x="838200" y="1056068"/>
            <a:ext cx="10515600" cy="5120895"/>
          </a:xfrm>
        </p:spPr>
        <p:txBody>
          <a:bodyPr/>
          <a:lstStyle/>
          <a:p>
            <a:pPr marL="0" indent="0" algn="just">
              <a:buNone/>
            </a:pPr>
            <a:r>
              <a:rPr lang="en-US" b="1" dirty="0"/>
              <a:t>Positive economics </a:t>
            </a:r>
            <a:r>
              <a:rPr lang="en-US" dirty="0"/>
              <a:t>describes the facts of an economy</a:t>
            </a:r>
            <a:r>
              <a:rPr lang="en-US" dirty="0" smtClean="0"/>
              <a:t>. </a:t>
            </a:r>
            <a:r>
              <a:rPr lang="en-US" dirty="0"/>
              <a:t>Why do doctors earn more than janitors? Did the North American Free Trade Agreement (NAFTA) raise or lower the incomes of most Americans</a:t>
            </a:r>
            <a:r>
              <a:rPr lang="en-US" dirty="0" smtClean="0"/>
              <a:t>? Will the high interest rate slowdown the economy and lower the inflation? </a:t>
            </a:r>
            <a:r>
              <a:rPr lang="en-US" dirty="0"/>
              <a:t>They can all be resolved by reference to analysis and empirical evidence. </a:t>
            </a:r>
          </a:p>
          <a:p>
            <a:pPr marL="0" indent="0" algn="just">
              <a:buNone/>
            </a:pPr>
            <a:r>
              <a:rPr lang="en-US" dirty="0"/>
              <a:t>While </a:t>
            </a:r>
            <a:r>
              <a:rPr lang="en-US" b="1" dirty="0"/>
              <a:t>normative economics </a:t>
            </a:r>
            <a:r>
              <a:rPr lang="en-US" dirty="0"/>
              <a:t>involves value judgments. It involves ethical precepts and norms of fairness. Should the United States negotiate further agreements to lower tariffs on imports? Has the distribution of income in the United States become too unequal? There are no right or wrong answers to these questions because they involve ethics and values rather than facts</a:t>
            </a:r>
            <a:endParaRPr lang="en-US" dirty="0" smtClean="0"/>
          </a:p>
          <a:p>
            <a:pPr marL="0" indent="0">
              <a:buNone/>
            </a:pPr>
            <a:endParaRPr lang="en-US" dirty="0"/>
          </a:p>
        </p:txBody>
      </p:sp>
    </p:spTree>
    <p:extLst>
      <p:ext uri="{BB962C8B-B14F-4D97-AF65-F5344CB8AC3E}">
        <p14:creationId xmlns:p14="http://schemas.microsoft.com/office/powerpoint/2010/main" val="102173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083085" cy="433365"/>
          </a:xfrm>
        </p:spPr>
        <p:txBody>
          <a:bodyPr>
            <a:noAutofit/>
          </a:bodyPr>
          <a:lstStyle/>
          <a:p>
            <a:pPr algn="ctr"/>
            <a:r>
              <a:rPr lang="en-US" sz="3600" b="1" dirty="0"/>
              <a:t>The Three Problems of Economic Organization</a:t>
            </a:r>
            <a:r>
              <a:rPr lang="en-US" sz="3600" dirty="0"/>
              <a:t/>
            </a:r>
            <a:br>
              <a:rPr lang="en-US" sz="3600" dirty="0"/>
            </a:br>
            <a:endParaRPr lang="en-US" sz="3600" dirty="0"/>
          </a:p>
        </p:txBody>
      </p:sp>
      <p:sp>
        <p:nvSpPr>
          <p:cNvPr id="3" name="Content Placeholder 2"/>
          <p:cNvSpPr>
            <a:spLocks noGrp="1"/>
          </p:cNvSpPr>
          <p:nvPr>
            <p:ph idx="1"/>
          </p:nvPr>
        </p:nvSpPr>
        <p:spPr>
          <a:xfrm>
            <a:off x="838200" y="798490"/>
            <a:ext cx="10495208" cy="5378473"/>
          </a:xfrm>
        </p:spPr>
        <p:txBody>
          <a:bodyPr>
            <a:normAutofit lnSpcReduction="10000"/>
          </a:bodyPr>
          <a:lstStyle/>
          <a:p>
            <a:pPr marL="0" indent="0">
              <a:buNone/>
            </a:pPr>
            <a:r>
              <a:rPr lang="en-US" dirty="0"/>
              <a:t>Three fundamental questions of economic organization— </a:t>
            </a:r>
            <a:r>
              <a:rPr lang="en-US" b="1" dirty="0"/>
              <a:t>what, how, and for whom</a:t>
            </a:r>
            <a:endParaRPr lang="en-US" dirty="0"/>
          </a:p>
          <a:p>
            <a:pPr marL="0" indent="0" algn="just">
              <a:buNone/>
            </a:pPr>
            <a:r>
              <a:rPr lang="en-US" b="1" u="sng" dirty="0"/>
              <a:t>What</a:t>
            </a:r>
            <a:r>
              <a:rPr lang="en-US" b="1" dirty="0"/>
              <a:t> </a:t>
            </a:r>
            <a:r>
              <a:rPr lang="en-US" dirty="0"/>
              <a:t>commodities are produced and in what quantities? A society must determine how much of each of the many possible goods and services it will make and when they will be produced. Will we produce pizzas or shirts today</a:t>
            </a:r>
            <a:r>
              <a:rPr lang="en-US" dirty="0" smtClean="0"/>
              <a:t>?</a:t>
            </a:r>
          </a:p>
          <a:p>
            <a:pPr marL="0" indent="0" algn="just">
              <a:buNone/>
            </a:pPr>
            <a:r>
              <a:rPr lang="en-US" b="1" u="sng" dirty="0"/>
              <a:t>How</a:t>
            </a:r>
            <a:r>
              <a:rPr lang="en-US" b="1" dirty="0"/>
              <a:t> </a:t>
            </a:r>
            <a:r>
              <a:rPr lang="en-US" dirty="0"/>
              <a:t>are goods produced? A society must determine who will do the production, with what resources, and what production techniques they will use. </a:t>
            </a:r>
            <a:endParaRPr lang="en-US" dirty="0" smtClean="0"/>
          </a:p>
          <a:p>
            <a:pPr marL="0" indent="0" algn="just">
              <a:buNone/>
            </a:pPr>
            <a:r>
              <a:rPr lang="en-US" b="1" u="sng" dirty="0"/>
              <a:t>For whom</a:t>
            </a:r>
            <a:r>
              <a:rPr lang="en-US" u="sng" dirty="0"/>
              <a:t>  </a:t>
            </a:r>
            <a:r>
              <a:rPr lang="en-US" dirty="0"/>
              <a:t>are goods produced? Who gets to eat the fruit of economic activity? Is the distribution of income and wealth fair and equitable? How is the national product divided among different households? Are many people poor and a few rich?</a:t>
            </a:r>
          </a:p>
        </p:txBody>
      </p:sp>
    </p:spTree>
    <p:extLst>
      <p:ext uri="{BB962C8B-B14F-4D97-AF65-F5344CB8AC3E}">
        <p14:creationId xmlns:p14="http://schemas.microsoft.com/office/powerpoint/2010/main" val="34049841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405056" cy="523517"/>
          </a:xfrm>
        </p:spPr>
        <p:txBody>
          <a:bodyPr>
            <a:noAutofit/>
          </a:bodyPr>
          <a:lstStyle/>
          <a:p>
            <a:pPr algn="ctr"/>
            <a:r>
              <a:rPr lang="en-US" sz="3600" b="1" dirty="0"/>
              <a:t>MARKET, COMMAND, AND MIXED ECONOMIES</a:t>
            </a:r>
            <a:r>
              <a:rPr lang="en-US" sz="3600" dirty="0"/>
              <a:t/>
            </a:r>
            <a:br>
              <a:rPr lang="en-US" sz="3600" dirty="0"/>
            </a:br>
            <a:endParaRPr lang="en-US" sz="3600" dirty="0"/>
          </a:p>
        </p:txBody>
      </p:sp>
      <p:sp>
        <p:nvSpPr>
          <p:cNvPr id="3" name="Content Placeholder 2"/>
          <p:cNvSpPr>
            <a:spLocks noGrp="1"/>
          </p:cNvSpPr>
          <p:nvPr>
            <p:ph idx="1"/>
          </p:nvPr>
        </p:nvSpPr>
        <p:spPr>
          <a:xfrm>
            <a:off x="838200" y="1017431"/>
            <a:ext cx="10572482" cy="5159532"/>
          </a:xfrm>
        </p:spPr>
        <p:txBody>
          <a:bodyPr/>
          <a:lstStyle/>
          <a:p>
            <a:pPr marL="0" indent="0" algn="just">
              <a:buNone/>
            </a:pPr>
            <a:r>
              <a:rPr lang="en-US" b="1" dirty="0"/>
              <a:t>A market economy</a:t>
            </a:r>
            <a:r>
              <a:rPr lang="en-US" dirty="0"/>
              <a:t> is one in which individuals and private firms make the major decisions about production and consumption. A system of prices, of markets, of profits and losses, of incentives and rewards determines what, how, and for whom.  Firms produce the commodities that yield the highest profits (the what) by the techniques of production that are least costly (the how</a:t>
            </a:r>
            <a:r>
              <a:rPr lang="en-US" dirty="0" smtClean="0"/>
              <a:t>).</a:t>
            </a:r>
          </a:p>
          <a:p>
            <a:pPr marL="0" indent="0" algn="just">
              <a:buNone/>
            </a:pPr>
            <a:r>
              <a:rPr lang="en-US" b="1" dirty="0" smtClean="0"/>
              <a:t>Command </a:t>
            </a:r>
            <a:r>
              <a:rPr lang="en-US" b="1" dirty="0"/>
              <a:t>economy</a:t>
            </a:r>
            <a:r>
              <a:rPr lang="en-US" dirty="0"/>
              <a:t> is one in which the government makes all important decisions about production and distribution</a:t>
            </a:r>
            <a:r>
              <a:rPr lang="en-US" dirty="0" smtClean="0"/>
              <a:t>. In </a:t>
            </a:r>
            <a:r>
              <a:rPr lang="en-US" dirty="0"/>
              <a:t>a command economy, the government answers the major economic questions </a:t>
            </a:r>
            <a:r>
              <a:rPr lang="en-US" dirty="0" smtClean="0"/>
              <a:t>through </a:t>
            </a:r>
            <a:r>
              <a:rPr lang="en-US" dirty="0"/>
              <a:t>its ownership of resources and its power to enforce decisions</a:t>
            </a:r>
            <a:r>
              <a:rPr lang="en-US" dirty="0" smtClean="0"/>
              <a:t>.</a:t>
            </a:r>
          </a:p>
          <a:p>
            <a:pPr marL="0" indent="0" algn="just">
              <a:buNone/>
            </a:pPr>
            <a:r>
              <a:rPr lang="en-US" b="1" dirty="0" smtClean="0"/>
              <a:t>Mixed economy: </a:t>
            </a:r>
            <a:r>
              <a:rPr lang="en-US" dirty="0" smtClean="0"/>
              <a:t>Combination </a:t>
            </a:r>
            <a:r>
              <a:rPr lang="en-US" dirty="0"/>
              <a:t>of market and </a:t>
            </a:r>
            <a:r>
              <a:rPr lang="en-US" dirty="0" smtClean="0"/>
              <a:t>command economies.   </a:t>
            </a:r>
            <a:endParaRPr lang="en-US" dirty="0"/>
          </a:p>
          <a:p>
            <a:pPr marL="0" indent="0" algn="just">
              <a:buNone/>
            </a:pPr>
            <a:r>
              <a:rPr lang="en-US" dirty="0" smtClean="0"/>
              <a:t> </a:t>
            </a:r>
            <a:endParaRPr lang="en-US" dirty="0"/>
          </a:p>
        </p:txBody>
      </p:sp>
    </p:spTree>
    <p:extLst>
      <p:ext uri="{BB962C8B-B14F-4D97-AF65-F5344CB8AC3E}">
        <p14:creationId xmlns:p14="http://schemas.microsoft.com/office/powerpoint/2010/main" val="26193912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095963" cy="536396"/>
          </a:xfrm>
        </p:spPr>
        <p:txBody>
          <a:bodyPr>
            <a:normAutofit fontScale="90000"/>
          </a:bodyPr>
          <a:lstStyle/>
          <a:p>
            <a:pPr algn="ctr"/>
            <a:r>
              <a:rPr lang="en-US" sz="4000" b="1" dirty="0"/>
              <a:t>INPUTS AND OUTPUTS </a:t>
            </a:r>
            <a:r>
              <a:rPr lang="en-US" dirty="0"/>
              <a:t/>
            </a:r>
            <a:br>
              <a:rPr lang="en-US" dirty="0"/>
            </a:br>
            <a:endParaRPr lang="en-US" dirty="0"/>
          </a:p>
        </p:txBody>
      </p:sp>
      <p:sp>
        <p:nvSpPr>
          <p:cNvPr id="3" name="Content Placeholder 2"/>
          <p:cNvSpPr>
            <a:spLocks noGrp="1"/>
          </p:cNvSpPr>
          <p:nvPr>
            <p:ph idx="1"/>
          </p:nvPr>
        </p:nvSpPr>
        <p:spPr>
          <a:xfrm>
            <a:off x="838200" y="901522"/>
            <a:ext cx="10443693" cy="5275441"/>
          </a:xfrm>
        </p:spPr>
        <p:txBody>
          <a:bodyPr/>
          <a:lstStyle/>
          <a:p>
            <a:pPr marL="0" indent="0" algn="just">
              <a:buNone/>
            </a:pPr>
            <a:r>
              <a:rPr lang="en-US" dirty="0"/>
              <a:t>To answer </a:t>
            </a:r>
            <a:r>
              <a:rPr lang="en-US" dirty="0" smtClean="0"/>
              <a:t>the </a:t>
            </a:r>
            <a:r>
              <a:rPr lang="en-US" dirty="0"/>
              <a:t>three </a:t>
            </a:r>
            <a:r>
              <a:rPr lang="en-US" dirty="0" smtClean="0"/>
              <a:t>questions of economics- </a:t>
            </a:r>
            <a:r>
              <a:rPr lang="en-US" dirty="0"/>
              <a:t>What, How &amp; for Whom, every society must make choices about the economy’s inputs and outputs.  </a:t>
            </a:r>
          </a:p>
          <a:p>
            <a:pPr marL="0" indent="0" algn="just">
              <a:buNone/>
            </a:pPr>
            <a:r>
              <a:rPr lang="en-US" b="1" dirty="0"/>
              <a:t>Inputs</a:t>
            </a:r>
            <a:r>
              <a:rPr lang="en-US" dirty="0"/>
              <a:t> are commodities or services that are used to produce goods and services. An economy uses its existing technology to combine inputs to produce outputs.  </a:t>
            </a:r>
          </a:p>
          <a:p>
            <a:pPr marL="0" indent="0" algn="just">
              <a:buNone/>
            </a:pPr>
            <a:endParaRPr lang="en-US" dirty="0"/>
          </a:p>
          <a:p>
            <a:pPr marL="0" indent="0" algn="just">
              <a:buNone/>
            </a:pPr>
            <a:r>
              <a:rPr lang="en-US" b="1" dirty="0"/>
              <a:t>Outputs </a:t>
            </a:r>
            <a:r>
              <a:rPr lang="en-US" dirty="0"/>
              <a:t>are the various useful goods or services that result from the production process and are either consumed or employed in further production. </a:t>
            </a:r>
          </a:p>
        </p:txBody>
      </p:sp>
    </p:spTree>
    <p:extLst>
      <p:ext uri="{BB962C8B-B14F-4D97-AF65-F5344CB8AC3E}">
        <p14:creationId xmlns:p14="http://schemas.microsoft.com/office/powerpoint/2010/main" val="16853027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214</TotalTime>
  <Words>982</Words>
  <Application>Microsoft Office PowerPoint</Application>
  <PresentationFormat>Widescreen</PresentationFormat>
  <Paragraphs>49</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What is Economics?</vt:lpstr>
      <vt:lpstr>Shaping the wants into demand</vt:lpstr>
      <vt:lpstr>Scarcity and Efficiency</vt:lpstr>
      <vt:lpstr>PowerPoint Presentation</vt:lpstr>
      <vt:lpstr>Branches of Economics </vt:lpstr>
      <vt:lpstr>Positive Economics versus Normative Economics </vt:lpstr>
      <vt:lpstr>The Three Problems of Economic Organization </vt:lpstr>
      <vt:lpstr>MARKET, COMMAND, AND MIXED ECONOMIES </vt:lpstr>
      <vt:lpstr>INPUTS AND OUTPUTS  </vt:lpstr>
      <vt:lpstr>Factors of Production</vt:lpstr>
      <vt:lpstr>THE PRODUCTION-POSSIBILITY FRONTIER </vt:lpstr>
      <vt:lpstr>Opportunity costs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Scarcity and Efficiency</dc:title>
  <dc:creator>admin</dc:creator>
  <cp:lastModifiedBy>admin</cp:lastModifiedBy>
  <cp:revision>8</cp:revision>
  <dcterms:created xsi:type="dcterms:W3CDTF">2018-10-06T09:22:31Z</dcterms:created>
  <dcterms:modified xsi:type="dcterms:W3CDTF">2018-10-06T12:56:53Z</dcterms:modified>
</cp:coreProperties>
</file>